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handoutMasterIdLst>
    <p:handoutMasterId r:id="rId25"/>
  </p:handoutMasterIdLst>
  <p:sldIdLst>
    <p:sldId id="256" r:id="rId2"/>
    <p:sldId id="257" r:id="rId3"/>
    <p:sldId id="26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59" r:id="rId22"/>
    <p:sldId id="261" r:id="rId23"/>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57" d="100"/>
          <a:sy n="57" d="100"/>
        </p:scale>
        <p:origin x="84" y="1362"/>
      </p:cViewPr>
      <p:guideLst/>
    </p:cSldViewPr>
  </p:slideViewPr>
  <p:notesTextViewPr>
    <p:cViewPr>
      <p:scale>
        <a:sx n="1" d="1"/>
        <a:sy n="1" d="1"/>
      </p:scale>
      <p:origin x="0" y="0"/>
    </p:cViewPr>
  </p:notesTextViewPr>
  <p:notesViewPr>
    <p:cSldViewPr snapToGrid="0">
      <p:cViewPr varScale="1">
        <p:scale>
          <a:sx n="87" d="100"/>
          <a:sy n="87" d="100"/>
        </p:scale>
        <p:origin x="1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56ADB1-030F-4314-AAC1-6E770674FF51}" type="datetimeFigureOut">
              <a:rPr lang="en-US" smtClean="0"/>
              <a:t>4/16/2020</a:t>
            </a:fld>
            <a:endParaRPr lang="en-US"/>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95C81C-453B-4C08-BA11-E923B5793C30}" type="slidenum">
              <a:rPr lang="en-US" smtClean="0"/>
              <a:t>‹#›</a:t>
            </a:fld>
            <a:endParaRPr lang="en-US"/>
          </a:p>
        </p:txBody>
      </p:sp>
    </p:spTree>
    <p:extLst>
      <p:ext uri="{BB962C8B-B14F-4D97-AF65-F5344CB8AC3E}">
        <p14:creationId xmlns:p14="http://schemas.microsoft.com/office/powerpoint/2010/main" val="2284229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16/04/2020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l-SI" smtClean="0"/>
              <a:t>Kliknite, da uredite slog podnaslova matrice</a:t>
            </a:r>
            <a:endParaRPr lang="fr-F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smtClean="0"/>
              <a:pPr>
                <a:defRPr/>
              </a:pPr>
              <a:t>16/04/2020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smtClean="0"/>
              <a:pPr>
                <a:defRPr/>
              </a:pPr>
              <a:t>‹#›</a:t>
            </a:fld>
            <a:endParaRPr lang="fr-FR"/>
          </a:p>
        </p:txBody>
      </p:sp>
      <p:pic>
        <p:nvPicPr>
          <p:cNvPr id="8"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381000"/>
            <a:ext cx="12192000" cy="7620000"/>
          </a:xfrm>
          <a:prstGeom prst="rect">
            <a:avLst/>
          </a:prstGeom>
          <a:blipFill dpi="0" rotWithShape="0">
            <a:blip r:embed="rId4">
              <a:alphaModFix amt="33000"/>
            </a:blip>
            <a:srcRect/>
            <a:stretch>
              <a:fillRect/>
            </a:stretch>
          </a:blipFill>
          <a:ln>
            <a:noFill/>
          </a:ln>
          <a:extLst/>
        </p:spPr>
      </p:pic>
    </p:spTree>
    <p:extLst>
      <p:ext uri="{BB962C8B-B14F-4D97-AF65-F5344CB8AC3E}">
        <p14:creationId xmlns:p14="http://schemas.microsoft.com/office/powerpoint/2010/main" val="1928425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l-SI" smtClean="0"/>
              <a:t>Uredite slog naslova matrice</a:t>
            </a:r>
            <a:endParaRPr lang="fr-FR"/>
          </a:p>
        </p:txBody>
      </p:sp>
      <p:sp>
        <p:nvSpPr>
          <p:cNvPr id="3" name="Espace réservé du texte vertical 2"/>
          <p:cNvSpPr>
            <a:spLocks noGrp="1"/>
          </p:cNvSpPr>
          <p:nvPr>
            <p:ph type="body" orient="vert" idx="1"/>
          </p:nvPr>
        </p:nvSpPr>
        <p:spPr/>
        <p:txBody>
          <a:bodyPr vert="eaVert"/>
          <a:lstStyle>
            <a:lvl1pPr marL="228589" indent="-228589">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766" indent="-228589">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2942" indent="-228589">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120" indent="-228589">
              <a:buFont typeface="Arial" panose="020B0604020202020204" pitchFamily="34" charset="0"/>
              <a:buChar char="-"/>
              <a:defRPr/>
            </a:lvl4pPr>
            <a:lvl5pPr marL="2057298" indent="-228589">
              <a:buFont typeface="Arial" panose="020B0604020202020204" pitchFamily="34" charset="0"/>
              <a:buChar cha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fr-FR" dirty="0"/>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smtClean="0"/>
              <a:pPr>
                <a:defRPr/>
              </a:pPr>
              <a:t>16/04/2020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smtClean="0"/>
              <a:pPr>
                <a:defRPr/>
              </a:pPr>
              <a:t>‹#›</a:t>
            </a:fld>
            <a:endParaRPr lang="fr-FR"/>
          </a:p>
        </p:txBody>
      </p:sp>
    </p:spTree>
    <p:extLst>
      <p:ext uri="{BB962C8B-B14F-4D97-AF65-F5344CB8AC3E}">
        <p14:creationId xmlns:p14="http://schemas.microsoft.com/office/powerpoint/2010/main" val="38751637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5"/>
            <a:ext cx="2628900" cy="5811838"/>
          </a:xfrm>
        </p:spPr>
        <p:txBody>
          <a:bodyPr vert="eaVert"/>
          <a:lstStyle/>
          <a:p>
            <a:r>
              <a:rPr lang="sl-SI" smtClean="0"/>
              <a:t>Uredite slog naslova matrice</a:t>
            </a:r>
            <a:endParaRPr lang="fr-FR"/>
          </a:p>
        </p:txBody>
      </p:sp>
      <p:sp>
        <p:nvSpPr>
          <p:cNvPr id="3" name="Espace réservé du texte vertical 2"/>
          <p:cNvSpPr>
            <a:spLocks noGrp="1"/>
          </p:cNvSpPr>
          <p:nvPr>
            <p:ph type="body" orient="vert" idx="1"/>
          </p:nvPr>
        </p:nvSpPr>
        <p:spPr>
          <a:xfrm>
            <a:off x="838203" y="365125"/>
            <a:ext cx="7734300" cy="5811838"/>
          </a:xfrm>
        </p:spPr>
        <p:txBody>
          <a:bodyPr vert="eaVert"/>
          <a:lstStyle>
            <a:lvl1pPr marL="228589" indent="-228589">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766" indent="-228589">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2942" indent="-228589">
              <a:buFont typeface="Arial" panose="020B0604020202020204" pitchFamily="34" charset="0"/>
              <a:buChar char="-"/>
              <a:defRPr/>
            </a:lvl3pPr>
            <a:lvl4pPr marL="1600120" indent="-228589">
              <a:buFont typeface="Arial" panose="020B0604020202020204" pitchFamily="34" charset="0"/>
              <a:buChar char="-"/>
              <a:defRPr/>
            </a:lvl4pPr>
            <a:lvl5pPr marL="2057298" indent="-228589">
              <a:buFont typeface="Arial" panose="020B0604020202020204" pitchFamily="34" charset="0"/>
              <a:buChar cha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fr-FR" dirty="0"/>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smtClean="0"/>
              <a:pPr>
                <a:defRPr/>
              </a:pPr>
              <a:t>16/04/2020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smtClean="0"/>
              <a:pPr>
                <a:defRPr/>
              </a:pPr>
              <a:t>‹#›</a:t>
            </a:fld>
            <a:endParaRPr lang="fr-FR"/>
          </a:p>
        </p:txBody>
      </p:sp>
    </p:spTree>
    <p:extLst>
      <p:ext uri="{BB962C8B-B14F-4D97-AF65-F5344CB8AC3E}">
        <p14:creationId xmlns:p14="http://schemas.microsoft.com/office/powerpoint/2010/main" val="17611774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marL="228589" indent="-228589">
              <a:buFont typeface="Wingdings" panose="05000000000000000000" pitchFamily="2" charset="2"/>
              <a:buChar char=""/>
              <a:defRPr/>
            </a:lvl1pPr>
            <a:lvl2pPr marL="685766" indent="-228589">
              <a:buFont typeface="Wingdings" panose="05000000000000000000" pitchFamily="2" charset="2"/>
              <a:buChar char="§"/>
              <a:defRPr/>
            </a:lvl2pPr>
            <a:lvl3pPr marL="1142942" indent="-228589">
              <a:buFont typeface="Arial" panose="020B0604020202020204" pitchFamily="34" charset="0"/>
              <a:buChar char="-"/>
              <a:defRPr/>
            </a:lvl3pPr>
            <a:lvl4pPr marL="1600120" indent="-228589">
              <a:buFont typeface="Arial" panose="020B0604020202020204" pitchFamily="34" charset="0"/>
              <a:buChar char="-"/>
              <a:defRPr/>
            </a:lvl4pPr>
            <a:lvl5pPr marL="2057298" indent="-228589">
              <a:buFont typeface="Arial" panose="020B0604020202020204" pitchFamily="34" charset="0"/>
              <a:buChar cha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fr-FR" dirty="0"/>
          </a:p>
        </p:txBody>
      </p:sp>
      <p:sp>
        <p:nvSpPr>
          <p:cNvPr id="7" name="Označba mesta datuma 6"/>
          <p:cNvSpPr>
            <a:spLocks noGrp="1"/>
          </p:cNvSpPr>
          <p:nvPr>
            <p:ph type="dt" sz="half" idx="10"/>
          </p:nvPr>
        </p:nvSpPr>
        <p:spPr/>
        <p:txBody>
          <a:bodyPr/>
          <a:lstStyle/>
          <a:p>
            <a:pPr>
              <a:defRPr/>
            </a:pPr>
            <a:fld id="{A8F0D161-D972-4893-80FD-41DEC28EDA09}" type="datetimeFigureOut">
              <a:rPr lang="fr-FR" smtClean="0"/>
              <a:pPr>
                <a:defRPr/>
              </a:pPr>
              <a:t>16/04/2020</a:t>
            </a:fld>
            <a:endParaRPr lang="fr-FR"/>
          </a:p>
        </p:txBody>
      </p:sp>
      <p:sp>
        <p:nvSpPr>
          <p:cNvPr id="8" name="Označba mesta noge 7"/>
          <p:cNvSpPr>
            <a:spLocks noGrp="1"/>
          </p:cNvSpPr>
          <p:nvPr>
            <p:ph type="ftr" sz="quarter" idx="11"/>
          </p:nvPr>
        </p:nvSpPr>
        <p:spPr/>
        <p:txBody>
          <a:bodyPr/>
          <a:lstStyle/>
          <a:p>
            <a:pPr>
              <a:defRPr/>
            </a:pPr>
            <a:endParaRPr lang="fr-FR"/>
          </a:p>
        </p:txBody>
      </p:sp>
      <p:sp>
        <p:nvSpPr>
          <p:cNvPr id="9" name="Označba mesta številke diapozitiva 8"/>
          <p:cNvSpPr>
            <a:spLocks noGrp="1"/>
          </p:cNvSpPr>
          <p:nvPr>
            <p:ph type="sldNum" sz="quarter" idx="12"/>
          </p:nvPr>
        </p:nvSpPr>
        <p:spPr/>
        <p:txBody>
          <a:bodyPr/>
          <a:lstStyle/>
          <a:p>
            <a:pPr>
              <a:defRPr/>
            </a:pPr>
            <a:fld id="{07ECC807-6EBB-4AF0-BF0D-FCEFCD20FEAB}" type="slidenum">
              <a:rPr lang="fr-FR" smtClean="0"/>
              <a:pPr>
                <a:defRPr/>
              </a:pPr>
              <a:t>‹#›</a:t>
            </a:fld>
            <a:endParaRPr lang="fr-FR"/>
          </a:p>
        </p:txBody>
      </p:sp>
      <p:sp>
        <p:nvSpPr>
          <p:cNvPr id="10" name="Naslov 9"/>
          <p:cNvSpPr>
            <a:spLocks noGrp="1"/>
          </p:cNvSpPr>
          <p:nvPr>
            <p:ph type="title"/>
          </p:nvPr>
        </p:nvSpPr>
        <p:spPr/>
        <p:txBody>
          <a:bodyPr/>
          <a:lstStyle/>
          <a:p>
            <a:r>
              <a:rPr lang="sl-SI" smtClean="0"/>
              <a:t>Uredite slog naslova matrice</a:t>
            </a:r>
            <a:endParaRPr lang="en-US"/>
          </a:p>
        </p:txBody>
      </p:sp>
    </p:spTree>
    <p:extLst>
      <p:ext uri="{BB962C8B-B14F-4D97-AF65-F5344CB8AC3E}">
        <p14:creationId xmlns:p14="http://schemas.microsoft.com/office/powerpoint/2010/main" val="518643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4"/>
            <a:ext cx="10515600" cy="2852737"/>
          </a:xfrm>
        </p:spPr>
        <p:txBody>
          <a:bodyPr anchor="b"/>
          <a:lstStyle>
            <a:lvl1pPr>
              <a:defRPr sz="6000"/>
            </a:lvl1pPr>
          </a:lstStyle>
          <a:p>
            <a:r>
              <a:rPr lang="sl-SI" smtClean="0"/>
              <a:t>Uredite slog naslova matrice</a:t>
            </a:r>
            <a:endParaRPr lang="fr-FR"/>
          </a:p>
        </p:txBody>
      </p:sp>
      <p:sp>
        <p:nvSpPr>
          <p:cNvPr id="3" name="Espace réservé du texte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sl-SI" smtClean="0"/>
              <a:t>Uredite sloge besedila matrice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smtClean="0"/>
              <a:pPr>
                <a:defRPr/>
              </a:pPr>
              <a:t>16/04/2020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smtClean="0"/>
              <a:pPr>
                <a:defRPr/>
              </a:pPr>
              <a:t>‹#›</a:t>
            </a:fld>
            <a:endParaRPr lang="fr-FR"/>
          </a:p>
        </p:txBody>
      </p:sp>
    </p:spTree>
    <p:extLst>
      <p:ext uri="{BB962C8B-B14F-4D97-AF65-F5344CB8AC3E}">
        <p14:creationId xmlns:p14="http://schemas.microsoft.com/office/powerpoint/2010/main" val="596968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l-SI" smtClean="0"/>
              <a:t>Uredite slog naslova matrice</a:t>
            </a:r>
            <a:endParaRPr lang="fr-FR"/>
          </a:p>
        </p:txBody>
      </p:sp>
      <p:sp>
        <p:nvSpPr>
          <p:cNvPr id="3" name="Espace réservé du contenu 2"/>
          <p:cNvSpPr>
            <a:spLocks noGrp="1"/>
          </p:cNvSpPr>
          <p:nvPr>
            <p:ph sz="half" idx="1"/>
          </p:nvPr>
        </p:nvSpPr>
        <p:spPr>
          <a:xfrm>
            <a:off x="838200" y="1825625"/>
            <a:ext cx="5181600" cy="4351338"/>
          </a:xfrm>
        </p:spPr>
        <p:txBody>
          <a:bodyPr/>
          <a:lstStyle>
            <a:lvl1pPr marL="228589" indent="-228589">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766" indent="-228589">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2942" indent="-228589">
              <a:buFont typeface="Arial" panose="020B0604020202020204" pitchFamily="34" charset="0"/>
              <a:buChar char="-"/>
              <a:defRPr/>
            </a:lvl3pPr>
            <a:lvl4pPr marL="1600120" indent="-228589">
              <a:buFont typeface="Arial" panose="020B0604020202020204" pitchFamily="34" charset="0"/>
              <a:buChar char="-"/>
              <a:defRPr/>
            </a:lvl4pPr>
            <a:lvl5pPr marL="2057298" indent="-228589">
              <a:buFont typeface="Arial" panose="020B0604020202020204" pitchFamily="34" charset="0"/>
              <a:buChar cha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fr-FR" dirty="0"/>
          </a:p>
        </p:txBody>
      </p:sp>
      <p:sp>
        <p:nvSpPr>
          <p:cNvPr id="4" name="Espace réservé du contenu 3"/>
          <p:cNvSpPr>
            <a:spLocks noGrp="1"/>
          </p:cNvSpPr>
          <p:nvPr>
            <p:ph sz="half" idx="2"/>
          </p:nvPr>
        </p:nvSpPr>
        <p:spPr>
          <a:xfrm>
            <a:off x="6172200" y="1825625"/>
            <a:ext cx="5181600" cy="4351338"/>
          </a:xfrm>
        </p:spPr>
        <p:txBody>
          <a:bodyPr/>
          <a:lstStyle>
            <a:lvl1pPr marL="228589" indent="-228589">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766" indent="-228589">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2942" indent="-228589">
              <a:buFont typeface="Arial" panose="020B0604020202020204" pitchFamily="34" charset="0"/>
              <a:buChar char="-"/>
              <a:defRPr/>
            </a:lvl3pPr>
            <a:lvl4pPr marL="1600120" indent="-228589">
              <a:buFont typeface="Arial" panose="020B0604020202020204" pitchFamily="34" charset="0"/>
              <a:buChar char="-"/>
              <a:defRPr/>
            </a:lvl4pPr>
            <a:lvl5pPr marL="2057298" indent="-228589">
              <a:buFont typeface="Arial" panose="020B0604020202020204" pitchFamily="34" charset="0"/>
              <a:buChar cha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fr-FR" dirty="0"/>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smtClean="0"/>
              <a:pPr>
                <a:defRPr/>
              </a:pPr>
              <a:t>16/04/2020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smtClean="0"/>
              <a:pPr>
                <a:defRPr/>
              </a:pPr>
              <a:t>‹#›</a:t>
            </a:fld>
            <a:endParaRPr lang="fr-FR"/>
          </a:p>
        </p:txBody>
      </p:sp>
    </p:spTree>
    <p:extLst>
      <p:ext uri="{BB962C8B-B14F-4D97-AF65-F5344CB8AC3E}">
        <p14:creationId xmlns:p14="http://schemas.microsoft.com/office/powerpoint/2010/main" val="3485880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9"/>
            <a:ext cx="10515600" cy="1325563"/>
          </a:xfrm>
        </p:spPr>
        <p:txBody>
          <a:bodyPr/>
          <a:lstStyle/>
          <a:p>
            <a:r>
              <a:rPr lang="sl-SI" smtClean="0"/>
              <a:t>Uredite slog naslova matrice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sl-SI" smtClean="0"/>
              <a:t>Uredite sloge besedila matrice</a:t>
            </a:r>
          </a:p>
        </p:txBody>
      </p:sp>
      <p:sp>
        <p:nvSpPr>
          <p:cNvPr id="4" name="Espace réservé du contenu 3"/>
          <p:cNvSpPr>
            <a:spLocks noGrp="1"/>
          </p:cNvSpPr>
          <p:nvPr>
            <p:ph sz="half" idx="2"/>
          </p:nvPr>
        </p:nvSpPr>
        <p:spPr>
          <a:xfrm>
            <a:off x="839789" y="2505075"/>
            <a:ext cx="5157787" cy="3684588"/>
          </a:xfrm>
        </p:spPr>
        <p:txBody>
          <a:bodyPr/>
          <a:lstStyle>
            <a:lvl1pPr marL="228589" indent="-228589">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766" indent="-228589">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2942" indent="-228589">
              <a:buFont typeface="Arial" panose="020B0604020202020204" pitchFamily="34" charset="0"/>
              <a:buChar char="-"/>
              <a:defRPr/>
            </a:lvl3pPr>
            <a:lvl4pPr marL="1600120" indent="-228589">
              <a:buFont typeface="Arial" panose="020B0604020202020204" pitchFamily="34" charset="0"/>
              <a:buChar char="-"/>
              <a:defRPr/>
            </a:lvl4pPr>
            <a:lvl5pPr marL="2057298" indent="-228589">
              <a:buFont typeface="Arial" panose="020B0604020202020204" pitchFamily="34" charset="0"/>
              <a:buChar cha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fr-FR" dirty="0"/>
          </a:p>
        </p:txBody>
      </p:sp>
      <p:sp>
        <p:nvSpPr>
          <p:cNvPr id="5" name="Espace réservé du texte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sl-SI" smtClean="0"/>
              <a:t>Uredite sloge besedila matrice</a:t>
            </a:r>
          </a:p>
        </p:txBody>
      </p:sp>
      <p:sp>
        <p:nvSpPr>
          <p:cNvPr id="6" name="Espace réservé du contenu 5"/>
          <p:cNvSpPr>
            <a:spLocks noGrp="1"/>
          </p:cNvSpPr>
          <p:nvPr>
            <p:ph sz="quarter" idx="4"/>
          </p:nvPr>
        </p:nvSpPr>
        <p:spPr>
          <a:xfrm>
            <a:off x="6172203" y="2505075"/>
            <a:ext cx="5183188" cy="3684588"/>
          </a:xfrm>
        </p:spPr>
        <p:txBody>
          <a:bodyPr/>
          <a:lstStyle>
            <a:lvl1pPr marL="228589" indent="-228589">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766" indent="-228589">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2942" indent="-228589">
              <a:buFont typeface="Arial" panose="020B0604020202020204" pitchFamily="34" charset="0"/>
              <a:buChar char="-"/>
              <a:defRPr/>
            </a:lvl3pPr>
            <a:lvl4pPr marL="1600120" indent="-228589">
              <a:buFont typeface="Arial" panose="020B0604020202020204" pitchFamily="34" charset="0"/>
              <a:buChar char="-"/>
              <a:defRPr/>
            </a:lvl4pPr>
            <a:lvl5pPr marL="2057298" indent="-228589">
              <a:buFont typeface="Arial" panose="020B0604020202020204" pitchFamily="34" charset="0"/>
              <a:buChar cha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fr-FR" dirty="0"/>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smtClean="0"/>
              <a:pPr>
                <a:defRPr/>
              </a:pPr>
              <a:t>16/04/2020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smtClean="0"/>
              <a:pPr>
                <a:defRPr/>
              </a:pPr>
              <a:t>‹#›</a:t>
            </a:fld>
            <a:endParaRPr lang="fr-FR"/>
          </a:p>
        </p:txBody>
      </p:sp>
    </p:spTree>
    <p:extLst>
      <p:ext uri="{BB962C8B-B14F-4D97-AF65-F5344CB8AC3E}">
        <p14:creationId xmlns:p14="http://schemas.microsoft.com/office/powerpoint/2010/main" val="3603784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l-SI" smtClean="0"/>
              <a:t>Uredite slog naslova matrice</a:t>
            </a:r>
            <a:endParaRPr lang="fr-F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smtClean="0"/>
              <a:pPr>
                <a:defRPr/>
              </a:pPr>
              <a:t>16/04/2020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smtClean="0"/>
              <a:pPr>
                <a:defRPr/>
              </a:pPr>
              <a:t>‹#›</a:t>
            </a:fld>
            <a:endParaRPr lang="fr-FR"/>
          </a:p>
        </p:txBody>
      </p:sp>
    </p:spTree>
    <p:extLst>
      <p:ext uri="{BB962C8B-B14F-4D97-AF65-F5344CB8AC3E}">
        <p14:creationId xmlns:p14="http://schemas.microsoft.com/office/powerpoint/2010/main" val="13737643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smtClean="0"/>
              <a:pPr>
                <a:defRPr/>
              </a:pPr>
              <a:t>16/04/2020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smtClean="0"/>
              <a:pPr>
                <a:defRPr/>
              </a:pPr>
              <a:t>‹#›</a:t>
            </a:fld>
            <a:endParaRPr lang="fr-FR"/>
          </a:p>
        </p:txBody>
      </p:sp>
    </p:spTree>
    <p:extLst>
      <p:ext uri="{BB962C8B-B14F-4D97-AF65-F5344CB8AC3E}">
        <p14:creationId xmlns:p14="http://schemas.microsoft.com/office/powerpoint/2010/main" val="36136526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fr-FR"/>
          </a:p>
        </p:txBody>
      </p:sp>
      <p:sp>
        <p:nvSpPr>
          <p:cNvPr id="3" name="Espace réservé du contenu 2"/>
          <p:cNvSpPr>
            <a:spLocks noGrp="1"/>
          </p:cNvSpPr>
          <p:nvPr>
            <p:ph idx="1"/>
          </p:nvPr>
        </p:nvSpPr>
        <p:spPr>
          <a:xfrm>
            <a:off x="5183188" y="987431"/>
            <a:ext cx="6172200" cy="4873625"/>
          </a:xfrm>
        </p:spPr>
        <p:txBody>
          <a:bodyPr/>
          <a:lstStyle>
            <a:lvl1pPr marL="228589" indent="-228589">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766" indent="-228589">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2942" indent="-228589">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120" indent="-228589">
              <a:defRPr lang="fr-FR" altLang="fr-FR" kern="1200" dirty="0">
                <a:solidFill>
                  <a:schemeClr val="tx1"/>
                </a:solidFill>
                <a:latin typeface="Arial" panose="020B0604020202020204" pitchFamily="34" charset="0"/>
                <a:ea typeface="+mn-ea"/>
                <a:cs typeface="Arial" panose="020B0604020202020204" pitchFamily="34" charset="0"/>
              </a:defRPr>
            </a:lvl4pPr>
            <a:lvl5pPr marL="2057298" indent="-228589">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sl-SI" smtClean="0"/>
              <a:t>Uredite sloge besedila matrice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smtClean="0"/>
              <a:pPr>
                <a:defRPr/>
              </a:pPr>
              <a:t>16/04/2020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smtClean="0"/>
              <a:pPr>
                <a:defRPr/>
              </a:pPr>
              <a:t>‹#›</a:t>
            </a:fld>
            <a:endParaRPr lang="fr-FR"/>
          </a:p>
        </p:txBody>
      </p:sp>
    </p:spTree>
    <p:extLst>
      <p:ext uri="{BB962C8B-B14F-4D97-AF65-F5344CB8AC3E}">
        <p14:creationId xmlns:p14="http://schemas.microsoft.com/office/powerpoint/2010/main" val="30586127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fr-FR"/>
          </a:p>
        </p:txBody>
      </p:sp>
      <p:sp>
        <p:nvSpPr>
          <p:cNvPr id="3" name="Espace réservé pour une image  2"/>
          <p:cNvSpPr>
            <a:spLocks noGrp="1"/>
          </p:cNvSpPr>
          <p:nvPr>
            <p:ph type="pic" idx="1"/>
          </p:nvPr>
        </p:nvSpPr>
        <p:spPr>
          <a:xfrm>
            <a:off x="5183188" y="987431"/>
            <a:ext cx="6172200" cy="4873625"/>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sl-SI" altLang="fr-FR" noProof="0" smtClean="0"/>
              <a:t>Kliknite ikono, če želite dodati sliko</a:t>
            </a:r>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sl-SI" smtClean="0"/>
              <a:t>Uredite sloge besedila matrice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smtClean="0"/>
              <a:pPr>
                <a:defRPr/>
              </a:pPr>
              <a:t>16/04/2020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smtClean="0"/>
              <a:pPr>
                <a:defRPr/>
              </a:pPr>
              <a:t>‹#›</a:t>
            </a:fld>
            <a:endParaRPr lang="fr-FR"/>
          </a:p>
        </p:txBody>
      </p:sp>
    </p:spTree>
    <p:extLst>
      <p:ext uri="{BB962C8B-B14F-4D97-AF65-F5344CB8AC3E}">
        <p14:creationId xmlns:p14="http://schemas.microsoft.com/office/powerpoint/2010/main" val="10403779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smtClean="0"/>
              <a:pPr>
                <a:defRPr/>
              </a:pPr>
              <a:t>16/04/2020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smtClean="0"/>
              <a:pPr>
                <a:defRPr/>
              </a:pPr>
              <a:t>‹#›</a:t>
            </a:fld>
            <a:endParaRPr lang="fr-FR"/>
          </a:p>
        </p:txBody>
      </p:sp>
      <p:pic>
        <p:nvPicPr>
          <p:cNvPr id="11"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85005" y="193982"/>
            <a:ext cx="2331499" cy="837612"/>
          </a:xfrm>
          <a:prstGeom prst="rect">
            <a:avLst/>
          </a:prstGeom>
        </p:spPr>
      </p:pic>
    </p:spTree>
    <p:extLst>
      <p:ext uri="{BB962C8B-B14F-4D97-AF65-F5344CB8AC3E}">
        <p14:creationId xmlns:p14="http://schemas.microsoft.com/office/powerpoint/2010/main" val="35790346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000" b="1" kern="1200" baseline="0">
          <a:solidFill>
            <a:srgbClr val="FF0000"/>
          </a:solidFill>
          <a:latin typeface="Roboto" panose="0200000000000000000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178" algn="l" rtl="0" eaLnBrk="1" fontAlgn="base" hangingPunct="1">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354" algn="l" rtl="0" eaLnBrk="1" fontAlgn="base" hangingPunct="1">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532" algn="l" rtl="0" eaLnBrk="1" fontAlgn="base" hangingPunct="1">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709" algn="l" rtl="0" eaLnBrk="1" fontAlgn="base" hangingPunct="1">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589" indent="-228589" algn="l" rtl="0" eaLnBrk="1" fontAlgn="base" hangingPunct="1">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766" indent="-228589" algn="l" rtl="0" eaLnBrk="1" fontAlgn="base" hangingPunct="1">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2942" indent="-228589" algn="l" rtl="0" eaLnBrk="1" fontAlgn="base" hangingPunct="1">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120" indent="-228589" algn="l" rtl="0" eaLnBrk="1" fontAlgn="base" hangingPunct="1">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298" indent="-228589" algn="l" rtl="0" eaLnBrk="1" fontAlgn="base" hangingPunct="1">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bor.harej@prs-zug.com"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actuarialcolloquium2020.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280527" y="1124744"/>
            <a:ext cx="72009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a:solidFill>
                  <a:srgbClr val="C00000"/>
                </a:solidFill>
                <a:latin typeface="Roboto" panose="02000000000000000000" pitchFamily="2" charset="0"/>
                <a:ea typeface="Roboto" panose="02000000000000000000" pitchFamily="2" charset="0"/>
              </a:rPr>
              <a:t>Can machine learning algorithms outperform traditional pricing methods?</a:t>
            </a: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7" y="4314825"/>
            <a:ext cx="6924675" cy="233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Font typeface="Arial" panose="020B0604020202020204" pitchFamily="34" charset="0"/>
              <a:buNone/>
            </a:pPr>
            <a:r>
              <a:rPr lang="sl-SI" altLang="fr-FR" sz="2400" b="1">
                <a:latin typeface="Calibri" panose="020F0502020204030204" pitchFamily="34" charset="0"/>
              </a:rPr>
              <a:t>Bor Harej</a:t>
            </a:r>
            <a:r>
              <a:rPr lang="en-US" altLang="fr-FR" sz="2400" b="1">
                <a:latin typeface="Calibri" panose="020F0502020204030204" pitchFamily="34" charset="0"/>
              </a:rPr>
              <a:t>, </a:t>
            </a:r>
            <a:r>
              <a:rPr lang="en-US" altLang="fr-FR" sz="2400" b="1">
                <a:latin typeface="Calibri" panose="020F0502020204030204" pitchFamily="34" charset="0"/>
              </a:rPr>
              <a:t/>
            </a:r>
            <a:br>
              <a:rPr lang="en-US" altLang="fr-FR" sz="2400" b="1">
                <a:latin typeface="Calibri" panose="020F0502020204030204" pitchFamily="34" charset="0"/>
              </a:rPr>
            </a:br>
            <a:r>
              <a:rPr lang="sl-SI" altLang="fr-FR" sz="2400" b="1">
                <a:latin typeface="Calibri" panose="020F0502020204030204" pitchFamily="34" charset="0"/>
              </a:rPr>
              <a:t>Prime Re Solutions</a:t>
            </a:r>
            <a:endParaRPr lang="en-US" altLang="fr-FR" sz="2400" b="1" dirty="0">
              <a:latin typeface="Calibri" panose="020F0502020204030204" pitchFamily="34" charset="0"/>
            </a:endParaRP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24" y="318015"/>
            <a:ext cx="3829687" cy="13758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sl-SI" sz="2400" dirty="0" smtClean="0"/>
              <a:t>Charts</a:t>
            </a:r>
          </a:p>
          <a:p>
            <a:pPr lvl="1"/>
            <a:r>
              <a:rPr lang="sl-SI" sz="2000" dirty="0" smtClean="0"/>
              <a:t>Averages by individual parameters</a:t>
            </a:r>
          </a:p>
          <a:p>
            <a:pPr lvl="1"/>
            <a:r>
              <a:rPr lang="sl-SI" sz="2000" dirty="0" smtClean="0"/>
              <a:t>Averages by two parameters (3d)</a:t>
            </a:r>
          </a:p>
          <a:p>
            <a:pPr lvl="1"/>
            <a:r>
              <a:rPr lang="sl-SI" sz="2000" dirty="0" smtClean="0"/>
              <a:t>Overall </a:t>
            </a:r>
            <a:r>
              <a:rPr lang="sl-SI" sz="2000" smtClean="0"/>
              <a:t>rate distribution</a:t>
            </a:r>
            <a:endParaRPr lang="sl-SI" sz="2000" dirty="0"/>
          </a:p>
          <a:p>
            <a:pPr marL="0" indent="0">
              <a:buNone/>
            </a:pPr>
            <a:r>
              <a:rPr lang="sl-SI" sz="2400" dirty="0" smtClean="0"/>
              <a:t>Distance between „true“ rates and predicted rates</a:t>
            </a:r>
          </a:p>
          <a:p>
            <a:pPr lvl="1"/>
            <a:r>
              <a:rPr lang="sl-SI" sz="2000" smtClean="0"/>
              <a:t>RMSE</a:t>
            </a:r>
            <a:endParaRPr lang="sl-SI" sz="2000" dirty="0"/>
          </a:p>
          <a:p>
            <a:pPr marL="0" indent="0">
              <a:buNone/>
            </a:pPr>
            <a:r>
              <a:rPr lang="sl-SI" sz="2400" dirty="0" smtClean="0"/>
              <a:t>Market share and profit</a:t>
            </a:r>
          </a:p>
          <a:p>
            <a:pPr marL="457200" lvl="1" indent="0">
              <a:buNone/>
            </a:pPr>
            <a:r>
              <a:rPr lang="sl-SI" sz="2000" dirty="0" smtClean="0"/>
              <a:t>Assumptions: </a:t>
            </a:r>
          </a:p>
          <a:p>
            <a:pPr lvl="1"/>
            <a:r>
              <a:rPr lang="sl-SI" sz="2000" dirty="0"/>
              <a:t>E</a:t>
            </a:r>
            <a:r>
              <a:rPr lang="sl-SI" sz="2000" dirty="0" smtClean="0"/>
              <a:t>xpected claim is a final premium rate</a:t>
            </a:r>
          </a:p>
          <a:p>
            <a:pPr lvl="1"/>
            <a:r>
              <a:rPr lang="sl-SI" sz="2000" dirty="0" smtClean="0"/>
              <a:t>Cheepest option is taken</a:t>
            </a:r>
          </a:p>
          <a:p>
            <a:endParaRPr lang="sl-SI" dirty="0"/>
          </a:p>
          <a:p>
            <a:endParaRPr lang="de-CH" dirty="0"/>
          </a:p>
        </p:txBody>
      </p:sp>
      <p:sp>
        <p:nvSpPr>
          <p:cNvPr id="2" name="Title 1"/>
          <p:cNvSpPr>
            <a:spLocks noGrp="1"/>
          </p:cNvSpPr>
          <p:nvPr>
            <p:ph type="title"/>
          </p:nvPr>
        </p:nvSpPr>
        <p:spPr/>
        <p:txBody>
          <a:bodyPr/>
          <a:lstStyle/>
          <a:p>
            <a:r>
              <a:rPr lang="sl-SI" dirty="0" smtClean="0"/>
              <a:t>Metrics</a:t>
            </a:r>
            <a:endParaRPr lang="de-CH" dirty="0"/>
          </a:p>
        </p:txBody>
      </p:sp>
    </p:spTree>
    <p:extLst>
      <p:ext uri="{BB962C8B-B14F-4D97-AF65-F5344CB8AC3E}">
        <p14:creationId xmlns:p14="http://schemas.microsoft.com/office/powerpoint/2010/main" val="398613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2316042"/>
            <a:ext cx="6370042" cy="3779440"/>
          </a:xfrm>
          <a:prstGeom prst="rect">
            <a:avLst/>
          </a:prstGeom>
        </p:spPr>
      </p:pic>
      <p:sp>
        <p:nvSpPr>
          <p:cNvPr id="3" name="Content Placeholder 2"/>
          <p:cNvSpPr>
            <a:spLocks noGrp="1"/>
          </p:cNvSpPr>
          <p:nvPr>
            <p:ph idx="1"/>
          </p:nvPr>
        </p:nvSpPr>
        <p:spPr/>
        <p:txBody>
          <a:bodyPr/>
          <a:lstStyle/>
          <a:p>
            <a:pPr marL="0" indent="0">
              <a:buNone/>
            </a:pPr>
            <a:r>
              <a:rPr lang="sl-SI" sz="1800" dirty="0" smtClean="0"/>
              <a:t>Gamma distribution, log link, all parameters used</a:t>
            </a:r>
            <a:endParaRPr lang="de-CH" sz="1800" dirty="0"/>
          </a:p>
        </p:txBody>
      </p:sp>
      <p:sp>
        <p:nvSpPr>
          <p:cNvPr id="2" name="Title 1"/>
          <p:cNvSpPr>
            <a:spLocks noGrp="1"/>
          </p:cNvSpPr>
          <p:nvPr>
            <p:ph type="title"/>
          </p:nvPr>
        </p:nvSpPr>
        <p:spPr/>
        <p:txBody>
          <a:bodyPr/>
          <a:lstStyle/>
          <a:p>
            <a:r>
              <a:rPr lang="sl-SI" dirty="0" smtClean="0"/>
              <a:t>Results: GLM</a:t>
            </a:r>
            <a:endParaRPr lang="de-CH" dirty="0"/>
          </a:p>
        </p:txBody>
      </p:sp>
      <p:cxnSp>
        <p:nvCxnSpPr>
          <p:cNvPr id="7" name="Straight Arrow Connector 6"/>
          <p:cNvCxnSpPr/>
          <p:nvPr/>
        </p:nvCxnSpPr>
        <p:spPr bwMode="auto">
          <a:xfrm flipV="1">
            <a:off x="3338890" y="5879852"/>
            <a:ext cx="576064" cy="86409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558579" y="2978583"/>
            <a:ext cx="1383233" cy="2525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pic>
        <p:nvPicPr>
          <p:cNvPr id="8" name="Content Placeholder 3"/>
          <p:cNvPicPr>
            <a:picLocks noChangeAspect="1"/>
          </p:cNvPicPr>
          <p:nvPr/>
        </p:nvPicPr>
        <p:blipFill>
          <a:blip r:embed="rId3"/>
          <a:stretch>
            <a:fillRect/>
          </a:stretch>
        </p:blipFill>
        <p:spPr bwMode="auto">
          <a:xfrm>
            <a:off x="7487863" y="4015514"/>
            <a:ext cx="4190084" cy="186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10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2226" y="1365302"/>
            <a:ext cx="8102988" cy="2505528"/>
          </a:xfrm>
          <a:prstGeom prst="rect">
            <a:avLst/>
          </a:prstGeom>
        </p:spPr>
      </p:pic>
      <p:pic>
        <p:nvPicPr>
          <p:cNvPr id="6" name="Označba mesta vsebine 5"/>
          <p:cNvPicPr>
            <a:picLocks noGrp="1" noChangeAspect="1"/>
          </p:cNvPicPr>
          <p:nvPr>
            <p:ph idx="1"/>
          </p:nvPr>
        </p:nvPicPr>
        <p:blipFill>
          <a:blip r:embed="rId3"/>
          <a:stretch>
            <a:fillRect/>
          </a:stretch>
        </p:blipFill>
        <p:spPr>
          <a:xfrm>
            <a:off x="1429413" y="4240986"/>
            <a:ext cx="7620000" cy="2324100"/>
          </a:xfrm>
          <a:prstGeom prst="rect">
            <a:avLst/>
          </a:prstGeom>
        </p:spPr>
      </p:pic>
      <p:sp>
        <p:nvSpPr>
          <p:cNvPr id="2" name="Title 1"/>
          <p:cNvSpPr>
            <a:spLocks noGrp="1"/>
          </p:cNvSpPr>
          <p:nvPr>
            <p:ph type="title"/>
          </p:nvPr>
        </p:nvSpPr>
        <p:spPr/>
        <p:txBody>
          <a:bodyPr/>
          <a:lstStyle/>
          <a:p>
            <a:r>
              <a:rPr lang="sl-SI" dirty="0" smtClean="0"/>
              <a:t>Results: GLM</a:t>
            </a:r>
            <a:endParaRPr lang="de-CH" dirty="0"/>
          </a:p>
        </p:txBody>
      </p:sp>
      <p:cxnSp>
        <p:nvCxnSpPr>
          <p:cNvPr id="7" name="Straight Arrow Connector 6"/>
          <p:cNvCxnSpPr/>
          <p:nvPr/>
        </p:nvCxnSpPr>
        <p:spPr bwMode="auto">
          <a:xfrm>
            <a:off x="5172543" y="3062277"/>
            <a:ext cx="0" cy="504056"/>
          </a:xfrm>
          <a:prstGeom prst="straightConnector1">
            <a:avLst/>
          </a:prstGeom>
          <a:ln>
            <a:solidFill>
              <a:srgbClr val="FF0000"/>
            </a:solidFill>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959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7302" y="2136974"/>
            <a:ext cx="7344818" cy="4337970"/>
          </a:xfrm>
          <a:prstGeom prst="rect">
            <a:avLst/>
          </a:prstGeom>
        </p:spPr>
      </p:pic>
      <p:sp>
        <p:nvSpPr>
          <p:cNvPr id="3" name="Content Placeholder 2"/>
          <p:cNvSpPr>
            <a:spLocks noGrp="1"/>
          </p:cNvSpPr>
          <p:nvPr>
            <p:ph idx="1"/>
          </p:nvPr>
        </p:nvSpPr>
        <p:spPr/>
        <p:txBody>
          <a:bodyPr/>
          <a:lstStyle/>
          <a:p>
            <a:pPr marL="0" indent="0">
              <a:buNone/>
            </a:pPr>
            <a:r>
              <a:rPr lang="sl-SI" sz="1800" dirty="0" smtClean="0"/>
              <a:t>Max depth, number of trees, min number of leafs, max features</a:t>
            </a:r>
            <a:endParaRPr lang="de-CH" sz="1800" dirty="0"/>
          </a:p>
        </p:txBody>
      </p:sp>
      <p:sp>
        <p:nvSpPr>
          <p:cNvPr id="2" name="Title 1"/>
          <p:cNvSpPr>
            <a:spLocks noGrp="1"/>
          </p:cNvSpPr>
          <p:nvPr>
            <p:ph type="title"/>
          </p:nvPr>
        </p:nvSpPr>
        <p:spPr/>
        <p:txBody>
          <a:bodyPr/>
          <a:lstStyle/>
          <a:p>
            <a:r>
              <a:rPr lang="sl-SI" dirty="0" smtClean="0"/>
              <a:t>Results: Random forests</a:t>
            </a:r>
            <a:endParaRPr lang="de-CH" dirty="0"/>
          </a:p>
        </p:txBody>
      </p:sp>
      <p:cxnSp>
        <p:nvCxnSpPr>
          <p:cNvPr id="12" name="Straight Arrow Connector 11"/>
          <p:cNvCxnSpPr/>
          <p:nvPr/>
        </p:nvCxnSpPr>
        <p:spPr bwMode="auto">
          <a:xfrm flipV="1">
            <a:off x="3582495" y="6018016"/>
            <a:ext cx="216024" cy="58776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pic>
        <p:nvPicPr>
          <p:cNvPr id="6" name="Content Placeholder 3"/>
          <p:cNvPicPr>
            <a:picLocks noChangeAspect="1"/>
          </p:cNvPicPr>
          <p:nvPr/>
        </p:nvPicPr>
        <p:blipFill>
          <a:blip r:embed="rId3"/>
          <a:stretch>
            <a:fillRect/>
          </a:stretch>
        </p:blipFill>
        <p:spPr bwMode="auto">
          <a:xfrm>
            <a:off x="7842120" y="4207722"/>
            <a:ext cx="4068620" cy="181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0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97502" y="1593282"/>
            <a:ext cx="8638400" cy="2609934"/>
          </a:xfrm>
          <a:prstGeom prst="rect">
            <a:avLst/>
          </a:prstGeom>
        </p:spPr>
      </p:pic>
      <p:sp>
        <p:nvSpPr>
          <p:cNvPr id="2" name="Title 1"/>
          <p:cNvSpPr>
            <a:spLocks noGrp="1"/>
          </p:cNvSpPr>
          <p:nvPr>
            <p:ph type="title"/>
          </p:nvPr>
        </p:nvSpPr>
        <p:spPr/>
        <p:txBody>
          <a:bodyPr/>
          <a:lstStyle/>
          <a:p>
            <a:r>
              <a:rPr lang="sl-SI" dirty="0" smtClean="0"/>
              <a:t>Results: Random forests</a:t>
            </a:r>
            <a:endParaRPr lang="de-CH" dirty="0"/>
          </a:p>
        </p:txBody>
      </p:sp>
      <p:sp>
        <p:nvSpPr>
          <p:cNvPr id="13" name="Oval 12"/>
          <p:cNvSpPr/>
          <p:nvPr/>
        </p:nvSpPr>
        <p:spPr bwMode="auto">
          <a:xfrm>
            <a:off x="1191225" y="2415839"/>
            <a:ext cx="360742" cy="57606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a:p>
        </p:txBody>
      </p:sp>
      <p:sp>
        <p:nvSpPr>
          <p:cNvPr id="14" name="Oval 13"/>
          <p:cNvSpPr/>
          <p:nvPr/>
        </p:nvSpPr>
        <p:spPr bwMode="auto">
          <a:xfrm>
            <a:off x="5601819" y="3019270"/>
            <a:ext cx="360742" cy="57606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a:p>
        </p:txBody>
      </p:sp>
      <p:pic>
        <p:nvPicPr>
          <p:cNvPr id="3" name="Slika 2"/>
          <p:cNvPicPr>
            <a:picLocks noChangeAspect="1"/>
          </p:cNvPicPr>
          <p:nvPr/>
        </p:nvPicPr>
        <p:blipFill>
          <a:blip r:embed="rId3"/>
          <a:stretch>
            <a:fillRect/>
          </a:stretch>
        </p:blipFill>
        <p:spPr>
          <a:xfrm>
            <a:off x="838200" y="4198764"/>
            <a:ext cx="8357004" cy="2457332"/>
          </a:xfrm>
          <a:prstGeom prst="rect">
            <a:avLst/>
          </a:prstGeom>
        </p:spPr>
      </p:pic>
    </p:spTree>
    <p:extLst>
      <p:ext uri="{BB962C8B-B14F-4D97-AF65-F5344CB8AC3E}">
        <p14:creationId xmlns:p14="http://schemas.microsoft.com/office/powerpoint/2010/main" val="42235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značba mesta vsebine 7"/>
          <p:cNvPicPr>
            <a:picLocks noGrp="1" noChangeAspect="1"/>
          </p:cNvPicPr>
          <p:nvPr>
            <p:ph idx="1"/>
          </p:nvPr>
        </p:nvPicPr>
        <p:blipFill>
          <a:blip r:embed="rId2"/>
          <a:stretch>
            <a:fillRect/>
          </a:stretch>
        </p:blipFill>
        <p:spPr>
          <a:xfrm>
            <a:off x="2920447" y="2536603"/>
            <a:ext cx="5035326" cy="2207785"/>
          </a:xfrm>
          <a:prstGeom prst="rect">
            <a:avLst/>
          </a:prstGeom>
        </p:spPr>
      </p:pic>
      <p:sp>
        <p:nvSpPr>
          <p:cNvPr id="2" name="Title 1"/>
          <p:cNvSpPr>
            <a:spLocks noGrp="1"/>
          </p:cNvSpPr>
          <p:nvPr>
            <p:ph type="title"/>
          </p:nvPr>
        </p:nvSpPr>
        <p:spPr/>
        <p:txBody>
          <a:bodyPr/>
          <a:lstStyle/>
          <a:p>
            <a:r>
              <a:rPr lang="sl-SI" dirty="0"/>
              <a:t>Results: overview</a:t>
            </a:r>
            <a:endParaRPr lang="de-CH" dirty="0"/>
          </a:p>
        </p:txBody>
      </p:sp>
      <p:sp>
        <p:nvSpPr>
          <p:cNvPr id="19" name="TextBox 18"/>
          <p:cNvSpPr txBox="1"/>
          <p:nvPr/>
        </p:nvSpPr>
        <p:spPr>
          <a:xfrm>
            <a:off x="4409731" y="5341546"/>
            <a:ext cx="4281596" cy="461665"/>
          </a:xfrm>
          <a:prstGeom prst="rect">
            <a:avLst/>
          </a:prstGeom>
          <a:noFill/>
        </p:spPr>
        <p:txBody>
          <a:bodyPr wrap="square" rtlCol="0">
            <a:spAutoFit/>
          </a:bodyPr>
          <a:lstStyle/>
          <a:p>
            <a:r>
              <a:rPr lang="sl-SI" sz="2400" dirty="0">
                <a:solidFill>
                  <a:schemeClr val="tx1"/>
                </a:solidFill>
              </a:rPr>
              <a:t>Main issue: overfitting!</a:t>
            </a:r>
            <a:endParaRPr lang="de-CH" sz="2400" dirty="0">
              <a:solidFill>
                <a:schemeClr val="tx1"/>
              </a:solidFill>
            </a:endParaRPr>
          </a:p>
        </p:txBody>
      </p:sp>
      <p:cxnSp>
        <p:nvCxnSpPr>
          <p:cNvPr id="5" name="Straight Arrow Connector 4"/>
          <p:cNvCxnSpPr/>
          <p:nvPr/>
        </p:nvCxnSpPr>
        <p:spPr bwMode="auto">
          <a:xfrm flipH="1">
            <a:off x="8187253" y="3702833"/>
            <a:ext cx="765042" cy="7200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 name="Straight Arrow Connector 9"/>
          <p:cNvCxnSpPr/>
          <p:nvPr/>
        </p:nvCxnSpPr>
        <p:spPr bwMode="auto">
          <a:xfrm flipH="1">
            <a:off x="8187253" y="4519828"/>
            <a:ext cx="765042" cy="7200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H="1">
            <a:off x="8187253" y="3975967"/>
            <a:ext cx="765042" cy="7200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9729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p:cNvPicPr>
            <a:picLocks noGrp="1" noChangeAspect="1"/>
          </p:cNvPicPr>
          <p:nvPr>
            <p:ph idx="1"/>
          </p:nvPr>
        </p:nvPicPr>
        <p:blipFill>
          <a:blip r:embed="rId2"/>
          <a:stretch>
            <a:fillRect/>
          </a:stretch>
        </p:blipFill>
        <p:spPr>
          <a:xfrm>
            <a:off x="3584880" y="1447800"/>
            <a:ext cx="4925402" cy="4573588"/>
          </a:xfrm>
          <a:prstGeom prst="rect">
            <a:avLst/>
          </a:prstGeom>
        </p:spPr>
      </p:pic>
      <p:sp>
        <p:nvSpPr>
          <p:cNvPr id="2" name="Title 1"/>
          <p:cNvSpPr>
            <a:spLocks noGrp="1"/>
          </p:cNvSpPr>
          <p:nvPr>
            <p:ph type="title"/>
          </p:nvPr>
        </p:nvSpPr>
        <p:spPr/>
        <p:txBody>
          <a:bodyPr/>
          <a:lstStyle/>
          <a:p>
            <a:r>
              <a:rPr lang="sl-SI" dirty="0"/>
              <a:t>Results</a:t>
            </a:r>
            <a:r>
              <a:rPr lang="sl-SI"/>
              <a:t>: </a:t>
            </a:r>
            <a:r>
              <a:rPr lang="sl-SI" smtClean="0"/>
              <a:t>rate distributions </a:t>
            </a:r>
            <a:endParaRPr lang="de-CH" dirty="0"/>
          </a:p>
        </p:txBody>
      </p:sp>
    </p:spTree>
    <p:extLst>
      <p:ext uri="{BB962C8B-B14F-4D97-AF65-F5344CB8AC3E}">
        <p14:creationId xmlns:p14="http://schemas.microsoft.com/office/powerpoint/2010/main" val="332943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r>
              <a:rPr lang="sl-SI" sz="1800" smtClean="0"/>
              <a:t>Assumption: two players on market, </a:t>
            </a:r>
            <a:r>
              <a:rPr lang="sl-SI" sz="1800" smtClean="0"/>
              <a:t>GLM vs classification </a:t>
            </a:r>
            <a:r>
              <a:rPr lang="sl-SI" sz="1800" smtClean="0"/>
              <a:t>NN</a:t>
            </a:r>
            <a:endParaRPr lang="en-US" sz="1800"/>
          </a:p>
        </p:txBody>
      </p:sp>
      <p:sp>
        <p:nvSpPr>
          <p:cNvPr id="2" name="Naslov 1"/>
          <p:cNvSpPr>
            <a:spLocks noGrp="1"/>
          </p:cNvSpPr>
          <p:nvPr>
            <p:ph type="title"/>
          </p:nvPr>
        </p:nvSpPr>
        <p:spPr/>
        <p:txBody>
          <a:bodyPr/>
          <a:lstStyle/>
          <a:p>
            <a:r>
              <a:rPr lang="sl-SI" smtClean="0"/>
              <a:t>Results: market share and profit</a:t>
            </a:r>
            <a:endParaRPr lang="en-US"/>
          </a:p>
        </p:txBody>
      </p:sp>
      <p:pic>
        <p:nvPicPr>
          <p:cNvPr id="6" name="Slika 5"/>
          <p:cNvPicPr>
            <a:picLocks noChangeAspect="1"/>
          </p:cNvPicPr>
          <p:nvPr/>
        </p:nvPicPr>
        <p:blipFill>
          <a:blip r:embed="rId2"/>
          <a:stretch>
            <a:fillRect/>
          </a:stretch>
        </p:blipFill>
        <p:spPr>
          <a:xfrm>
            <a:off x="2756472" y="2291195"/>
            <a:ext cx="5819242" cy="1152126"/>
          </a:xfrm>
          <a:prstGeom prst="rect">
            <a:avLst/>
          </a:prstGeom>
        </p:spPr>
      </p:pic>
      <p:pic>
        <p:nvPicPr>
          <p:cNvPr id="8" name="Slika 7"/>
          <p:cNvPicPr>
            <a:picLocks noChangeAspect="1"/>
          </p:cNvPicPr>
          <p:nvPr/>
        </p:nvPicPr>
        <p:blipFill>
          <a:blip r:embed="rId3"/>
          <a:stretch>
            <a:fillRect/>
          </a:stretch>
        </p:blipFill>
        <p:spPr>
          <a:xfrm>
            <a:off x="1055440" y="3544523"/>
            <a:ext cx="10153294" cy="2214908"/>
          </a:xfrm>
          <a:prstGeom prst="rect">
            <a:avLst/>
          </a:prstGeom>
        </p:spPr>
      </p:pic>
      <p:pic>
        <p:nvPicPr>
          <p:cNvPr id="11" name="Slika 10"/>
          <p:cNvPicPr>
            <a:picLocks noChangeAspect="1"/>
          </p:cNvPicPr>
          <p:nvPr/>
        </p:nvPicPr>
        <p:blipFill>
          <a:blip r:embed="rId4"/>
          <a:stretch>
            <a:fillRect/>
          </a:stretch>
        </p:blipFill>
        <p:spPr>
          <a:xfrm>
            <a:off x="1055440" y="5860634"/>
            <a:ext cx="4712740" cy="632658"/>
          </a:xfrm>
          <a:prstGeom prst="rect">
            <a:avLst/>
          </a:prstGeom>
        </p:spPr>
      </p:pic>
      <p:sp>
        <p:nvSpPr>
          <p:cNvPr id="12" name="Elipsa 11"/>
          <p:cNvSpPr/>
          <p:nvPr/>
        </p:nvSpPr>
        <p:spPr bwMode="auto">
          <a:xfrm>
            <a:off x="3575300" y="4024994"/>
            <a:ext cx="1008112"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1C9E"/>
              </a:solidFill>
              <a:effectLst/>
              <a:latin typeface="Arial" charset="0"/>
            </a:endParaRPr>
          </a:p>
        </p:txBody>
      </p:sp>
      <p:sp>
        <p:nvSpPr>
          <p:cNvPr id="13" name="Elipsa 12"/>
          <p:cNvSpPr/>
          <p:nvPr/>
        </p:nvSpPr>
        <p:spPr bwMode="auto">
          <a:xfrm>
            <a:off x="3575300" y="5245443"/>
            <a:ext cx="1008112"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1C9E"/>
              </a:solidFill>
              <a:effectLst/>
              <a:latin typeface="Arial" charset="0"/>
            </a:endParaRPr>
          </a:p>
        </p:txBody>
      </p:sp>
    </p:spTree>
    <p:extLst>
      <p:ext uri="{BB962C8B-B14F-4D97-AF65-F5344CB8AC3E}">
        <p14:creationId xmlns:p14="http://schemas.microsoft.com/office/powerpoint/2010/main" val="69121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p:cNvPicPr>
            <a:picLocks noGrp="1" noChangeAspect="1"/>
          </p:cNvPicPr>
          <p:nvPr>
            <p:ph idx="1"/>
          </p:nvPr>
        </p:nvPicPr>
        <p:blipFill>
          <a:blip r:embed="rId2"/>
          <a:stretch>
            <a:fillRect/>
          </a:stretch>
        </p:blipFill>
        <p:spPr>
          <a:xfrm>
            <a:off x="696610" y="2279615"/>
            <a:ext cx="3455174" cy="2463570"/>
          </a:xfrm>
          <a:prstGeom prst="rect">
            <a:avLst/>
          </a:prstGeom>
        </p:spPr>
      </p:pic>
      <p:sp>
        <p:nvSpPr>
          <p:cNvPr id="2" name="Title 1"/>
          <p:cNvSpPr>
            <a:spLocks noGrp="1"/>
          </p:cNvSpPr>
          <p:nvPr>
            <p:ph type="title"/>
          </p:nvPr>
        </p:nvSpPr>
        <p:spPr/>
        <p:txBody>
          <a:bodyPr/>
          <a:lstStyle/>
          <a:p>
            <a:r>
              <a:rPr lang="sl-SI" dirty="0" smtClean="0"/>
              <a:t>Results: market share and profit</a:t>
            </a:r>
            <a:endParaRPr lang="de-CH" dirty="0"/>
          </a:p>
        </p:txBody>
      </p:sp>
      <p:pic>
        <p:nvPicPr>
          <p:cNvPr id="10" name="Slika 9"/>
          <p:cNvPicPr>
            <a:picLocks noChangeAspect="1"/>
          </p:cNvPicPr>
          <p:nvPr/>
        </p:nvPicPr>
        <p:blipFill>
          <a:blip r:embed="rId3"/>
          <a:stretch>
            <a:fillRect/>
          </a:stretch>
        </p:blipFill>
        <p:spPr>
          <a:xfrm>
            <a:off x="4607984" y="3511400"/>
            <a:ext cx="6348270" cy="1969142"/>
          </a:xfrm>
          <a:prstGeom prst="rect">
            <a:avLst/>
          </a:prstGeom>
        </p:spPr>
      </p:pic>
      <p:sp>
        <p:nvSpPr>
          <p:cNvPr id="19" name="Rectangle 18"/>
          <p:cNvSpPr/>
          <p:nvPr/>
        </p:nvSpPr>
        <p:spPr bwMode="auto">
          <a:xfrm>
            <a:off x="6023992" y="4845619"/>
            <a:ext cx="4932262" cy="21602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a:p>
        </p:txBody>
      </p:sp>
      <p:sp>
        <p:nvSpPr>
          <p:cNvPr id="21" name="Rectangle 18"/>
          <p:cNvSpPr/>
          <p:nvPr/>
        </p:nvSpPr>
        <p:spPr bwMode="auto">
          <a:xfrm>
            <a:off x="6023992" y="5271015"/>
            <a:ext cx="4932262" cy="20952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a:p>
        </p:txBody>
      </p:sp>
    </p:spTree>
    <p:extLst>
      <p:ext uri="{BB962C8B-B14F-4D97-AF65-F5344CB8AC3E}">
        <p14:creationId xmlns:p14="http://schemas.microsoft.com/office/powerpoint/2010/main" val="31329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sl-SI" sz="2000" dirty="0" smtClean="0"/>
              <a:t>Re-run policy and </a:t>
            </a:r>
            <a:r>
              <a:rPr lang="sl-SI" sz="2000" smtClean="0"/>
              <a:t>claim </a:t>
            </a:r>
            <a:r>
              <a:rPr lang="sl-SI" sz="2000" smtClean="0"/>
              <a:t>simulations</a:t>
            </a:r>
          </a:p>
          <a:p>
            <a:r>
              <a:rPr lang="sl-SI" sz="2000" smtClean="0"/>
              <a:t>Previousely calibrated models used </a:t>
            </a:r>
            <a:r>
              <a:rPr lang="sl-SI" sz="2000" dirty="0" smtClean="0"/>
              <a:t>for prediction</a:t>
            </a:r>
            <a:endParaRPr lang="de-CH" sz="2000" dirty="0"/>
          </a:p>
        </p:txBody>
      </p:sp>
      <p:sp>
        <p:nvSpPr>
          <p:cNvPr id="4" name="Title 3"/>
          <p:cNvSpPr>
            <a:spLocks noGrp="1"/>
          </p:cNvSpPr>
          <p:nvPr>
            <p:ph type="title"/>
          </p:nvPr>
        </p:nvSpPr>
        <p:spPr/>
        <p:txBody>
          <a:bodyPr/>
          <a:lstStyle/>
          <a:p>
            <a:r>
              <a:rPr lang="sl-SI" dirty="0" smtClean="0"/>
              <a:t>Overfit check</a:t>
            </a:r>
            <a:endParaRPr lang="de-CH" dirty="0"/>
          </a:p>
        </p:txBody>
      </p:sp>
      <p:pic>
        <p:nvPicPr>
          <p:cNvPr id="2" name="Slika 1"/>
          <p:cNvPicPr>
            <a:picLocks noChangeAspect="1"/>
          </p:cNvPicPr>
          <p:nvPr/>
        </p:nvPicPr>
        <p:blipFill>
          <a:blip r:embed="rId2"/>
          <a:stretch>
            <a:fillRect/>
          </a:stretch>
        </p:blipFill>
        <p:spPr>
          <a:xfrm>
            <a:off x="1617150" y="3290830"/>
            <a:ext cx="6570744" cy="2358428"/>
          </a:xfrm>
          <a:prstGeom prst="rect">
            <a:avLst/>
          </a:prstGeom>
        </p:spPr>
      </p:pic>
    </p:spTree>
    <p:extLst>
      <p:ext uri="{BB962C8B-B14F-4D97-AF65-F5344CB8AC3E}">
        <p14:creationId xmlns:p14="http://schemas.microsoft.com/office/powerpoint/2010/main" val="2867456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pic>
        <p:nvPicPr>
          <p:cNvPr id="15" name="Slika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7551" y="3525046"/>
            <a:ext cx="1335624" cy="1333943"/>
          </a:xfrm>
          <a:prstGeom prst="rect">
            <a:avLst/>
          </a:prstGeom>
        </p:spPr>
      </p:pic>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7"/>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51" y="2279651"/>
            <a:ext cx="5449888" cy="13462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sl-SI" sz="1800" b="1" smtClean="0">
                <a:solidFill>
                  <a:srgbClr val="C00000"/>
                </a:solidFill>
                <a:latin typeface="Roboto" panose="02000000000000000000" pitchFamily="2" charset="0"/>
                <a:ea typeface="Roboto" panose="02000000000000000000" pitchFamily="2" charset="0"/>
              </a:rPr>
              <a:t>Bor Harej</a:t>
            </a:r>
            <a:endParaRPr lang="en-US" sz="1800" dirty="0">
              <a:solidFill>
                <a:srgbClr val="C00000"/>
              </a:solidFill>
              <a:latin typeface="Roboto" panose="02000000000000000000" pitchFamily="2" charset="0"/>
              <a:ea typeface="Roboto" panose="02000000000000000000" pitchFamily="2" charset="0"/>
            </a:endParaRPr>
          </a:p>
          <a:p>
            <a:pPr fontAlgn="auto">
              <a:spcAft>
                <a:spcPts val="0"/>
              </a:spcAft>
              <a:defRPr/>
            </a:pPr>
            <a:r>
              <a:rPr lang="en-US" sz="1600">
                <a:latin typeface="Verdana" panose="020B0604030504040204" pitchFamily="34" charset="0"/>
                <a:ea typeface="Verdana" panose="020B0604030504040204" pitchFamily="34" charset="0"/>
              </a:rPr>
              <a:t>Consulting actuary </a:t>
            </a:r>
            <a:r>
              <a:rPr lang="en-US" sz="1600">
                <a:latin typeface="Verdana" panose="020B0604030504040204" pitchFamily="34" charset="0"/>
                <a:ea typeface="Verdana" panose="020B0604030504040204" pitchFamily="34" charset="0"/>
              </a:rPr>
              <a:t>and </a:t>
            </a:r>
            <a:r>
              <a:rPr lang="en-US" sz="1600" smtClean="0">
                <a:latin typeface="Verdana" panose="020B0604030504040204" pitchFamily="34" charset="0"/>
                <a:ea typeface="Verdana" panose="020B0604030504040204" pitchFamily="34" charset="0"/>
              </a:rPr>
              <a:t>shareholder </a:t>
            </a:r>
            <a:endParaRPr lang="en-US" sz="1600" dirty="0">
              <a:latin typeface="Verdana" panose="020B0604030504040204" pitchFamily="34" charset="0"/>
              <a:ea typeface="Verdana" panose="020B0604030504040204" pitchFamily="34" charset="0"/>
            </a:endParaRPr>
          </a:p>
          <a:p>
            <a:pPr fontAlgn="auto">
              <a:spcAft>
                <a:spcPts val="0"/>
              </a:spcAft>
              <a:defRPr/>
            </a:pPr>
            <a:r>
              <a:rPr lang="en-US" sz="1600">
                <a:latin typeface="Verdana" panose="020B0604030504040204" pitchFamily="34" charset="0"/>
                <a:ea typeface="Verdana" panose="020B0604030504040204" pitchFamily="34" charset="0"/>
              </a:rPr>
              <a:t>Actuary SAA, ASTIN Board member</a:t>
            </a:r>
            <a:endParaRPr lang="en-US" sz="1600" dirty="0">
              <a:latin typeface="Verdana" panose="020B0604030504040204" pitchFamily="34" charset="0"/>
              <a:ea typeface="Verdana" panose="020B0604030504040204" pitchFamily="34" charset="0"/>
            </a:endParaRP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51" y="3622679"/>
            <a:ext cx="6789739" cy="1606551"/>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sl-SI" sz="1800" b="1" smtClean="0">
                <a:solidFill>
                  <a:srgbClr val="C00000"/>
                </a:solidFill>
                <a:latin typeface="Roboto" panose="02000000000000000000" pitchFamily="2" charset="0"/>
                <a:ea typeface="Roboto" panose="02000000000000000000" pitchFamily="2" charset="0"/>
              </a:rPr>
              <a:t>Prime Re Solutions</a:t>
            </a:r>
            <a:endParaRPr lang="en-US" sz="1800" b="1" dirty="0">
              <a:solidFill>
                <a:srgbClr val="C00000"/>
              </a:solidFill>
              <a:latin typeface="Roboto" panose="02000000000000000000" pitchFamily="2" charset="0"/>
              <a:ea typeface="Roboto" panose="02000000000000000000" pitchFamily="2" charset="0"/>
            </a:endParaRPr>
          </a:p>
          <a:p>
            <a:pPr fontAlgn="auto">
              <a:spcAft>
                <a:spcPts val="0"/>
              </a:spcAft>
              <a:defRPr/>
            </a:pPr>
            <a:r>
              <a:rPr lang="sl-SI" sz="1600"/>
              <a:t>A</a:t>
            </a:r>
            <a:r>
              <a:rPr lang="en-US" sz="1600"/>
              <a:t>ctuarial </a:t>
            </a:r>
            <a:r>
              <a:rPr lang="sl-SI" sz="1600"/>
              <a:t>engeneering</a:t>
            </a:r>
            <a:r>
              <a:rPr lang="en-US" sz="1600"/>
              <a:t> and innovative solutions</a:t>
            </a:r>
            <a:endParaRPr lang="sl-SI" sz="1600"/>
          </a:p>
          <a:p>
            <a:pPr fontAlgn="auto">
              <a:spcAft>
                <a:spcPts val="0"/>
              </a:spcAft>
              <a:defRPr/>
            </a:pPr>
            <a:r>
              <a:rPr lang="sl-SI" sz="1600"/>
              <a:t>Experts for Experts</a:t>
            </a:r>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17551" y="3508375"/>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1" name="Grafik 7">
            <a:extLst>
              <a:ext uri="{FF2B5EF4-FFF2-40B4-BE49-F238E27FC236}">
                <a16:creationId xmlns:a16="http://schemas.microsoft.com/office/drawing/2014/main" id="{AD4603DC-D952-4329-864F-6A4CCE54DDD6}"/>
              </a:ext>
            </a:extLst>
          </p:cNvPr>
          <p:cNvPicPr>
            <a:picLocks noChangeAspect="1"/>
          </p:cNvPicPr>
          <p:nvPr/>
        </p:nvPicPr>
        <p:blipFill>
          <a:blip r:embed="rId4"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3" y="2342103"/>
            <a:ext cx="991901" cy="990352"/>
          </a:xfrm>
          <a:prstGeom prst="rect">
            <a:avLst/>
          </a:prstGeom>
          <a:ln>
            <a:noFill/>
          </a:ln>
          <a:effectLst>
            <a:outerShdw blurRad="292100" dist="139700" dir="2700000" algn="tl" rotWithShape="0">
              <a:srgbClr val="333333">
                <a:alpha val="65000"/>
              </a:srgbClr>
            </a:outerShdw>
          </a:effectLst>
        </p:spPr>
      </p:pic>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24" y="318015"/>
            <a:ext cx="3829687" cy="1375851"/>
          </a:xfrm>
          <a:prstGeom prst="rect">
            <a:avLst/>
          </a:prstGeom>
        </p:spPr>
      </p:pic>
      <p:pic>
        <p:nvPicPr>
          <p:cNvPr id="13" name="Content Placeholder 6"/>
          <p:cNvPicPr>
            <a:picLocks noChangeAspect="1"/>
          </p:cNvPicPr>
          <p:nvPr/>
        </p:nvPicPr>
        <p:blipFill rotWithShape="1">
          <a:blip r:embed="rId6"/>
          <a:srcRect l="27538" t="6667" r="25154" b="62005"/>
          <a:stretch/>
        </p:blipFill>
        <p:spPr bwMode="auto">
          <a:xfrm>
            <a:off x="855162" y="2335795"/>
            <a:ext cx="991903" cy="98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sl-SI" sz="2000" b="1" smtClean="0"/>
              <a:t>Traditionally pricing methods </a:t>
            </a:r>
            <a:r>
              <a:rPr lang="sl-SI" sz="2000" b="1" dirty="0" smtClean="0"/>
              <a:t>can be outperformed</a:t>
            </a:r>
          </a:p>
          <a:p>
            <a:pPr lvl="1"/>
            <a:r>
              <a:rPr lang="sl-SI" sz="1800" dirty="0" smtClean="0"/>
              <a:t>Example shown on synthetic data</a:t>
            </a:r>
          </a:p>
          <a:p>
            <a:endParaRPr lang="sl-SI" sz="2000" dirty="0"/>
          </a:p>
          <a:p>
            <a:r>
              <a:rPr lang="sl-SI" sz="2000" dirty="0" smtClean="0"/>
              <a:t>Different algorithms, might be tricky to calibrate and not to overfit</a:t>
            </a:r>
          </a:p>
          <a:p>
            <a:endParaRPr lang="sl-SI" sz="2000" dirty="0"/>
          </a:p>
          <a:p>
            <a:r>
              <a:rPr lang="sl-SI" sz="2000" dirty="0" smtClean="0"/>
              <a:t>Best fits: Light GBM, Classification NN</a:t>
            </a:r>
          </a:p>
          <a:p>
            <a:endParaRPr lang="sl-SI" sz="2000" dirty="0"/>
          </a:p>
          <a:p>
            <a:r>
              <a:rPr lang="sl-SI" sz="2000" dirty="0" smtClean="0"/>
              <a:t>Strong effect on profitability and market share</a:t>
            </a:r>
          </a:p>
          <a:p>
            <a:endParaRPr lang="sl-SI" sz="2000" dirty="0"/>
          </a:p>
          <a:p>
            <a:r>
              <a:rPr lang="sl-SI" sz="2000" dirty="0" smtClean="0"/>
              <a:t>Results seem to be stable</a:t>
            </a:r>
          </a:p>
          <a:p>
            <a:endParaRPr lang="sl-SI" dirty="0"/>
          </a:p>
          <a:p>
            <a:endParaRPr lang="de-CH" dirty="0"/>
          </a:p>
        </p:txBody>
      </p:sp>
      <p:sp>
        <p:nvSpPr>
          <p:cNvPr id="2" name="Title 1"/>
          <p:cNvSpPr>
            <a:spLocks noGrp="1"/>
          </p:cNvSpPr>
          <p:nvPr>
            <p:ph type="title"/>
          </p:nvPr>
        </p:nvSpPr>
        <p:spPr/>
        <p:txBody>
          <a:bodyPr/>
          <a:lstStyle/>
          <a:p>
            <a:r>
              <a:rPr lang="sl-SI" dirty="0" smtClean="0"/>
              <a:t>Summary</a:t>
            </a:r>
            <a:endParaRPr lang="de-CH" dirty="0"/>
          </a:p>
        </p:txBody>
      </p:sp>
    </p:spTree>
    <p:extLst>
      <p:ext uri="{BB962C8B-B14F-4D97-AF65-F5344CB8AC3E}">
        <p14:creationId xmlns:p14="http://schemas.microsoft.com/office/powerpoint/2010/main" val="305625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7"/>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693866"/>
            <a:ext cx="112315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a:latin typeface="Roboto" panose="02000000000000000000" pitchFamily="2" charset="0"/>
                <a:ea typeface="Roboto" panose="02000000000000000000" pitchFamily="2" charset="0"/>
                <a:cs typeface="Aharoni" panose="020B0604020202020204" pitchFamily="2" charset="-79"/>
              </a:rPr>
              <a:t>Prime Re Solutions</a:t>
            </a:r>
          </a:p>
          <a:p>
            <a:pPr eaLnBrk="1" hangingPunct="1">
              <a:lnSpc>
                <a:spcPct val="100000"/>
              </a:lnSpc>
              <a:spcBef>
                <a:spcPct val="0"/>
              </a:spcBef>
              <a:buSzTx/>
              <a:buFontTx/>
              <a:buNone/>
            </a:pPr>
            <a:endParaRPr lang="fr-FR" altLang="fr-FR" sz="1800" smtClean="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de-DE" altLang="fr-FR" sz="1800">
                <a:latin typeface="Roboto" panose="02000000000000000000" pitchFamily="2" charset="0"/>
                <a:ea typeface="Roboto" panose="02000000000000000000" pitchFamily="2" charset="0"/>
                <a:cs typeface="Aharoni" panose="020B0604020202020204" pitchFamily="2" charset="-79"/>
              </a:rPr>
              <a:t>Lindenstrasse 2</a:t>
            </a:r>
          </a:p>
          <a:p>
            <a:pPr eaLnBrk="1" hangingPunct="1">
              <a:lnSpc>
                <a:spcPct val="100000"/>
              </a:lnSpc>
              <a:spcBef>
                <a:spcPct val="0"/>
              </a:spcBef>
              <a:buSzTx/>
              <a:buFontTx/>
              <a:buNone/>
            </a:pPr>
            <a:r>
              <a:rPr lang="de-DE" altLang="fr-FR" sz="1800">
                <a:latin typeface="Roboto" panose="02000000000000000000" pitchFamily="2" charset="0"/>
                <a:ea typeface="Roboto" panose="02000000000000000000" pitchFamily="2" charset="0"/>
                <a:cs typeface="Aharoni" panose="020B0604020202020204" pitchFamily="2" charset="-79"/>
              </a:rPr>
              <a:t>CH-6340 Baar/Zug</a:t>
            </a:r>
          </a:p>
          <a:p>
            <a:pPr eaLnBrk="1" hangingPunct="1">
              <a:lnSpc>
                <a:spcPct val="100000"/>
              </a:lnSpc>
              <a:spcBef>
                <a:spcPct val="0"/>
              </a:spcBef>
              <a:buSzTx/>
              <a:buFontTx/>
              <a:buNone/>
            </a:pPr>
            <a:r>
              <a:rPr lang="de-DE" altLang="fr-FR" sz="1800">
                <a:latin typeface="Roboto" panose="02000000000000000000" pitchFamily="2" charset="0"/>
                <a:ea typeface="Roboto" panose="02000000000000000000" pitchFamily="2" charset="0"/>
                <a:cs typeface="Aharoni" panose="020B0604020202020204" pitchFamily="2" charset="-79"/>
              </a:rPr>
              <a:t>Switzerland</a:t>
            </a:r>
          </a:p>
          <a:p>
            <a:pPr eaLnBrk="1" hangingPunct="1">
              <a:lnSpc>
                <a:spcPct val="100000"/>
              </a:lnSpc>
              <a:spcBef>
                <a:spcPct val="0"/>
              </a:spcBef>
              <a:buSzTx/>
              <a:buFontTx/>
              <a:buNone/>
            </a:pPr>
            <a:endParaRPr lang="fr-FR" altLang="fr-FR" sz="1800" smtClean="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sl-SI" altLang="fr-FR" sz="1800" smtClean="0">
                <a:latin typeface="Roboto" panose="02000000000000000000" pitchFamily="2" charset="0"/>
                <a:ea typeface="Roboto" panose="02000000000000000000" pitchFamily="2" charset="0"/>
                <a:cs typeface="Aharoni" panose="020B0604020202020204" pitchFamily="2" charset="-79"/>
                <a:hlinkClick r:id="rId3"/>
              </a:rPr>
              <a:t>bor.harej</a:t>
            </a:r>
            <a:r>
              <a:rPr lang="fr-FR" altLang="fr-FR" sz="1800" smtClean="0">
                <a:latin typeface="Roboto" panose="02000000000000000000" pitchFamily="2" charset="0"/>
                <a:ea typeface="Roboto" panose="02000000000000000000" pitchFamily="2" charset="0"/>
                <a:cs typeface="Aharoni" panose="020B0604020202020204" pitchFamily="2" charset="-79"/>
                <a:hlinkClick r:id="rId3"/>
              </a:rPr>
              <a:t>@</a:t>
            </a:r>
            <a:r>
              <a:rPr lang="sl-SI" altLang="fr-FR" sz="1800" smtClean="0">
                <a:latin typeface="Roboto" panose="02000000000000000000" pitchFamily="2" charset="0"/>
                <a:ea typeface="Roboto" panose="02000000000000000000" pitchFamily="2" charset="0"/>
                <a:cs typeface="Aharoni" panose="020B0604020202020204" pitchFamily="2" charset="-79"/>
                <a:hlinkClick r:id="rId3"/>
              </a:rPr>
              <a:t>prs-zug.com</a:t>
            </a:r>
            <a:endParaRPr lang="fr-FR" altLang="fr-FR" sz="1800" smtClean="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Roboto" panose="02000000000000000000" pitchFamily="2" charset="0"/>
                <a:ea typeface="Roboto" panose="02000000000000000000" pitchFamily="2" charset="0"/>
                <a:cs typeface="Aharoni" panose="020B0604020202020204" pitchFamily="2" charset="-79"/>
                <a:hlinkClick r:id="rId4"/>
              </a:rPr>
              <a:t>https://www.actuarialcolloquium2020.com</a:t>
            </a: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4"/>
              </a:rPr>
              <a:t>/</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24" y="318015"/>
            <a:ext cx="3829687" cy="137585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7"/>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1" y="1849440"/>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24" y="318015"/>
            <a:ext cx="3829687" cy="1375851"/>
          </a:xfrm>
          <a:prstGeom prst="rect">
            <a:avLst/>
          </a:prstGeom>
        </p:spPr>
      </p:pic>
    </p:spTree>
    <p:extLst>
      <p:ext uri="{BB962C8B-B14F-4D97-AF65-F5344CB8AC3E}">
        <p14:creationId xmlns:p14="http://schemas.microsoft.com/office/powerpoint/2010/main" val="3737457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825625"/>
            <a:ext cx="7459133" cy="4351338"/>
          </a:xfrm>
        </p:spPr>
        <p:txBody>
          <a:bodyPr>
            <a:normAutofit/>
          </a:bodyPr>
          <a:lstStyle/>
          <a:p>
            <a:pPr marL="0" indent="0">
              <a:buNone/>
            </a:pPr>
            <a:r>
              <a:rPr lang="sl-SI" sz="2400" smtClean="0"/>
              <a:t>Purpose</a:t>
            </a:r>
            <a:endParaRPr lang="sl-SI" sz="2400"/>
          </a:p>
          <a:p>
            <a:pPr marL="457200" lvl="1" indent="0">
              <a:buNone/>
            </a:pPr>
            <a:r>
              <a:rPr lang="sl-SI" sz="1600"/>
              <a:t>Comparison of quality of fit of several algorithms calibrated on synthetic policy and claim data, where „true“ expected claims are known.</a:t>
            </a:r>
          </a:p>
          <a:p>
            <a:pPr lvl="1"/>
            <a:endParaRPr lang="sl-SI" sz="1600"/>
          </a:p>
          <a:p>
            <a:pPr marL="457200" lvl="1" indent="0">
              <a:buNone/>
            </a:pPr>
            <a:r>
              <a:rPr lang="sl-SI" sz="1600"/>
              <a:t>The presentation will focus on the </a:t>
            </a:r>
            <a:r>
              <a:rPr lang="sl-SI" sz="1600" smtClean="0"/>
              <a:t>results, not algorithms. </a:t>
            </a:r>
          </a:p>
          <a:p>
            <a:pPr marL="457200" lvl="1" indent="0">
              <a:buNone/>
            </a:pPr>
            <a:endParaRPr lang="sl-SI" sz="2000"/>
          </a:p>
          <a:p>
            <a:r>
              <a:rPr lang="sl-SI" sz="1800" smtClean="0"/>
              <a:t>Synthetic </a:t>
            </a:r>
            <a:r>
              <a:rPr lang="sl-SI" sz="1800"/>
              <a:t>data</a:t>
            </a:r>
          </a:p>
          <a:p>
            <a:r>
              <a:rPr lang="sl-SI" sz="1800" smtClean="0"/>
              <a:t>Algorithms</a:t>
            </a:r>
            <a:endParaRPr lang="sl-SI" sz="1800"/>
          </a:p>
          <a:p>
            <a:r>
              <a:rPr lang="sl-SI" sz="1800" smtClean="0"/>
              <a:t>Metrics</a:t>
            </a:r>
            <a:endParaRPr lang="sl-SI" sz="1800"/>
          </a:p>
          <a:p>
            <a:r>
              <a:rPr lang="sl-SI" sz="1800" b="1" smtClean="0"/>
              <a:t>Results</a:t>
            </a:r>
            <a:endParaRPr lang="sl-SI" sz="1800" b="1"/>
          </a:p>
          <a:p>
            <a:r>
              <a:rPr lang="sl-SI" sz="1800" smtClean="0"/>
              <a:t>Overfit </a:t>
            </a:r>
            <a:r>
              <a:rPr lang="sl-SI" sz="1800"/>
              <a:t>check</a:t>
            </a:r>
            <a:endParaRPr lang="de-CH" sz="1800"/>
          </a:p>
          <a:p>
            <a:pPr eaLnBrk="1" hangingPunct="1"/>
            <a:endParaRPr/>
          </a:p>
        </p:txBody>
      </p:sp>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sl-SI" altLang="fr-FR" smtClean="0"/>
              <a:t>Agenda</a:t>
            </a:r>
            <a:endParaRPr lang="fr-FR" altLang="fr-FR"/>
          </a:p>
        </p:txBody>
      </p:sp>
    </p:spTree>
    <p:extLst>
      <p:ext uri="{BB962C8B-B14F-4D97-AF65-F5344CB8AC3E}">
        <p14:creationId xmlns:p14="http://schemas.microsoft.com/office/powerpoint/2010/main" val="10400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jeZBesedilom 15"/>
          <p:cNvSpPr txBox="1"/>
          <p:nvPr/>
        </p:nvSpPr>
        <p:spPr>
          <a:xfrm>
            <a:off x="6277849" y="1984081"/>
            <a:ext cx="1761734" cy="523220"/>
          </a:xfrm>
          <a:prstGeom prst="rect">
            <a:avLst/>
          </a:prstGeom>
          <a:noFill/>
        </p:spPr>
        <p:txBody>
          <a:bodyPr wrap="square" rtlCol="0">
            <a:spAutoFit/>
          </a:bodyPr>
          <a:lstStyle/>
          <a:p>
            <a:pPr algn="ctr"/>
            <a:r>
              <a:rPr lang="sl-SI" sz="1400" smtClean="0">
                <a:ln w="0"/>
                <a:solidFill>
                  <a:schemeClr val="tx1"/>
                </a:solidFill>
                <a:effectLst>
                  <a:outerShdw blurRad="38100" dist="19050" dir="2700000" algn="tl" rotWithShape="0">
                    <a:schemeClr val="dk1">
                      <a:alpha val="40000"/>
                    </a:schemeClr>
                  </a:outerShdw>
                </a:effectLst>
              </a:rPr>
              <a:t>+ some random effect</a:t>
            </a:r>
            <a:endParaRPr lang="en-US" sz="1400">
              <a:ln w="0"/>
              <a:solidFill>
                <a:schemeClr val="tx1"/>
              </a:solidFill>
              <a:effectLst>
                <a:outerShdw blurRad="38100" dist="19050" dir="2700000" algn="tl" rotWithShape="0">
                  <a:schemeClr val="dk1">
                    <a:alpha val="40000"/>
                  </a:schemeClr>
                </a:outerShdw>
              </a:effectLst>
            </a:endParaRPr>
          </a:p>
        </p:txBody>
      </p:sp>
      <p:sp>
        <p:nvSpPr>
          <p:cNvPr id="2" name="Naslov 1"/>
          <p:cNvSpPr>
            <a:spLocks noGrp="1"/>
          </p:cNvSpPr>
          <p:nvPr>
            <p:ph type="title"/>
          </p:nvPr>
        </p:nvSpPr>
        <p:spPr/>
        <p:txBody>
          <a:bodyPr/>
          <a:lstStyle/>
          <a:p>
            <a:r>
              <a:rPr lang="sl-SI" smtClean="0"/>
              <a:t>Synthetic data</a:t>
            </a:r>
            <a:endParaRPr lang="en-US"/>
          </a:p>
        </p:txBody>
      </p:sp>
      <p:sp>
        <p:nvSpPr>
          <p:cNvPr id="4" name="PoljeZBesedilom 3"/>
          <p:cNvSpPr txBox="1"/>
          <p:nvPr/>
        </p:nvSpPr>
        <p:spPr>
          <a:xfrm>
            <a:off x="2856480" y="1301407"/>
            <a:ext cx="2304256" cy="1631216"/>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Motor power</a:t>
            </a:r>
          </a:p>
          <a:p>
            <a:pPr algn="ctr"/>
            <a:r>
              <a:rPr lang="sl-SI" smtClean="0">
                <a:ln w="0"/>
                <a:solidFill>
                  <a:schemeClr val="tx1"/>
                </a:solidFill>
                <a:effectLst>
                  <a:outerShdw blurRad="38100" dist="19050" dir="2700000" algn="tl" rotWithShape="0">
                    <a:schemeClr val="dk1">
                      <a:alpha val="40000"/>
                    </a:schemeClr>
                  </a:outerShdw>
                </a:effectLst>
              </a:rPr>
              <a:t>Motor price</a:t>
            </a:r>
          </a:p>
          <a:p>
            <a:pPr algn="ctr"/>
            <a:r>
              <a:rPr lang="sl-SI" smtClean="0">
                <a:ln w="0"/>
                <a:solidFill>
                  <a:schemeClr val="tx1"/>
                </a:solidFill>
                <a:effectLst>
                  <a:outerShdw blurRad="38100" dist="19050" dir="2700000" algn="tl" rotWithShape="0">
                    <a:schemeClr val="dk1">
                      <a:alpha val="40000"/>
                    </a:schemeClr>
                  </a:outerShdw>
                </a:effectLst>
              </a:rPr>
              <a:t>Age</a:t>
            </a:r>
          </a:p>
          <a:p>
            <a:pPr algn="ctr"/>
            <a:r>
              <a:rPr lang="sl-SI" smtClean="0">
                <a:ln w="0"/>
                <a:solidFill>
                  <a:schemeClr val="tx1"/>
                </a:solidFill>
                <a:effectLst>
                  <a:outerShdw blurRad="38100" dist="19050" dir="2700000" algn="tl" rotWithShape="0">
                    <a:schemeClr val="dk1">
                      <a:alpha val="40000"/>
                    </a:schemeClr>
                  </a:outerShdw>
                </a:effectLst>
              </a:rPr>
              <a:t>Sex</a:t>
            </a:r>
          </a:p>
          <a:p>
            <a:pPr algn="ctr"/>
            <a:r>
              <a:rPr lang="sl-SI" smtClean="0">
                <a:ln w="0"/>
                <a:solidFill>
                  <a:schemeClr val="tx1"/>
                </a:solidFill>
                <a:effectLst>
                  <a:outerShdw blurRad="38100" dist="19050" dir="2700000" algn="tl" rotWithShape="0">
                    <a:schemeClr val="dk1">
                      <a:alpha val="40000"/>
                    </a:schemeClr>
                  </a:outerShdw>
                </a:effectLst>
              </a:rPr>
              <a:t>Number of drivers</a:t>
            </a:r>
            <a:endParaRPr lang="en-US">
              <a:ln w="0"/>
              <a:solidFill>
                <a:schemeClr val="tx1"/>
              </a:solidFill>
              <a:effectLst>
                <a:outerShdw blurRad="38100" dist="19050" dir="2700000" algn="tl" rotWithShape="0">
                  <a:schemeClr val="dk1">
                    <a:alpha val="40000"/>
                  </a:schemeClr>
                </a:outerShdw>
              </a:effectLst>
            </a:endParaRPr>
          </a:p>
        </p:txBody>
      </p:sp>
      <p:sp>
        <p:nvSpPr>
          <p:cNvPr id="5" name="PoljeZBesedilom 4"/>
          <p:cNvSpPr txBox="1"/>
          <p:nvPr/>
        </p:nvSpPr>
        <p:spPr>
          <a:xfrm>
            <a:off x="227199" y="2466080"/>
            <a:ext cx="2304256" cy="707886"/>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Generation of policies</a:t>
            </a:r>
            <a:endParaRPr lang="en-US">
              <a:ln w="0"/>
              <a:solidFill>
                <a:schemeClr val="tx1"/>
              </a:solidFill>
              <a:effectLst>
                <a:outerShdw blurRad="38100" dist="19050" dir="2700000" algn="tl" rotWithShape="0">
                  <a:schemeClr val="dk1">
                    <a:alpha val="40000"/>
                  </a:schemeClr>
                </a:outerShdw>
              </a:effectLst>
            </a:endParaRPr>
          </a:p>
        </p:txBody>
      </p:sp>
      <p:sp>
        <p:nvSpPr>
          <p:cNvPr id="6" name="Levi zaviti oklepaj 5"/>
          <p:cNvSpPr/>
          <p:nvPr/>
        </p:nvSpPr>
        <p:spPr bwMode="auto">
          <a:xfrm>
            <a:off x="2712464" y="1530891"/>
            <a:ext cx="288032" cy="2304256"/>
          </a:xfrm>
          <a:prstGeom prst="leftBrace">
            <a:avLst/>
          </a:prstGeom>
          <a:noFill/>
          <a:ln w="38100" cap="flat" cmpd="sng" algn="ctr">
            <a:solidFill>
              <a:srgbClr val="00457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1C9E"/>
              </a:solidFill>
              <a:effectLst/>
              <a:latin typeface="Arial" charset="0"/>
            </a:endParaRPr>
          </a:p>
        </p:txBody>
      </p:sp>
      <p:sp>
        <p:nvSpPr>
          <p:cNvPr id="7" name="PoljeZBesedilom 6"/>
          <p:cNvSpPr txBox="1"/>
          <p:nvPr/>
        </p:nvSpPr>
        <p:spPr>
          <a:xfrm>
            <a:off x="5309675" y="1301407"/>
            <a:ext cx="2304256" cy="707886"/>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Owner‘s address:</a:t>
            </a:r>
          </a:p>
          <a:p>
            <a:pPr algn="ctr"/>
            <a:r>
              <a:rPr lang="sl-SI" smtClean="0">
                <a:ln w="0"/>
                <a:solidFill>
                  <a:schemeClr val="tx1"/>
                </a:solidFill>
                <a:effectLst>
                  <a:outerShdw blurRad="38100" dist="19050" dir="2700000" algn="tl" rotWithShape="0">
                    <a:schemeClr val="dk1">
                      <a:alpha val="40000"/>
                    </a:schemeClr>
                  </a:outerShdw>
                </a:effectLst>
              </a:rPr>
              <a:t>(X, Y)</a:t>
            </a:r>
            <a:endParaRPr lang="en-US">
              <a:ln w="0"/>
              <a:solidFill>
                <a:schemeClr val="tx1"/>
              </a:solidFill>
              <a:effectLst>
                <a:outerShdw blurRad="38100" dist="19050" dir="2700000" algn="tl" rotWithShape="0">
                  <a:schemeClr val="dk1">
                    <a:alpha val="40000"/>
                  </a:schemeClr>
                </a:outerShdw>
              </a:effectLst>
            </a:endParaRPr>
          </a:p>
        </p:txBody>
      </p:sp>
      <p:cxnSp>
        <p:nvCxnSpPr>
          <p:cNvPr id="9" name="Raven puščični povezovalnik 8"/>
          <p:cNvCxnSpPr>
            <a:endCxn id="10" idx="0"/>
          </p:cNvCxnSpPr>
          <p:nvPr/>
        </p:nvCxnSpPr>
        <p:spPr bwMode="auto">
          <a:xfrm flipH="1">
            <a:off x="6456880" y="2065769"/>
            <a:ext cx="4923" cy="482427"/>
          </a:xfrm>
          <a:prstGeom prst="straightConnector1">
            <a:avLst/>
          </a:prstGeom>
          <a:solidFill>
            <a:schemeClr val="accent1"/>
          </a:solidFill>
          <a:ln w="38100" cap="flat" cmpd="sng" algn="ctr">
            <a:solidFill>
              <a:srgbClr val="00457C"/>
            </a:solidFill>
            <a:prstDash val="solid"/>
            <a:round/>
            <a:headEnd type="none" w="med" len="med"/>
            <a:tailEnd type="triangle"/>
          </a:ln>
          <a:effectLst/>
        </p:spPr>
      </p:cxnSp>
      <p:sp>
        <p:nvSpPr>
          <p:cNvPr id="10" name="PoljeZBesedilom 9"/>
          <p:cNvSpPr txBox="1"/>
          <p:nvPr/>
        </p:nvSpPr>
        <p:spPr>
          <a:xfrm>
            <a:off x="5304752" y="2548196"/>
            <a:ext cx="2304256" cy="400110"/>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Distance driven</a:t>
            </a:r>
            <a:endParaRPr lang="en-US">
              <a:ln w="0"/>
              <a:solidFill>
                <a:schemeClr val="tx1"/>
              </a:solidFill>
              <a:effectLst>
                <a:outerShdw blurRad="38100" dist="19050" dir="2700000" algn="tl" rotWithShape="0">
                  <a:schemeClr val="dk1">
                    <a:alpha val="40000"/>
                  </a:schemeClr>
                </a:outerShdw>
              </a:effectLst>
            </a:endParaRPr>
          </a:p>
        </p:txBody>
      </p:sp>
      <p:sp>
        <p:nvSpPr>
          <p:cNvPr id="11" name="Levi zaviti oklepaj 10"/>
          <p:cNvSpPr/>
          <p:nvPr/>
        </p:nvSpPr>
        <p:spPr bwMode="auto">
          <a:xfrm rot="16200000">
            <a:off x="5021905" y="1880262"/>
            <a:ext cx="384192" cy="2520280"/>
          </a:xfrm>
          <a:prstGeom prst="leftBrace">
            <a:avLst/>
          </a:prstGeom>
          <a:noFill/>
          <a:ln w="28575" cap="flat" cmpd="sng" algn="ctr">
            <a:solidFill>
              <a:srgbClr val="00457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1C9E"/>
              </a:solidFill>
              <a:effectLst/>
              <a:latin typeface="Arial" charset="0"/>
            </a:endParaRPr>
          </a:p>
        </p:txBody>
      </p:sp>
      <p:sp>
        <p:nvSpPr>
          <p:cNvPr id="12" name="PoljeZBesedilom 11"/>
          <p:cNvSpPr txBox="1"/>
          <p:nvPr/>
        </p:nvSpPr>
        <p:spPr>
          <a:xfrm>
            <a:off x="2012115" y="3322478"/>
            <a:ext cx="8531468" cy="400110"/>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Frequency and severity distribution parameters (Poisson, Lognormal)</a:t>
            </a:r>
            <a:endParaRPr lang="en-US">
              <a:ln w="0"/>
              <a:solidFill>
                <a:schemeClr val="tx1"/>
              </a:solidFill>
              <a:effectLst>
                <a:outerShdw blurRad="38100" dist="19050" dir="2700000" algn="tl" rotWithShape="0">
                  <a:schemeClr val="dk1">
                    <a:alpha val="40000"/>
                  </a:schemeClr>
                </a:outerShdw>
              </a:effectLst>
            </a:endParaRPr>
          </a:p>
        </p:txBody>
      </p:sp>
      <p:cxnSp>
        <p:nvCxnSpPr>
          <p:cNvPr id="13" name="Raven puščični povezovalnik 12"/>
          <p:cNvCxnSpPr/>
          <p:nvPr/>
        </p:nvCxnSpPr>
        <p:spPr bwMode="auto">
          <a:xfrm flipV="1">
            <a:off x="8688120" y="2881306"/>
            <a:ext cx="5187" cy="412739"/>
          </a:xfrm>
          <a:prstGeom prst="straightConnector1">
            <a:avLst/>
          </a:prstGeom>
          <a:solidFill>
            <a:schemeClr val="accent1"/>
          </a:solidFill>
          <a:ln w="38100" cap="flat" cmpd="sng" algn="ctr">
            <a:solidFill>
              <a:srgbClr val="00457C"/>
            </a:solidFill>
            <a:prstDash val="solid"/>
            <a:round/>
            <a:headEnd type="none" w="med" len="med"/>
            <a:tailEnd type="triangle"/>
          </a:ln>
          <a:effectLst/>
        </p:spPr>
      </p:cxnSp>
      <p:sp>
        <p:nvSpPr>
          <p:cNvPr id="15" name="PoljeZBesedilom 14"/>
          <p:cNvSpPr txBox="1"/>
          <p:nvPr/>
        </p:nvSpPr>
        <p:spPr>
          <a:xfrm>
            <a:off x="7461058" y="2225848"/>
            <a:ext cx="2304256" cy="707886"/>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„True“ rate (no risk loading)</a:t>
            </a:r>
            <a:endParaRPr lang="en-US">
              <a:ln w="0"/>
              <a:solidFill>
                <a:schemeClr val="tx1"/>
              </a:solidFill>
              <a:effectLst>
                <a:outerShdw blurRad="38100" dist="19050" dir="2700000" algn="tl" rotWithShape="0">
                  <a:schemeClr val="dk1">
                    <a:alpha val="40000"/>
                  </a:schemeClr>
                </a:outerShdw>
              </a:effectLst>
            </a:endParaRPr>
          </a:p>
        </p:txBody>
      </p:sp>
      <p:cxnSp>
        <p:nvCxnSpPr>
          <p:cNvPr id="18" name="Raven puščični povezovalnik 17"/>
          <p:cNvCxnSpPr/>
          <p:nvPr/>
        </p:nvCxnSpPr>
        <p:spPr bwMode="auto">
          <a:xfrm flipH="1">
            <a:off x="1759099" y="2301441"/>
            <a:ext cx="1407125" cy="228403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0" name="PoljeZBesedilom 19"/>
          <p:cNvSpPr txBox="1"/>
          <p:nvPr/>
        </p:nvSpPr>
        <p:spPr>
          <a:xfrm>
            <a:off x="419832" y="4699243"/>
            <a:ext cx="2304256" cy="707886"/>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Pre-defind likelihoods</a:t>
            </a:r>
            <a:endParaRPr lang="en-US">
              <a:ln w="0"/>
              <a:solidFill>
                <a:schemeClr val="tx1"/>
              </a:solidFill>
              <a:effectLst>
                <a:outerShdw blurRad="38100" dist="19050" dir="2700000" algn="tl" rotWithShape="0">
                  <a:schemeClr val="dk1">
                    <a:alpha val="40000"/>
                  </a:schemeClr>
                </a:outerShdw>
              </a:effectLst>
            </a:endParaRPr>
          </a:p>
        </p:txBody>
      </p:sp>
      <p:cxnSp>
        <p:nvCxnSpPr>
          <p:cNvPr id="21" name="Raven puščični povezovalnik 20"/>
          <p:cNvCxnSpPr/>
          <p:nvPr/>
        </p:nvCxnSpPr>
        <p:spPr bwMode="auto">
          <a:xfrm flipH="1">
            <a:off x="4333633" y="1888847"/>
            <a:ext cx="1614269" cy="281039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3" name="PoljeZBesedilom 22"/>
          <p:cNvSpPr txBox="1"/>
          <p:nvPr/>
        </p:nvSpPr>
        <p:spPr>
          <a:xfrm>
            <a:off x="2562797" y="4711184"/>
            <a:ext cx="2304256" cy="707886"/>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Uniform likelihoods</a:t>
            </a:r>
            <a:endParaRPr lang="en-US">
              <a:ln w="0"/>
              <a:solidFill>
                <a:schemeClr val="tx1"/>
              </a:solidFill>
              <a:effectLst>
                <a:outerShdw blurRad="38100" dist="19050" dir="2700000" algn="tl" rotWithShape="0">
                  <a:schemeClr val="dk1">
                    <a:alpha val="40000"/>
                  </a:schemeClr>
                </a:outerShdw>
              </a:effectLst>
            </a:endParaRPr>
          </a:p>
        </p:txBody>
      </p:sp>
      <p:cxnSp>
        <p:nvCxnSpPr>
          <p:cNvPr id="24" name="Raven puščični povezovalnik 23"/>
          <p:cNvCxnSpPr>
            <a:endCxn id="26" idx="0"/>
          </p:cNvCxnSpPr>
          <p:nvPr/>
        </p:nvCxnSpPr>
        <p:spPr bwMode="auto">
          <a:xfrm>
            <a:off x="8688120" y="3732609"/>
            <a:ext cx="0" cy="1534895"/>
          </a:xfrm>
          <a:prstGeom prst="straightConnector1">
            <a:avLst/>
          </a:prstGeom>
          <a:solidFill>
            <a:schemeClr val="accent1"/>
          </a:solidFill>
          <a:ln w="38100" cap="flat" cmpd="sng" algn="ctr">
            <a:solidFill>
              <a:srgbClr val="00457C"/>
            </a:solidFill>
            <a:prstDash val="solid"/>
            <a:round/>
            <a:headEnd type="none" w="med" len="med"/>
            <a:tailEnd type="triangle"/>
          </a:ln>
          <a:effectLst/>
        </p:spPr>
      </p:cxnSp>
      <p:sp>
        <p:nvSpPr>
          <p:cNvPr id="26" name="PoljeZBesedilom 25"/>
          <p:cNvSpPr txBox="1"/>
          <p:nvPr/>
        </p:nvSpPr>
        <p:spPr>
          <a:xfrm>
            <a:off x="7535992" y="5267504"/>
            <a:ext cx="2304256" cy="1323439"/>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One sample of portfolio claims generated (Monte Carlo)</a:t>
            </a:r>
            <a:endParaRPr lang="en-US">
              <a:ln w="0"/>
              <a:solidFill>
                <a:schemeClr val="tx1"/>
              </a:solidFill>
              <a:effectLst>
                <a:outerShdw blurRad="38100" dist="19050" dir="2700000" algn="tl" rotWithShape="0">
                  <a:schemeClr val="dk1">
                    <a:alpha val="40000"/>
                  </a:schemeClr>
                </a:outerShdw>
              </a:effectLst>
            </a:endParaRPr>
          </a:p>
        </p:txBody>
      </p:sp>
      <p:cxnSp>
        <p:nvCxnSpPr>
          <p:cNvPr id="27" name="Raven puščični povezovalnik 26"/>
          <p:cNvCxnSpPr/>
          <p:nvPr/>
        </p:nvCxnSpPr>
        <p:spPr bwMode="auto">
          <a:xfrm flipH="1">
            <a:off x="6709448" y="5875871"/>
            <a:ext cx="695632" cy="13605"/>
          </a:xfrm>
          <a:prstGeom prst="straightConnector1">
            <a:avLst/>
          </a:prstGeom>
          <a:solidFill>
            <a:schemeClr val="accent1"/>
          </a:solidFill>
          <a:ln w="25400" cap="flat" cmpd="sng" algn="ctr">
            <a:solidFill>
              <a:srgbClr val="00457C"/>
            </a:solidFill>
            <a:prstDash val="solid"/>
            <a:round/>
            <a:headEnd type="none" w="med" len="med"/>
            <a:tailEnd type="triangle"/>
          </a:ln>
          <a:effectLst/>
        </p:spPr>
      </p:cxnSp>
      <p:sp>
        <p:nvSpPr>
          <p:cNvPr id="31" name="PoljeZBesedilom 30"/>
          <p:cNvSpPr txBox="1"/>
          <p:nvPr/>
        </p:nvSpPr>
        <p:spPr>
          <a:xfrm>
            <a:off x="4356078" y="5575280"/>
            <a:ext cx="2304256" cy="707886"/>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Used for model calibration</a:t>
            </a:r>
            <a:endParaRPr lang="en-US">
              <a:ln w="0"/>
              <a:solidFill>
                <a:schemeClr val="tx1"/>
              </a:solidFill>
              <a:effectLst>
                <a:outerShdw blurRad="38100" dist="19050" dir="2700000" algn="tl" rotWithShape="0">
                  <a:schemeClr val="dk1">
                    <a:alpha val="40000"/>
                  </a:schemeClr>
                </a:outerShdw>
              </a:effectLst>
            </a:endParaRPr>
          </a:p>
        </p:txBody>
      </p:sp>
      <p:cxnSp>
        <p:nvCxnSpPr>
          <p:cNvPr id="35" name="Raven puščični povezovalnik 34"/>
          <p:cNvCxnSpPr/>
          <p:nvPr/>
        </p:nvCxnSpPr>
        <p:spPr bwMode="auto">
          <a:xfrm flipH="1">
            <a:off x="6450922" y="2907376"/>
            <a:ext cx="1701322" cy="1853155"/>
          </a:xfrm>
          <a:prstGeom prst="straightConnector1">
            <a:avLst/>
          </a:prstGeom>
          <a:solidFill>
            <a:schemeClr val="accent1"/>
          </a:solidFill>
          <a:ln w="25400" cap="flat" cmpd="sng" algn="ctr">
            <a:solidFill>
              <a:srgbClr val="00457C"/>
            </a:solidFill>
            <a:prstDash val="solid"/>
            <a:round/>
            <a:headEnd type="none" w="med" len="med"/>
            <a:tailEnd type="triangle"/>
          </a:ln>
          <a:effectLst/>
        </p:spPr>
      </p:cxnSp>
      <p:sp>
        <p:nvSpPr>
          <p:cNvPr id="36" name="PoljeZBesedilom 35"/>
          <p:cNvSpPr txBox="1"/>
          <p:nvPr/>
        </p:nvSpPr>
        <p:spPr>
          <a:xfrm>
            <a:off x="4402191" y="4601406"/>
            <a:ext cx="2304256" cy="707886"/>
          </a:xfrm>
          <a:prstGeom prst="rect">
            <a:avLst/>
          </a:prstGeom>
          <a:noFill/>
        </p:spPr>
        <p:txBody>
          <a:bodyPr wrap="square" rtlCol="0">
            <a:spAutoFit/>
          </a:bodyPr>
          <a:lstStyle/>
          <a:p>
            <a:pPr algn="ctr"/>
            <a:r>
              <a:rPr lang="sl-SI" smtClean="0">
                <a:ln w="0"/>
                <a:solidFill>
                  <a:schemeClr val="tx1"/>
                </a:solidFill>
                <a:effectLst>
                  <a:outerShdw blurRad="38100" dist="19050" dir="2700000" algn="tl" rotWithShape="0">
                    <a:schemeClr val="dk1">
                      <a:alpha val="40000"/>
                    </a:schemeClr>
                  </a:outerShdw>
                </a:effectLst>
              </a:rPr>
              <a:t>Used to test prediction quality</a:t>
            </a: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9188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P spid="6" grpId="0" animBg="1"/>
      <p:bldP spid="7" grpId="0"/>
      <p:bldP spid="10" grpId="0"/>
      <p:bldP spid="11" grpId="0" animBg="1"/>
      <p:bldP spid="12" grpId="0"/>
      <p:bldP spid="15" grpId="0"/>
      <p:bldP spid="20" grpId="0"/>
      <p:bldP spid="23" grpId="0"/>
      <p:bldP spid="26" grpId="0"/>
      <p:bldP spid="31"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sl-SI" dirty="0" smtClean="0"/>
              <a:t>y</a:t>
            </a:r>
            <a:r>
              <a:rPr lang="en-US" dirty="0" err="1" smtClean="0"/>
              <a:t>nthetic</a:t>
            </a:r>
            <a:r>
              <a:rPr lang="en-US" dirty="0" smtClean="0"/>
              <a:t> data</a:t>
            </a:r>
            <a:r>
              <a:rPr lang="sl-SI" smtClean="0"/>
              <a:t>: dataset overview</a:t>
            </a:r>
            <a:endParaRPr lang="de-CH" dirty="0"/>
          </a:p>
        </p:txBody>
      </p:sp>
      <p:pic>
        <p:nvPicPr>
          <p:cNvPr id="7" name="Picture 6"/>
          <p:cNvPicPr>
            <a:picLocks noChangeAspect="1"/>
          </p:cNvPicPr>
          <p:nvPr/>
        </p:nvPicPr>
        <p:blipFill>
          <a:blip r:embed="rId2"/>
          <a:stretch>
            <a:fillRect/>
          </a:stretch>
        </p:blipFill>
        <p:spPr>
          <a:xfrm>
            <a:off x="1014101" y="1563768"/>
            <a:ext cx="7822108" cy="4860338"/>
          </a:xfrm>
          <a:prstGeom prst="rect">
            <a:avLst/>
          </a:prstGeom>
        </p:spPr>
      </p:pic>
    </p:spTree>
    <p:extLst>
      <p:ext uri="{BB962C8B-B14F-4D97-AF65-F5344CB8AC3E}">
        <p14:creationId xmlns:p14="http://schemas.microsoft.com/office/powerpoint/2010/main" val="223643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8498" y="1572329"/>
            <a:ext cx="7873510" cy="4861422"/>
          </a:xfrm>
          <a:prstGeom prst="rect">
            <a:avLst/>
          </a:prstGeom>
        </p:spPr>
      </p:pic>
      <p:sp>
        <p:nvSpPr>
          <p:cNvPr id="2" name="Title 1"/>
          <p:cNvSpPr>
            <a:spLocks noGrp="1"/>
          </p:cNvSpPr>
          <p:nvPr>
            <p:ph type="title"/>
          </p:nvPr>
        </p:nvSpPr>
        <p:spPr/>
        <p:txBody>
          <a:bodyPr/>
          <a:lstStyle/>
          <a:p>
            <a:r>
              <a:rPr lang="sl-SI" dirty="0" smtClean="0"/>
              <a:t>Synthetic </a:t>
            </a:r>
            <a:r>
              <a:rPr lang="sl-SI" dirty="0"/>
              <a:t>data</a:t>
            </a:r>
            <a:r>
              <a:rPr lang="sl-SI"/>
              <a:t>: dataset overview</a:t>
            </a:r>
            <a:endParaRPr lang="de-CH" dirty="0"/>
          </a:p>
        </p:txBody>
      </p:sp>
    </p:spTree>
    <p:extLst>
      <p:ext uri="{BB962C8B-B14F-4D97-AF65-F5344CB8AC3E}">
        <p14:creationId xmlns:p14="http://schemas.microsoft.com/office/powerpoint/2010/main" val="415895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0070" y="1858682"/>
            <a:ext cx="8336604" cy="3709294"/>
          </a:xfrm>
          <a:prstGeom prst="rect">
            <a:avLst/>
          </a:prstGeom>
        </p:spPr>
      </p:pic>
      <p:sp>
        <p:nvSpPr>
          <p:cNvPr id="2" name="Title 1"/>
          <p:cNvSpPr>
            <a:spLocks noGrp="1"/>
          </p:cNvSpPr>
          <p:nvPr>
            <p:ph type="title"/>
          </p:nvPr>
        </p:nvSpPr>
        <p:spPr/>
        <p:txBody>
          <a:bodyPr/>
          <a:lstStyle/>
          <a:p>
            <a:r>
              <a:rPr lang="sl-SI" dirty="0" smtClean="0"/>
              <a:t>Synthetic </a:t>
            </a:r>
            <a:r>
              <a:rPr lang="sl-SI" dirty="0"/>
              <a:t>data</a:t>
            </a:r>
            <a:r>
              <a:rPr lang="sl-SI"/>
              <a:t>: dataset overview</a:t>
            </a:r>
            <a:endParaRPr lang="de-CH" dirty="0"/>
          </a:p>
        </p:txBody>
      </p:sp>
    </p:spTree>
    <p:extLst>
      <p:ext uri="{BB962C8B-B14F-4D97-AF65-F5344CB8AC3E}">
        <p14:creationId xmlns:p14="http://schemas.microsoft.com/office/powerpoint/2010/main" val="111093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stretch>
            <a:fillRect/>
          </a:stretch>
        </p:blipFill>
        <p:spPr>
          <a:xfrm>
            <a:off x="380908" y="3294226"/>
            <a:ext cx="10546536" cy="3347490"/>
          </a:xfrm>
          <a:prstGeom prst="rect">
            <a:avLst/>
          </a:prstGeom>
        </p:spPr>
      </p:pic>
      <p:sp>
        <p:nvSpPr>
          <p:cNvPr id="2" name="Title 1"/>
          <p:cNvSpPr>
            <a:spLocks noGrp="1"/>
          </p:cNvSpPr>
          <p:nvPr>
            <p:ph type="title"/>
          </p:nvPr>
        </p:nvSpPr>
        <p:spPr/>
        <p:txBody>
          <a:bodyPr/>
          <a:lstStyle/>
          <a:p>
            <a:r>
              <a:rPr lang="sl-SI" dirty="0" smtClean="0"/>
              <a:t>Synthetic data: rate distribution</a:t>
            </a:r>
            <a:endParaRPr lang="de-CH" dirty="0"/>
          </a:p>
        </p:txBody>
      </p:sp>
    </p:spTree>
    <p:extLst>
      <p:ext uri="{BB962C8B-B14F-4D97-AF65-F5344CB8AC3E}">
        <p14:creationId xmlns:p14="http://schemas.microsoft.com/office/powerpoint/2010/main" val="3331543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sl-SI" sz="2000" dirty="0" smtClean="0"/>
              <a:t>Traditionally used methods</a:t>
            </a:r>
            <a:r>
              <a:rPr lang="de-CH" sz="2000" dirty="0" smtClean="0"/>
              <a:t>:</a:t>
            </a:r>
            <a:endParaRPr lang="sl-SI" sz="2000" dirty="0" smtClean="0"/>
          </a:p>
          <a:p>
            <a:pPr lvl="1"/>
            <a:r>
              <a:rPr lang="sl-SI" sz="1800" dirty="0" smtClean="0"/>
              <a:t>Generalized linear models (GLM)</a:t>
            </a:r>
          </a:p>
          <a:p>
            <a:pPr lvl="1"/>
            <a:r>
              <a:rPr lang="sl-SI" sz="1800" dirty="0" smtClean="0"/>
              <a:t>Generalized additive models (GAM)</a:t>
            </a:r>
          </a:p>
          <a:p>
            <a:endParaRPr lang="sl-SI" sz="2000" dirty="0"/>
          </a:p>
          <a:p>
            <a:pPr marL="0" indent="0">
              <a:buNone/>
            </a:pPr>
            <a:r>
              <a:rPr lang="sl-SI" sz="2000" dirty="0" smtClean="0"/>
              <a:t>Other machine learning algorithms:</a:t>
            </a:r>
          </a:p>
          <a:p>
            <a:pPr lvl="1"/>
            <a:r>
              <a:rPr lang="sl-SI" sz="1800" dirty="0" smtClean="0"/>
              <a:t>Support vector machine </a:t>
            </a:r>
            <a:r>
              <a:rPr lang="sl-SI" sz="1800" smtClean="0"/>
              <a:t>(SVM)</a:t>
            </a:r>
            <a:endParaRPr lang="sl-SI" sz="1800" dirty="0" smtClean="0"/>
          </a:p>
          <a:p>
            <a:pPr lvl="1"/>
            <a:r>
              <a:rPr lang="sl-SI" sz="1800" dirty="0" smtClean="0"/>
              <a:t>Random forests (RF)</a:t>
            </a:r>
          </a:p>
          <a:p>
            <a:pPr lvl="1"/>
            <a:r>
              <a:rPr lang="sl-SI" sz="1800" smtClean="0"/>
              <a:t>eXtreeme gradient </a:t>
            </a:r>
            <a:r>
              <a:rPr lang="sl-SI" sz="1800" dirty="0" smtClean="0"/>
              <a:t>boosting (XGB)</a:t>
            </a:r>
          </a:p>
          <a:p>
            <a:pPr lvl="1"/>
            <a:r>
              <a:rPr lang="sl-SI" sz="1800" dirty="0" smtClean="0"/>
              <a:t>Light gradient boosting (Light GBM)</a:t>
            </a:r>
          </a:p>
          <a:p>
            <a:pPr lvl="1"/>
            <a:r>
              <a:rPr lang="sl-SI" sz="1800" dirty="0" smtClean="0"/>
              <a:t>Neural networks (NN)</a:t>
            </a:r>
          </a:p>
          <a:p>
            <a:pPr lvl="2"/>
            <a:r>
              <a:rPr lang="sl-SI" sz="1600" dirty="0" smtClean="0"/>
              <a:t>Regression</a:t>
            </a:r>
          </a:p>
          <a:p>
            <a:pPr lvl="2"/>
            <a:r>
              <a:rPr lang="sl-SI" sz="1600" dirty="0" smtClean="0"/>
              <a:t>Classification</a:t>
            </a:r>
            <a:endParaRPr lang="de-CH" sz="1600" dirty="0"/>
          </a:p>
        </p:txBody>
      </p:sp>
      <p:sp>
        <p:nvSpPr>
          <p:cNvPr id="2" name="Title 1"/>
          <p:cNvSpPr>
            <a:spLocks noGrp="1"/>
          </p:cNvSpPr>
          <p:nvPr>
            <p:ph type="title"/>
          </p:nvPr>
        </p:nvSpPr>
        <p:spPr/>
        <p:txBody>
          <a:bodyPr/>
          <a:lstStyle/>
          <a:p>
            <a:r>
              <a:rPr lang="sl-SI" dirty="0" smtClean="0"/>
              <a:t>Algorithms</a:t>
            </a:r>
            <a:endParaRPr lang="de-CH" dirty="0"/>
          </a:p>
        </p:txBody>
      </p:sp>
    </p:spTree>
    <p:extLst>
      <p:ext uri="{BB962C8B-B14F-4D97-AF65-F5344CB8AC3E}">
        <p14:creationId xmlns:p14="http://schemas.microsoft.com/office/powerpoint/2010/main" val="51078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DC0CEF11-493A-4528-8224-783182244A1C}" vid="{A8E5B0E1-1581-4AD4-A594-DB25A3BE3E2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Tema2</Template>
  <TotalTime>221</TotalTime>
  <Words>642</Words>
  <Application>Microsoft Office PowerPoint</Application>
  <PresentationFormat>Širokozaslonsko</PresentationFormat>
  <Paragraphs>110</Paragraphs>
  <Slides>22</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22</vt:i4>
      </vt:variant>
    </vt:vector>
  </HeadingPairs>
  <TitlesOfParts>
    <vt:vector size="29" baseType="lpstr">
      <vt:lpstr>Aharoni</vt:lpstr>
      <vt:lpstr>Arial</vt:lpstr>
      <vt:lpstr>Calibri</vt:lpstr>
      <vt:lpstr>Roboto</vt:lpstr>
      <vt:lpstr>Verdana</vt:lpstr>
      <vt:lpstr>Wingdings</vt:lpstr>
      <vt:lpstr>Tema1</vt:lpstr>
      <vt:lpstr>PowerPointova predstavitev</vt:lpstr>
      <vt:lpstr>PowerPointova predstavitev</vt:lpstr>
      <vt:lpstr>Agenda</vt:lpstr>
      <vt:lpstr>Synthetic data</vt:lpstr>
      <vt:lpstr>Synthetic data: dataset overview</vt:lpstr>
      <vt:lpstr>Synthetic data: dataset overview</vt:lpstr>
      <vt:lpstr>Synthetic data: dataset overview</vt:lpstr>
      <vt:lpstr>Synthetic data: rate distribution</vt:lpstr>
      <vt:lpstr>Algorithms</vt:lpstr>
      <vt:lpstr>Metrics</vt:lpstr>
      <vt:lpstr>Results: GLM</vt:lpstr>
      <vt:lpstr>Results: GLM</vt:lpstr>
      <vt:lpstr>Results: Random forests</vt:lpstr>
      <vt:lpstr>Results: Random forests</vt:lpstr>
      <vt:lpstr>Results: overview</vt:lpstr>
      <vt:lpstr>Results: rate distributions </vt:lpstr>
      <vt:lpstr>Results: market share and profit</vt:lpstr>
      <vt:lpstr>Results: market share and profit</vt:lpstr>
      <vt:lpstr>Overfit check</vt:lpstr>
      <vt:lpstr>Summary</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Bor Harej</cp:lastModifiedBy>
  <cp:revision>28</cp:revision>
  <dcterms:created xsi:type="dcterms:W3CDTF">2020-01-19T10:38:42Z</dcterms:created>
  <dcterms:modified xsi:type="dcterms:W3CDTF">2020-04-16T17:36:29Z</dcterms:modified>
</cp:coreProperties>
</file>