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85" r:id="rId22"/>
    <p:sldId id="286" r:id="rId23"/>
    <p:sldId id="287" r:id="rId24"/>
    <p:sldId id="288" r:id="rId25"/>
    <p:sldId id="290" r:id="rId26"/>
    <p:sldId id="279" r:id="rId27"/>
    <p:sldId id="280" r:id="rId28"/>
    <p:sldId id="281" r:id="rId29"/>
    <p:sldId id="282" r:id="rId30"/>
    <p:sldId id="283" r:id="rId31"/>
    <p:sldId id="284" r:id="rId32"/>
    <p:sldId id="259" r:id="rId33"/>
    <p:sldId id="261" r:id="rId34"/>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a:srgbClr val="FE3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86" d="100"/>
          <a:sy n="86" d="100"/>
        </p:scale>
        <p:origin x="47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5347E66-B7F6-4320-84C4-8B64410256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5A83FD2B-E4FB-4F23-9C9A-C24B51A2E1A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D17798B-10C1-4332-975C-D486B5839916}" type="datetimeFigureOut">
              <a:rPr lang="fr-FR"/>
              <a:pPr>
                <a:defRPr/>
              </a:pPr>
              <a:t>25/04/2020</a:t>
            </a:fld>
            <a:endParaRPr lang="fr-FR"/>
          </a:p>
        </p:txBody>
      </p:sp>
      <p:sp>
        <p:nvSpPr>
          <p:cNvPr id="4" name="Espace réservé de l'image des diapositives 3">
            <a:extLst>
              <a:ext uri="{FF2B5EF4-FFF2-40B4-BE49-F238E27FC236}">
                <a16:creationId xmlns:a16="http://schemas.microsoft.com/office/drawing/2014/main" id="{7D0BE945-82FC-4935-A3CC-B856232D30C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98F55018-D6AD-44C5-A1CC-DD10EF2DC8F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9A74EE44-0531-4EBD-BE49-00B17701967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98DC9FF4-C31E-4C40-AED3-7736697D5B7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B48409E-B983-4D78-8B12-3F08006A05FA}"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fld id="{AACCE888-5CD8-4F9F-8BD9-493F83F26F4E}" type="datetimeFigureOut">
              <a:rPr lang="fr-FR"/>
              <a:pPr>
                <a:defRPr/>
              </a:pPr>
              <a:t>25/04/2020</a:t>
            </a:fld>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pPr>
                <a:defRPr/>
              </a:pPr>
              <a:t>‹#›</a:t>
            </a:fld>
            <a:endParaRPr lang="fr-FR"/>
          </a:p>
        </p:txBody>
      </p:sp>
    </p:spTree>
    <p:extLst>
      <p:ext uri="{BB962C8B-B14F-4D97-AF65-F5344CB8AC3E}">
        <p14:creationId xmlns:p14="http://schemas.microsoft.com/office/powerpoint/2010/main" val="34647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0A869BF-140F-4786-A88B-D6F82CC88C02}"/>
              </a:ext>
            </a:extLst>
          </p:cNvPr>
          <p:cNvSpPr>
            <a:spLocks noGrp="1"/>
          </p:cNvSpPr>
          <p:nvPr>
            <p:ph type="dt" sz="half" idx="10"/>
          </p:nvPr>
        </p:nvSpPr>
        <p:spPr/>
        <p:txBody>
          <a:bodyPr/>
          <a:lstStyle>
            <a:lvl1pPr>
              <a:defRPr/>
            </a:lvl1pPr>
          </a:lstStyle>
          <a:p>
            <a:pPr>
              <a:defRPr/>
            </a:pPr>
            <a:fld id="{5C0BDBAD-C606-4EA5-A276-C0345295937C}" type="datetimeFigureOut">
              <a:rPr lang="fr-FR"/>
              <a:pPr>
                <a:defRPr/>
              </a:pPr>
              <a:t>25/04/2020</a:t>
            </a:fld>
            <a:endParaRPr lang="fr-FR"/>
          </a:p>
        </p:txBody>
      </p:sp>
      <p:sp>
        <p:nvSpPr>
          <p:cNvPr id="5" name="Espace réservé du pied de page 4">
            <a:extLst>
              <a:ext uri="{FF2B5EF4-FFF2-40B4-BE49-F238E27FC236}">
                <a16:creationId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pPr>
                <a:defRPr/>
              </a:pPr>
              <a:t>‹#›</a:t>
            </a:fld>
            <a:endParaRPr lang="fr-FR"/>
          </a:p>
        </p:txBody>
      </p:sp>
    </p:spTree>
    <p:extLst>
      <p:ext uri="{BB962C8B-B14F-4D97-AF65-F5344CB8AC3E}">
        <p14:creationId xmlns:p14="http://schemas.microsoft.com/office/powerpoint/2010/main" val="318022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E92DEA4-7FCA-4113-8893-F854522AD8EE}"/>
              </a:ext>
            </a:extLst>
          </p:cNvPr>
          <p:cNvSpPr>
            <a:spLocks noGrp="1"/>
          </p:cNvSpPr>
          <p:nvPr>
            <p:ph type="dt" sz="half" idx="10"/>
          </p:nvPr>
        </p:nvSpPr>
        <p:spPr/>
        <p:txBody>
          <a:bodyPr/>
          <a:lstStyle>
            <a:lvl1pPr>
              <a:defRPr/>
            </a:lvl1pPr>
          </a:lstStyle>
          <a:p>
            <a:pPr>
              <a:defRPr/>
            </a:pPr>
            <a:fld id="{92B5AF97-D67E-4F79-8B12-F23C33D5C3F7}" type="datetimeFigureOut">
              <a:rPr lang="fr-FR"/>
              <a:pPr>
                <a:defRPr/>
              </a:pPr>
              <a:t>25/04/2020</a:t>
            </a:fld>
            <a:endParaRPr lang="fr-FR"/>
          </a:p>
        </p:txBody>
      </p:sp>
      <p:sp>
        <p:nvSpPr>
          <p:cNvPr id="5" name="Espace réservé du pied de page 4">
            <a:extLst>
              <a:ext uri="{FF2B5EF4-FFF2-40B4-BE49-F238E27FC236}">
                <a16:creationId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pPr>
                <a:defRPr/>
              </a:pPr>
              <a:t>‹#›</a:t>
            </a:fld>
            <a:endParaRPr lang="fr-FR"/>
          </a:p>
        </p:txBody>
      </p:sp>
    </p:spTree>
    <p:extLst>
      <p:ext uri="{BB962C8B-B14F-4D97-AF65-F5344CB8AC3E}">
        <p14:creationId xmlns:p14="http://schemas.microsoft.com/office/powerpoint/2010/main" val="305557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19D8B2B-5F8D-4D0F-8AA1-0B1C1B012B2E}"/>
              </a:ext>
            </a:extLst>
          </p:cNvPr>
          <p:cNvSpPr>
            <a:spLocks noGrp="1"/>
          </p:cNvSpPr>
          <p:nvPr>
            <p:ph type="dt" sz="half" idx="10"/>
          </p:nvPr>
        </p:nvSpPr>
        <p:spPr/>
        <p:txBody>
          <a:bodyPr/>
          <a:lstStyle>
            <a:lvl1pPr>
              <a:defRPr/>
            </a:lvl1pPr>
          </a:lstStyle>
          <a:p>
            <a:pPr>
              <a:defRPr/>
            </a:pPr>
            <a:fld id="{06B2C78B-EF8E-4E68-B0D7-C7A13DA863BB}" type="datetimeFigureOut">
              <a:rPr lang="fr-FR"/>
              <a:pPr>
                <a:defRPr/>
              </a:pPr>
              <a:t>25/04/2020</a:t>
            </a:fld>
            <a:endParaRPr lang="fr-FR"/>
          </a:p>
        </p:txBody>
      </p:sp>
      <p:sp>
        <p:nvSpPr>
          <p:cNvPr id="5" name="Espace réservé du pied de page 4">
            <a:extLst>
              <a:ext uri="{FF2B5EF4-FFF2-40B4-BE49-F238E27FC236}">
                <a16:creationId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pPr>
                <a:defRPr/>
              </a:pPr>
              <a:t>‹#›</a:t>
            </a:fld>
            <a:endParaRPr lang="fr-FR"/>
          </a:p>
        </p:txBody>
      </p:sp>
    </p:spTree>
    <p:extLst>
      <p:ext uri="{BB962C8B-B14F-4D97-AF65-F5344CB8AC3E}">
        <p14:creationId xmlns:p14="http://schemas.microsoft.com/office/powerpoint/2010/main" val="107773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fld id="{91FC5539-49DF-4F8E-A294-17F267D11BB5}" type="datetimeFigureOut">
              <a:rPr lang="fr-FR"/>
              <a:pPr>
                <a:defRPr/>
              </a:pPr>
              <a:t>25/04/2020</a:t>
            </a:fld>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pPr>
                <a:defRPr/>
              </a:pPr>
              <a:t>‹#›</a:t>
            </a:fld>
            <a:endParaRPr lang="fr-FR"/>
          </a:p>
        </p:txBody>
      </p:sp>
    </p:spTree>
    <p:extLst>
      <p:ext uri="{BB962C8B-B14F-4D97-AF65-F5344CB8AC3E}">
        <p14:creationId xmlns:p14="http://schemas.microsoft.com/office/powerpoint/2010/main" val="187829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C481FB9D-864B-423D-8CC1-C7396AC9DD12}"/>
              </a:ext>
            </a:extLst>
          </p:cNvPr>
          <p:cNvSpPr>
            <a:spLocks noGrp="1"/>
          </p:cNvSpPr>
          <p:nvPr>
            <p:ph type="dt" sz="half" idx="10"/>
          </p:nvPr>
        </p:nvSpPr>
        <p:spPr/>
        <p:txBody>
          <a:bodyPr/>
          <a:lstStyle>
            <a:lvl1pPr>
              <a:defRPr/>
            </a:lvl1pPr>
          </a:lstStyle>
          <a:p>
            <a:pPr>
              <a:defRPr/>
            </a:pPr>
            <a:fld id="{A54C3E3B-4FAC-4BBD-85C5-DF26FFBA9F6C}" type="datetimeFigureOut">
              <a:rPr lang="fr-FR"/>
              <a:pPr>
                <a:defRPr/>
              </a:pPr>
              <a:t>25/04/2020</a:t>
            </a:fld>
            <a:endParaRPr lang="fr-FR"/>
          </a:p>
        </p:txBody>
      </p:sp>
      <p:sp>
        <p:nvSpPr>
          <p:cNvPr id="6" name="Espace réservé du pied de page 4">
            <a:extLst>
              <a:ext uri="{FF2B5EF4-FFF2-40B4-BE49-F238E27FC236}">
                <a16:creationId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pPr>
                <a:defRPr/>
              </a:pPr>
              <a:t>‹#›</a:t>
            </a:fld>
            <a:endParaRPr lang="fr-FR"/>
          </a:p>
        </p:txBody>
      </p:sp>
    </p:spTree>
    <p:extLst>
      <p:ext uri="{BB962C8B-B14F-4D97-AF65-F5344CB8AC3E}">
        <p14:creationId xmlns:p14="http://schemas.microsoft.com/office/powerpoint/2010/main" val="415725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B9CD5182-F548-4A3F-8CF1-DEC209BFDA0E}"/>
              </a:ext>
            </a:extLst>
          </p:cNvPr>
          <p:cNvSpPr>
            <a:spLocks noGrp="1"/>
          </p:cNvSpPr>
          <p:nvPr>
            <p:ph type="dt" sz="half" idx="10"/>
          </p:nvPr>
        </p:nvSpPr>
        <p:spPr/>
        <p:txBody>
          <a:bodyPr/>
          <a:lstStyle>
            <a:lvl1pPr>
              <a:defRPr/>
            </a:lvl1pPr>
          </a:lstStyle>
          <a:p>
            <a:pPr>
              <a:defRPr/>
            </a:pPr>
            <a:fld id="{A9D1E13C-35E2-4FFA-BC05-28D359F21704}" type="datetimeFigureOut">
              <a:rPr lang="fr-FR"/>
              <a:pPr>
                <a:defRPr/>
              </a:pPr>
              <a:t>25/04/2020</a:t>
            </a:fld>
            <a:endParaRPr lang="fr-FR"/>
          </a:p>
        </p:txBody>
      </p:sp>
      <p:sp>
        <p:nvSpPr>
          <p:cNvPr id="8" name="Espace réservé du pied de page 4">
            <a:extLst>
              <a:ext uri="{FF2B5EF4-FFF2-40B4-BE49-F238E27FC236}">
                <a16:creationId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pPr>
                <a:defRPr/>
              </a:pPr>
              <a:t>‹#›</a:t>
            </a:fld>
            <a:endParaRPr lang="fr-FR"/>
          </a:p>
        </p:txBody>
      </p:sp>
    </p:spTree>
    <p:extLst>
      <p:ext uri="{BB962C8B-B14F-4D97-AF65-F5344CB8AC3E}">
        <p14:creationId xmlns:p14="http://schemas.microsoft.com/office/powerpoint/2010/main" val="110178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D8E7B7A-5938-4E50-B5B0-3EB61B2A1E18}"/>
              </a:ext>
            </a:extLst>
          </p:cNvPr>
          <p:cNvSpPr>
            <a:spLocks noGrp="1"/>
          </p:cNvSpPr>
          <p:nvPr>
            <p:ph type="dt" sz="half" idx="10"/>
          </p:nvPr>
        </p:nvSpPr>
        <p:spPr/>
        <p:txBody>
          <a:bodyPr/>
          <a:lstStyle>
            <a:lvl1pPr>
              <a:defRPr/>
            </a:lvl1pPr>
          </a:lstStyle>
          <a:p>
            <a:pPr>
              <a:defRPr/>
            </a:pPr>
            <a:fld id="{0322BAB9-C2E9-42DB-B46B-B058539EC13B}" type="datetimeFigureOut">
              <a:rPr lang="fr-FR"/>
              <a:pPr>
                <a:defRPr/>
              </a:pPr>
              <a:t>25/04/2020</a:t>
            </a:fld>
            <a:endParaRPr lang="fr-FR"/>
          </a:p>
        </p:txBody>
      </p:sp>
      <p:sp>
        <p:nvSpPr>
          <p:cNvPr id="4" name="Espace réservé du pied de page 4">
            <a:extLst>
              <a:ext uri="{FF2B5EF4-FFF2-40B4-BE49-F238E27FC236}">
                <a16:creationId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pPr>
                <a:defRPr/>
              </a:pPr>
              <a:t>‹#›</a:t>
            </a:fld>
            <a:endParaRPr lang="fr-FR"/>
          </a:p>
        </p:txBody>
      </p:sp>
    </p:spTree>
    <p:extLst>
      <p:ext uri="{BB962C8B-B14F-4D97-AF65-F5344CB8AC3E}">
        <p14:creationId xmlns:p14="http://schemas.microsoft.com/office/powerpoint/2010/main" val="324279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32C8B15-7F4F-46B8-AA54-49B5DD0E1488}"/>
              </a:ext>
            </a:extLst>
          </p:cNvPr>
          <p:cNvSpPr>
            <a:spLocks noGrp="1"/>
          </p:cNvSpPr>
          <p:nvPr>
            <p:ph type="dt" sz="half" idx="10"/>
          </p:nvPr>
        </p:nvSpPr>
        <p:spPr/>
        <p:txBody>
          <a:bodyPr/>
          <a:lstStyle>
            <a:lvl1pPr>
              <a:defRPr/>
            </a:lvl1pPr>
          </a:lstStyle>
          <a:p>
            <a:pPr>
              <a:defRPr/>
            </a:pPr>
            <a:fld id="{2B7493C9-CB77-4805-9721-6CB367C49377}" type="datetimeFigureOut">
              <a:rPr lang="fr-FR"/>
              <a:pPr>
                <a:defRPr/>
              </a:pPr>
              <a:t>25/04/2020</a:t>
            </a:fld>
            <a:endParaRPr lang="fr-FR"/>
          </a:p>
        </p:txBody>
      </p:sp>
      <p:sp>
        <p:nvSpPr>
          <p:cNvPr id="3" name="Espace réservé du pied de page 4">
            <a:extLst>
              <a:ext uri="{FF2B5EF4-FFF2-40B4-BE49-F238E27FC236}">
                <a16:creationId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pPr>
                <a:defRPr/>
              </a:pPr>
              <a:t>‹#›</a:t>
            </a:fld>
            <a:endParaRPr lang="fr-FR"/>
          </a:p>
        </p:txBody>
      </p:sp>
    </p:spTree>
    <p:extLst>
      <p:ext uri="{BB962C8B-B14F-4D97-AF65-F5344CB8AC3E}">
        <p14:creationId xmlns:p14="http://schemas.microsoft.com/office/powerpoint/2010/main" val="69466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829B28-0DC5-4CA7-B83B-07B576AB7F5C}"/>
              </a:ext>
            </a:extLst>
          </p:cNvPr>
          <p:cNvSpPr>
            <a:spLocks noGrp="1"/>
          </p:cNvSpPr>
          <p:nvPr>
            <p:ph type="dt" sz="half" idx="10"/>
          </p:nvPr>
        </p:nvSpPr>
        <p:spPr/>
        <p:txBody>
          <a:bodyPr/>
          <a:lstStyle>
            <a:lvl1pPr>
              <a:defRPr/>
            </a:lvl1pPr>
          </a:lstStyle>
          <a:p>
            <a:pPr>
              <a:defRPr/>
            </a:pPr>
            <a:fld id="{34838CF5-8253-401B-A4F7-88C87B90984C}" type="datetimeFigureOut">
              <a:rPr lang="fr-FR"/>
              <a:pPr>
                <a:defRPr/>
              </a:pPr>
              <a:t>25/04/2020</a:t>
            </a:fld>
            <a:endParaRPr lang="fr-FR"/>
          </a:p>
        </p:txBody>
      </p:sp>
      <p:sp>
        <p:nvSpPr>
          <p:cNvPr id="6" name="Espace réservé du pied de page 4">
            <a:extLst>
              <a:ext uri="{FF2B5EF4-FFF2-40B4-BE49-F238E27FC236}">
                <a16:creationId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pPr>
                <a:defRPr/>
              </a:pPr>
              <a:t>‹#›</a:t>
            </a:fld>
            <a:endParaRPr lang="fr-FR"/>
          </a:p>
        </p:txBody>
      </p:sp>
    </p:spTree>
    <p:extLst>
      <p:ext uri="{BB962C8B-B14F-4D97-AF65-F5344CB8AC3E}">
        <p14:creationId xmlns:p14="http://schemas.microsoft.com/office/powerpoint/2010/main" val="241182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5F4BC61-0B69-48DD-870C-1B2B87CBBE75}"/>
              </a:ext>
            </a:extLst>
          </p:cNvPr>
          <p:cNvSpPr>
            <a:spLocks noGrp="1"/>
          </p:cNvSpPr>
          <p:nvPr>
            <p:ph type="dt" sz="half" idx="10"/>
          </p:nvPr>
        </p:nvSpPr>
        <p:spPr/>
        <p:txBody>
          <a:bodyPr/>
          <a:lstStyle>
            <a:lvl1pPr>
              <a:defRPr/>
            </a:lvl1pPr>
          </a:lstStyle>
          <a:p>
            <a:pPr>
              <a:defRPr/>
            </a:pPr>
            <a:fld id="{C70087A2-5D24-4175-B9C4-6986950AB636}" type="datetimeFigureOut">
              <a:rPr lang="fr-FR"/>
              <a:pPr>
                <a:defRPr/>
              </a:pPr>
              <a:t>25/04/2020</a:t>
            </a:fld>
            <a:endParaRPr lang="fr-FR"/>
          </a:p>
        </p:txBody>
      </p:sp>
      <p:sp>
        <p:nvSpPr>
          <p:cNvPr id="6" name="Espace réservé du pied de page 4">
            <a:extLst>
              <a:ext uri="{FF2B5EF4-FFF2-40B4-BE49-F238E27FC236}">
                <a16:creationId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pPr>
                <a:defRPr/>
              </a:pPr>
              <a:t>‹#›</a:t>
            </a:fld>
            <a:endParaRPr lang="fr-FR"/>
          </a:p>
        </p:txBody>
      </p:sp>
    </p:spTree>
    <p:extLst>
      <p:ext uri="{BB962C8B-B14F-4D97-AF65-F5344CB8AC3E}">
        <p14:creationId xmlns:p14="http://schemas.microsoft.com/office/powerpoint/2010/main" val="33363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8F0D161-D972-4893-80FD-41DEC28EDA09}" type="datetimeFigureOut">
              <a:rPr lang="fr-FR"/>
              <a:pPr>
                <a:defRPr/>
              </a:pPr>
              <a:t>25/04/2020</a:t>
            </a:fld>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lang="fr-FR"/>
              <a:pPr>
                <a:defRPr/>
              </a:pPr>
              <a:t>‹#›</a:t>
            </a:fld>
            <a:endParaRPr lang="fr-FR"/>
          </a:p>
        </p:txBody>
      </p:sp>
      <p:pic>
        <p:nvPicPr>
          <p:cNvPr id="9" name="Picture 8" descr="A screenshot of a cell phone&#10;&#10;Description automatically generated">
            <a:extLst>
              <a:ext uri="{FF2B5EF4-FFF2-40B4-BE49-F238E27FC236}">
                <a16:creationId xmlns:a16="http://schemas.microsoft.com/office/drawing/2014/main" id="{58E6689A-6D30-4CA3-A6F1-379394375401}"/>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0611451" y="40957"/>
            <a:ext cx="1484697" cy="64008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Lukasz.delong@sgh.waw.plname@organisation.com" TargetMode="External"/><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actuarialcolloquium2020.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4100" name="ZoneTexte 5">
            <a:extLst>
              <a:ext uri="{FF2B5EF4-FFF2-40B4-BE49-F238E27FC236}">
                <a16:creationId xmlns:a16="http://schemas.microsoft.com/office/drawing/2014/main" id="{F00A1025-FDFB-47F3-8B82-A0DBD3A44AA6}"/>
              </a:ext>
            </a:extLst>
          </p:cNvPr>
          <p:cNvSpPr txBox="1">
            <a:spLocks noChangeArrowheads="1"/>
          </p:cNvSpPr>
          <p:nvPr/>
        </p:nvSpPr>
        <p:spPr bwMode="auto">
          <a:xfrm>
            <a:off x="447675" y="2138953"/>
            <a:ext cx="109013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en-US" altLang="fr-FR" sz="3600" b="1" dirty="0">
                <a:solidFill>
                  <a:srgbClr val="C00000"/>
                </a:solidFill>
                <a:latin typeface="Roboto" panose="02000000000000000000" pitchFamily="2" charset="0"/>
                <a:ea typeface="Roboto" panose="02000000000000000000" pitchFamily="2" charset="0"/>
              </a:rPr>
              <a:t>Regression models for the joint development of individual payments and claim incurred</a:t>
            </a:r>
            <a:endParaRPr lang="fr-FR" altLang="fr-FR" sz="3600" dirty="0">
              <a:solidFill>
                <a:srgbClr val="C00000"/>
              </a:solidFill>
              <a:latin typeface="Roboto" panose="02000000000000000000" pitchFamily="2" charset="0"/>
              <a:ea typeface="Roboto" panose="02000000000000000000" pitchFamily="2" charset="0"/>
            </a:endParaRPr>
          </a:p>
        </p:txBody>
      </p:sp>
      <p:sp>
        <p:nvSpPr>
          <p:cNvPr id="4101" name="Inhaltsplatzhalter 15">
            <a:extLst>
              <a:ext uri="{FF2B5EF4-FFF2-40B4-BE49-F238E27FC236}">
                <a16:creationId xmlns:a16="http://schemas.microsoft.com/office/drawing/2014/main" id="{892830A4-B737-494A-9055-14DEFE9D8CF1}"/>
              </a:ext>
            </a:extLst>
          </p:cNvPr>
          <p:cNvSpPr txBox="1">
            <a:spLocks noChangeArrowheads="1"/>
          </p:cNvSpPr>
          <p:nvPr/>
        </p:nvSpPr>
        <p:spPr bwMode="auto">
          <a:xfrm>
            <a:off x="447675" y="4118882"/>
            <a:ext cx="692467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buSzTx/>
              <a:buNone/>
            </a:pPr>
            <a:r>
              <a:rPr lang="pl-PL" altLang="fr-FR" sz="2400" b="1" dirty="0">
                <a:latin typeface="Calibri" panose="020F0502020204030204" pitchFamily="34" charset="0"/>
              </a:rPr>
              <a:t>Łukasz Delong, SGH </a:t>
            </a:r>
            <a:r>
              <a:rPr lang="pl-PL" altLang="fr-FR" sz="2400" b="1" dirty="0" err="1">
                <a:latin typeface="Calibri" panose="020F0502020204030204" pitchFamily="34" charset="0"/>
              </a:rPr>
              <a:t>Warsaw</a:t>
            </a:r>
            <a:r>
              <a:rPr lang="pl-PL" altLang="fr-FR" sz="2400" b="1" dirty="0">
                <a:latin typeface="Calibri" panose="020F0502020204030204" pitchFamily="34" charset="0"/>
              </a:rPr>
              <a:t> School of </a:t>
            </a:r>
            <a:r>
              <a:rPr lang="pl-PL" altLang="fr-FR" sz="2400" b="1" dirty="0" err="1">
                <a:latin typeface="Calibri" panose="020F0502020204030204" pitchFamily="34" charset="0"/>
              </a:rPr>
              <a:t>Economics</a:t>
            </a:r>
            <a:endParaRPr lang="pl-PL" altLang="fr-FR" sz="2400" b="1" dirty="0">
              <a:latin typeface="Calibri" panose="020F0502020204030204" pitchFamily="34" charset="0"/>
            </a:endParaRPr>
          </a:p>
          <a:p>
            <a:pPr eaLnBrk="1" hangingPunct="1">
              <a:buSzTx/>
              <a:buNone/>
            </a:pPr>
            <a:endParaRPr lang="pl-PL" altLang="fr-FR" sz="2400" b="1" dirty="0">
              <a:latin typeface="Calibri" panose="020F0502020204030204" pitchFamily="34" charset="0"/>
            </a:endParaRPr>
          </a:p>
          <a:p>
            <a:pPr eaLnBrk="1" hangingPunct="1">
              <a:buSzTx/>
              <a:buNone/>
            </a:pPr>
            <a:r>
              <a:rPr lang="pl-PL" altLang="fr-FR" sz="2400" i="1" dirty="0">
                <a:latin typeface="Calibri" panose="020F0502020204030204" pitchFamily="34" charset="0"/>
              </a:rPr>
              <a:t>Joint </a:t>
            </a:r>
            <a:r>
              <a:rPr lang="pl-PL" altLang="fr-FR" sz="2400" i="1" dirty="0" err="1">
                <a:latin typeface="Calibri" panose="020F0502020204030204" pitchFamily="34" charset="0"/>
              </a:rPr>
              <a:t>work</a:t>
            </a:r>
            <a:r>
              <a:rPr lang="pl-PL" altLang="fr-FR" sz="2400" i="1" dirty="0">
                <a:latin typeface="Calibri" panose="020F0502020204030204" pitchFamily="34" charset="0"/>
              </a:rPr>
              <a:t> with Mario V. </a:t>
            </a:r>
            <a:r>
              <a:rPr lang="pl-PL" altLang="fr-FR" sz="2400" i="1" dirty="0" err="1">
                <a:latin typeface="Calibri" panose="020F0502020204030204" pitchFamily="34" charset="0"/>
              </a:rPr>
              <a:t>Wüthrich</a:t>
            </a:r>
            <a:r>
              <a:rPr lang="pl-PL" altLang="fr-FR" sz="2400" i="1" dirty="0">
                <a:latin typeface="Calibri" panose="020F0502020204030204" pitchFamily="34" charset="0"/>
              </a:rPr>
              <a:t>, ETH </a:t>
            </a:r>
            <a:r>
              <a:rPr lang="pl-PL" altLang="fr-FR" sz="2400" i="1" dirty="0" err="1">
                <a:latin typeface="Calibri" panose="020F0502020204030204" pitchFamily="34" charset="0"/>
              </a:rPr>
              <a:t>Zürich</a:t>
            </a:r>
            <a:endParaRPr lang="pl-PL" altLang="fr-FR" sz="2400" i="1" dirty="0">
              <a:latin typeface="Calibri" panose="020F0502020204030204" pitchFamily="34" charset="0"/>
            </a:endParaRPr>
          </a:p>
          <a:p>
            <a:pPr eaLnBrk="1" hangingPunct="1">
              <a:buSzTx/>
              <a:buNone/>
            </a:pPr>
            <a:endParaRPr lang="en-US" altLang="fr-FR" sz="2400" dirty="0">
              <a:latin typeface="Calibri" panose="020F0502020204030204" pitchFamily="34" charset="0"/>
            </a:endParaRPr>
          </a:p>
          <a:p>
            <a:pPr eaLnBrk="1" hangingPunct="1">
              <a:buSzTx/>
              <a:buFont typeface="Arial" panose="020B0604020202020204" pitchFamily="34" charset="0"/>
              <a:buNone/>
            </a:pPr>
            <a:r>
              <a:rPr lang="en-US" altLang="fr-FR" sz="2400" b="1" dirty="0">
                <a:latin typeface="Calibri" panose="020F0502020204030204" pitchFamily="34" charset="0"/>
              </a:rPr>
              <a:t>May 11</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 May 15</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2020 </a:t>
            </a:r>
          </a:p>
        </p:txBody>
      </p:sp>
      <p:pic>
        <p:nvPicPr>
          <p:cNvPr id="4" name="Picture 3" descr="A close up of a logo&#10;&#10;Description automatically generated">
            <a:extLst>
              <a:ext uri="{FF2B5EF4-FFF2-40B4-BE49-F238E27FC236}">
                <a16:creationId xmlns:a16="http://schemas.microsoft.com/office/drawing/2014/main" id="{E9C361AA-C299-43B0-B886-A1D8BEC73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2" name="Obraz 1">
            <a:extLst>
              <a:ext uri="{FF2B5EF4-FFF2-40B4-BE49-F238E27FC236}">
                <a16:creationId xmlns:a16="http://schemas.microsoft.com/office/drawing/2014/main" id="{577CED5D-5F25-4FE9-A22D-A86735964FB5}"/>
              </a:ext>
            </a:extLst>
          </p:cNvPr>
          <p:cNvPicPr>
            <a:picLocks noChangeAspect="1"/>
          </p:cNvPicPr>
          <p:nvPr/>
        </p:nvPicPr>
        <p:blipFill>
          <a:blip r:embed="rId3"/>
          <a:stretch>
            <a:fillRect/>
          </a:stretch>
        </p:blipFill>
        <p:spPr>
          <a:xfrm>
            <a:off x="1707501" y="335902"/>
            <a:ext cx="8517357" cy="6380701"/>
          </a:xfrm>
          <a:prstGeom prst="rect">
            <a:avLst/>
          </a:prstGeom>
        </p:spPr>
      </p:pic>
    </p:spTree>
    <p:extLst>
      <p:ext uri="{BB962C8B-B14F-4D97-AF65-F5344CB8AC3E}">
        <p14:creationId xmlns:p14="http://schemas.microsoft.com/office/powerpoint/2010/main" val="103494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3" name="Obraz 2">
            <a:extLst>
              <a:ext uri="{FF2B5EF4-FFF2-40B4-BE49-F238E27FC236}">
                <a16:creationId xmlns:a16="http://schemas.microsoft.com/office/drawing/2014/main" id="{EF5909D1-677D-49AE-90CE-5F8BE5DCD3ED}"/>
              </a:ext>
            </a:extLst>
          </p:cNvPr>
          <p:cNvPicPr>
            <a:picLocks noChangeAspect="1"/>
          </p:cNvPicPr>
          <p:nvPr/>
        </p:nvPicPr>
        <p:blipFill>
          <a:blip r:embed="rId3"/>
          <a:stretch>
            <a:fillRect/>
          </a:stretch>
        </p:blipFill>
        <p:spPr>
          <a:xfrm>
            <a:off x="1742431" y="307460"/>
            <a:ext cx="8557845" cy="6411032"/>
          </a:xfrm>
          <a:prstGeom prst="rect">
            <a:avLst/>
          </a:prstGeom>
        </p:spPr>
      </p:pic>
    </p:spTree>
    <p:extLst>
      <p:ext uri="{BB962C8B-B14F-4D97-AF65-F5344CB8AC3E}">
        <p14:creationId xmlns:p14="http://schemas.microsoft.com/office/powerpoint/2010/main" val="1040568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2" name="Obraz 1">
            <a:extLst>
              <a:ext uri="{FF2B5EF4-FFF2-40B4-BE49-F238E27FC236}">
                <a16:creationId xmlns:a16="http://schemas.microsoft.com/office/drawing/2014/main" id="{ADEF4AA5-69DB-43E6-854A-2CBDB9A0867E}"/>
              </a:ext>
            </a:extLst>
          </p:cNvPr>
          <p:cNvPicPr>
            <a:picLocks noChangeAspect="1"/>
          </p:cNvPicPr>
          <p:nvPr/>
        </p:nvPicPr>
        <p:blipFill>
          <a:blip r:embed="rId3"/>
          <a:stretch>
            <a:fillRect/>
          </a:stretch>
        </p:blipFill>
        <p:spPr>
          <a:xfrm>
            <a:off x="1754154" y="345234"/>
            <a:ext cx="8531731" cy="6391468"/>
          </a:xfrm>
          <a:prstGeom prst="rect">
            <a:avLst/>
          </a:prstGeom>
        </p:spPr>
      </p:pic>
    </p:spTree>
    <p:extLst>
      <p:ext uri="{BB962C8B-B14F-4D97-AF65-F5344CB8AC3E}">
        <p14:creationId xmlns:p14="http://schemas.microsoft.com/office/powerpoint/2010/main" val="1692409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3" name="Obraz 2">
            <a:extLst>
              <a:ext uri="{FF2B5EF4-FFF2-40B4-BE49-F238E27FC236}">
                <a16:creationId xmlns:a16="http://schemas.microsoft.com/office/drawing/2014/main" id="{4793214E-1053-43B2-9FB0-3FF89316AF62}"/>
              </a:ext>
            </a:extLst>
          </p:cNvPr>
          <p:cNvPicPr>
            <a:picLocks noChangeAspect="1"/>
          </p:cNvPicPr>
          <p:nvPr/>
        </p:nvPicPr>
        <p:blipFill>
          <a:blip r:embed="rId3"/>
          <a:stretch>
            <a:fillRect/>
          </a:stretch>
        </p:blipFill>
        <p:spPr>
          <a:xfrm>
            <a:off x="1707502" y="320805"/>
            <a:ext cx="8537510" cy="6395798"/>
          </a:xfrm>
          <a:prstGeom prst="rect">
            <a:avLst/>
          </a:prstGeom>
        </p:spPr>
      </p:pic>
    </p:spTree>
    <p:extLst>
      <p:ext uri="{BB962C8B-B14F-4D97-AF65-F5344CB8AC3E}">
        <p14:creationId xmlns:p14="http://schemas.microsoft.com/office/powerpoint/2010/main" val="2745090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2" name="Obraz 1">
            <a:extLst>
              <a:ext uri="{FF2B5EF4-FFF2-40B4-BE49-F238E27FC236}">
                <a16:creationId xmlns:a16="http://schemas.microsoft.com/office/drawing/2014/main" id="{6176FD13-E9C2-48A1-AEA9-A6BCD32C2FEA}"/>
              </a:ext>
            </a:extLst>
          </p:cNvPr>
          <p:cNvPicPr>
            <a:picLocks noChangeAspect="1"/>
          </p:cNvPicPr>
          <p:nvPr/>
        </p:nvPicPr>
        <p:blipFill>
          <a:blip r:embed="rId3"/>
          <a:stretch>
            <a:fillRect/>
          </a:stretch>
        </p:blipFill>
        <p:spPr>
          <a:xfrm>
            <a:off x="1705583" y="285855"/>
            <a:ext cx="8586082" cy="6432186"/>
          </a:xfrm>
          <a:prstGeom prst="rect">
            <a:avLst/>
          </a:prstGeom>
        </p:spPr>
      </p:pic>
    </p:spTree>
    <p:extLst>
      <p:ext uri="{BB962C8B-B14F-4D97-AF65-F5344CB8AC3E}">
        <p14:creationId xmlns:p14="http://schemas.microsoft.com/office/powerpoint/2010/main" val="1715556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3" name="Obraz 2">
            <a:extLst>
              <a:ext uri="{FF2B5EF4-FFF2-40B4-BE49-F238E27FC236}">
                <a16:creationId xmlns:a16="http://schemas.microsoft.com/office/drawing/2014/main" id="{CEC259B5-34AA-4729-917B-2134B6FCF4E3}"/>
              </a:ext>
            </a:extLst>
          </p:cNvPr>
          <p:cNvPicPr>
            <a:picLocks noChangeAspect="1"/>
          </p:cNvPicPr>
          <p:nvPr/>
        </p:nvPicPr>
        <p:blipFill>
          <a:blip r:embed="rId3"/>
          <a:stretch>
            <a:fillRect/>
          </a:stretch>
        </p:blipFill>
        <p:spPr>
          <a:xfrm>
            <a:off x="1724286" y="310816"/>
            <a:ext cx="8511395" cy="6376235"/>
          </a:xfrm>
          <a:prstGeom prst="rect">
            <a:avLst/>
          </a:prstGeom>
        </p:spPr>
      </p:pic>
    </p:spTree>
    <p:extLst>
      <p:ext uri="{BB962C8B-B14F-4D97-AF65-F5344CB8AC3E}">
        <p14:creationId xmlns:p14="http://schemas.microsoft.com/office/powerpoint/2010/main" val="758762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2" name="Obraz 1">
            <a:extLst>
              <a:ext uri="{FF2B5EF4-FFF2-40B4-BE49-F238E27FC236}">
                <a16:creationId xmlns:a16="http://schemas.microsoft.com/office/drawing/2014/main" id="{EB9D168D-F8CD-496F-A1B8-FB17B77D1957}"/>
              </a:ext>
            </a:extLst>
          </p:cNvPr>
          <p:cNvPicPr>
            <a:picLocks noChangeAspect="1"/>
          </p:cNvPicPr>
          <p:nvPr/>
        </p:nvPicPr>
        <p:blipFill>
          <a:blip r:embed="rId3"/>
          <a:stretch>
            <a:fillRect/>
          </a:stretch>
        </p:blipFill>
        <p:spPr>
          <a:xfrm>
            <a:off x="1767857" y="292845"/>
            <a:ext cx="8514477" cy="6378543"/>
          </a:xfrm>
          <a:prstGeom prst="rect">
            <a:avLst/>
          </a:prstGeom>
        </p:spPr>
      </p:pic>
    </p:spTree>
    <p:extLst>
      <p:ext uri="{BB962C8B-B14F-4D97-AF65-F5344CB8AC3E}">
        <p14:creationId xmlns:p14="http://schemas.microsoft.com/office/powerpoint/2010/main" val="367009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3" name="Obraz 2">
            <a:extLst>
              <a:ext uri="{FF2B5EF4-FFF2-40B4-BE49-F238E27FC236}">
                <a16:creationId xmlns:a16="http://schemas.microsoft.com/office/drawing/2014/main" id="{D6B19574-F0A9-4AE1-8D81-0497FED020D1}"/>
              </a:ext>
            </a:extLst>
          </p:cNvPr>
          <p:cNvPicPr>
            <a:picLocks noChangeAspect="1"/>
          </p:cNvPicPr>
          <p:nvPr/>
        </p:nvPicPr>
        <p:blipFill>
          <a:blip r:embed="rId3"/>
          <a:stretch>
            <a:fillRect/>
          </a:stretch>
        </p:blipFill>
        <p:spPr>
          <a:xfrm>
            <a:off x="1742948" y="327794"/>
            <a:ext cx="8492734" cy="6362255"/>
          </a:xfrm>
          <a:prstGeom prst="rect">
            <a:avLst/>
          </a:prstGeom>
        </p:spPr>
      </p:pic>
    </p:spTree>
    <p:extLst>
      <p:ext uri="{BB962C8B-B14F-4D97-AF65-F5344CB8AC3E}">
        <p14:creationId xmlns:p14="http://schemas.microsoft.com/office/powerpoint/2010/main" val="705427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2" name="Obraz 1">
            <a:extLst>
              <a:ext uri="{FF2B5EF4-FFF2-40B4-BE49-F238E27FC236}">
                <a16:creationId xmlns:a16="http://schemas.microsoft.com/office/drawing/2014/main" id="{26EDD136-C1B8-45A5-8BE2-789C92CCC0CA}"/>
              </a:ext>
            </a:extLst>
          </p:cNvPr>
          <p:cNvPicPr>
            <a:picLocks noChangeAspect="1"/>
          </p:cNvPicPr>
          <p:nvPr/>
        </p:nvPicPr>
        <p:blipFill>
          <a:blip r:embed="rId3"/>
          <a:stretch>
            <a:fillRect/>
          </a:stretch>
        </p:blipFill>
        <p:spPr>
          <a:xfrm>
            <a:off x="1744823" y="327794"/>
            <a:ext cx="8490859" cy="6360850"/>
          </a:xfrm>
          <a:prstGeom prst="rect">
            <a:avLst/>
          </a:prstGeom>
        </p:spPr>
      </p:pic>
    </p:spTree>
    <p:extLst>
      <p:ext uri="{BB962C8B-B14F-4D97-AF65-F5344CB8AC3E}">
        <p14:creationId xmlns:p14="http://schemas.microsoft.com/office/powerpoint/2010/main" val="358526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3" name="Obraz 2">
            <a:extLst>
              <a:ext uri="{FF2B5EF4-FFF2-40B4-BE49-F238E27FC236}">
                <a16:creationId xmlns:a16="http://schemas.microsoft.com/office/drawing/2014/main" id="{B65448CA-E77D-4F3A-A980-F9AD466EC4FD}"/>
              </a:ext>
            </a:extLst>
          </p:cNvPr>
          <p:cNvPicPr>
            <a:picLocks noChangeAspect="1"/>
          </p:cNvPicPr>
          <p:nvPr/>
        </p:nvPicPr>
        <p:blipFill>
          <a:blip r:embed="rId3"/>
          <a:stretch>
            <a:fillRect/>
          </a:stretch>
        </p:blipFill>
        <p:spPr>
          <a:xfrm>
            <a:off x="1730492" y="341775"/>
            <a:ext cx="8486528" cy="6357605"/>
          </a:xfrm>
          <a:prstGeom prst="rect">
            <a:avLst/>
          </a:prstGeom>
        </p:spPr>
      </p:pic>
    </p:spTree>
    <p:extLst>
      <p:ext uri="{BB962C8B-B14F-4D97-AF65-F5344CB8AC3E}">
        <p14:creationId xmlns:p14="http://schemas.microsoft.com/office/powerpoint/2010/main" val="39077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About the speaker</a:t>
            </a:r>
          </a:p>
        </p:txBody>
      </p:sp>
      <p:sp>
        <p:nvSpPr>
          <p:cNvPr id="8" name="Textplatzhalter 3">
            <a:extLst>
              <a:ext uri="{FF2B5EF4-FFF2-40B4-BE49-F238E27FC236}">
                <a16:creationId xmlns:a16="http://schemas.microsoft.com/office/drawing/2014/main" id="{073B1EFB-FC39-44C7-B40D-025DCA75AD34}"/>
              </a:ext>
            </a:extLst>
          </p:cNvPr>
          <p:cNvSpPr txBox="1">
            <a:spLocks/>
          </p:cNvSpPr>
          <p:nvPr/>
        </p:nvSpPr>
        <p:spPr>
          <a:xfrm>
            <a:off x="3107094" y="2279650"/>
            <a:ext cx="8845420" cy="1346200"/>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pl-PL" sz="1600" b="1" dirty="0">
                <a:solidFill>
                  <a:srgbClr val="C00000"/>
                </a:solidFill>
                <a:latin typeface="Roboto" panose="02000000000000000000" pitchFamily="2" charset="0"/>
                <a:ea typeface="Roboto" panose="02000000000000000000" pitchFamily="2" charset="0"/>
              </a:rPr>
              <a:t>Łukasz Delong</a:t>
            </a:r>
            <a:r>
              <a:rPr lang="en-US" sz="1600" dirty="0">
                <a:solidFill>
                  <a:srgbClr val="C00000"/>
                </a:solidFill>
                <a:latin typeface="Roboto" panose="02000000000000000000" pitchFamily="2" charset="0"/>
                <a:ea typeface="Roboto" panose="02000000000000000000" pitchFamily="2" charset="0"/>
              </a:rPr>
              <a:t> </a:t>
            </a:r>
          </a:p>
          <a:p>
            <a:pPr fontAlgn="auto">
              <a:spcAft>
                <a:spcPts val="0"/>
              </a:spcAft>
              <a:defRPr/>
            </a:pPr>
            <a:r>
              <a:rPr lang="en-US" sz="1600" dirty="0">
                <a:latin typeface="Verdana" panose="020B0604030504040204" pitchFamily="34" charset="0"/>
                <a:ea typeface="Verdana" panose="020B0604030504040204" pitchFamily="34" charset="0"/>
              </a:rPr>
              <a:t>Associate Professor at SGH Warsaw School of Economics </a:t>
            </a:r>
            <a:endParaRPr lang="pl-PL" sz="1600" dirty="0">
              <a:latin typeface="Verdana" panose="020B0604030504040204" pitchFamily="34" charset="0"/>
              <a:ea typeface="Verdana" panose="020B0604030504040204" pitchFamily="34" charset="0"/>
            </a:endParaRPr>
          </a:p>
          <a:p>
            <a:pPr fontAlgn="auto">
              <a:spcAft>
                <a:spcPts val="0"/>
              </a:spcAft>
              <a:defRPr/>
            </a:pPr>
            <a:r>
              <a:rPr lang="pl-PL" sz="1600" dirty="0" err="1">
                <a:latin typeface="Verdana" panose="020B0604030504040204" pitchFamily="34" charset="0"/>
                <a:ea typeface="Verdana" panose="020B0604030504040204" pitchFamily="34" charset="0"/>
              </a:rPr>
              <a:t>Qualified</a:t>
            </a:r>
            <a:r>
              <a:rPr lang="pl-PL" sz="1600" dirty="0">
                <a:latin typeface="Verdana" panose="020B0604030504040204" pitchFamily="34" charset="0"/>
                <a:ea typeface="Verdana" panose="020B0604030504040204" pitchFamily="34" charset="0"/>
              </a:rPr>
              <a:t> </a:t>
            </a:r>
            <a:r>
              <a:rPr lang="pl-PL" sz="1600" dirty="0" err="1">
                <a:latin typeface="Verdana" panose="020B0604030504040204" pitchFamily="34" charset="0"/>
                <a:ea typeface="Verdana" panose="020B0604030504040204" pitchFamily="34" charset="0"/>
              </a:rPr>
              <a:t>actuary</a:t>
            </a:r>
            <a:r>
              <a:rPr lang="pl-PL" sz="1600" dirty="0">
                <a:latin typeface="Verdana" panose="020B0604030504040204" pitchFamily="34" charset="0"/>
                <a:ea typeface="Verdana" panose="020B0604030504040204" pitchFamily="34" charset="0"/>
              </a:rPr>
              <a:t> and </a:t>
            </a:r>
            <a:r>
              <a:rPr lang="en-US" sz="1600" dirty="0">
                <a:latin typeface="Verdana" panose="020B0604030504040204" pitchFamily="34" charset="0"/>
                <a:ea typeface="Verdana" panose="020B0604030504040204" pitchFamily="34" charset="0"/>
              </a:rPr>
              <a:t>Vice-President of the Polish Society of Actuaries</a:t>
            </a:r>
            <a:endParaRPr lang="pl-PL" sz="1600" dirty="0">
              <a:latin typeface="Verdana" panose="020B0604030504040204" pitchFamily="34" charset="0"/>
              <a:ea typeface="Verdana" panose="020B0604030504040204" pitchFamily="34" charset="0"/>
            </a:endParaRPr>
          </a:p>
          <a:p>
            <a:pPr fontAlgn="auto">
              <a:spcAft>
                <a:spcPts val="0"/>
              </a:spcAft>
              <a:defRPr/>
            </a:pPr>
            <a:r>
              <a:rPr lang="en-US" sz="1600" dirty="0">
                <a:latin typeface="Verdana" panose="020B0604030504040204" pitchFamily="34" charset="0"/>
                <a:ea typeface="Verdana" panose="020B0604030504040204" pitchFamily="34" charset="0"/>
              </a:rPr>
              <a:t>PhD in Mathematics and Habilitation Degree in Economics</a:t>
            </a:r>
            <a:endParaRPr lang="pl-PL" sz="1600" dirty="0">
              <a:latin typeface="Verdana" panose="020B0604030504040204" pitchFamily="34" charset="0"/>
              <a:ea typeface="Verdana" panose="020B0604030504040204" pitchFamily="34" charset="0"/>
            </a:endParaRPr>
          </a:p>
          <a:p>
            <a:pPr fontAlgn="auto">
              <a:spcAft>
                <a:spcPts val="0"/>
              </a:spcAft>
              <a:defRPr/>
            </a:pPr>
            <a:r>
              <a:rPr lang="pl-PL" sz="1600" dirty="0">
                <a:latin typeface="Verdana" panose="020B0604030504040204" pitchFamily="34" charset="0"/>
                <a:ea typeface="Verdana" panose="020B0604030504040204" pitchFamily="34" charset="0"/>
              </a:rPr>
              <a:t>S</a:t>
            </a:r>
            <a:r>
              <a:rPr lang="en-US" sz="1600" dirty="0" err="1">
                <a:latin typeface="Verdana" panose="020B0604030504040204" pitchFamily="34" charset="0"/>
                <a:ea typeface="Verdana" panose="020B0604030504040204" pitchFamily="34" charset="0"/>
              </a:rPr>
              <a:t>cientific</a:t>
            </a:r>
            <a:r>
              <a:rPr lang="en-US" sz="1600" dirty="0">
                <a:latin typeface="Verdana" panose="020B0604030504040204" pitchFamily="34" charset="0"/>
                <a:ea typeface="Verdana" panose="020B0604030504040204" pitchFamily="34" charset="0"/>
              </a:rPr>
              <a:t> research includes different areas of actuarial mathematics with focus on stochastic modelling of financial risks in insurance</a:t>
            </a:r>
            <a:endParaRPr lang="pl-PL" sz="1600" dirty="0">
              <a:latin typeface="Verdana" panose="020B0604030504040204" pitchFamily="34" charset="0"/>
              <a:ea typeface="Verdana" panose="020B0604030504040204" pitchFamily="34" charset="0"/>
            </a:endParaRPr>
          </a:p>
          <a:p>
            <a:pPr fontAlgn="auto">
              <a:spcAft>
                <a:spcPts val="0"/>
              </a:spcAft>
              <a:defRPr/>
            </a:pPr>
            <a:r>
              <a:rPr lang="pl-PL" sz="1600" dirty="0">
                <a:latin typeface="Verdana" panose="020B0604030504040204" pitchFamily="34" charset="0"/>
                <a:ea typeface="Verdana" panose="020B0604030504040204" pitchFamily="34" charset="0"/>
              </a:rPr>
              <a:t>A</a:t>
            </a:r>
            <a:r>
              <a:rPr lang="en-US" sz="1600" dirty="0" err="1">
                <a:latin typeface="Verdana" panose="020B0604030504040204" pitchFamily="34" charset="0"/>
                <a:ea typeface="Verdana" panose="020B0604030504040204" pitchFamily="34" charset="0"/>
              </a:rPr>
              <a:t>uthor</a:t>
            </a:r>
            <a:r>
              <a:rPr lang="en-US" sz="1600" dirty="0">
                <a:latin typeface="Verdana" panose="020B0604030504040204" pitchFamily="34" charset="0"/>
                <a:ea typeface="Verdana" panose="020B0604030504040204" pitchFamily="34" charset="0"/>
              </a:rPr>
              <a:t> of numerous papers on optimal stochastic control applied to insurance and published a book on applications of backward stochastic differential equations with jumps in insurance</a:t>
            </a:r>
            <a:endParaRPr lang="pl-PL" sz="1600" dirty="0">
              <a:latin typeface="Verdana" panose="020B0604030504040204" pitchFamily="34" charset="0"/>
              <a:ea typeface="Verdana" panose="020B0604030504040204" pitchFamily="34" charset="0"/>
            </a:endParaRPr>
          </a:p>
          <a:p>
            <a:pPr fontAlgn="auto">
              <a:spcAft>
                <a:spcPts val="0"/>
              </a:spcAft>
              <a:defRPr/>
            </a:pPr>
            <a:r>
              <a:rPr lang="pl-PL" sz="1600" dirty="0" err="1">
                <a:latin typeface="Verdana" panose="020B0604030504040204" pitchFamily="34" charset="0"/>
                <a:ea typeface="Verdana" panose="020B0604030504040204" pitchFamily="34" charset="0"/>
              </a:rPr>
              <a:t>Interested</a:t>
            </a:r>
            <a:r>
              <a:rPr lang="pl-PL" sz="1600" dirty="0">
                <a:latin typeface="Verdana" panose="020B0604030504040204" pitchFamily="34" charset="0"/>
                <a:ea typeface="Verdana" panose="020B0604030504040204" pitchFamily="34" charset="0"/>
              </a:rPr>
              <a:t> </a:t>
            </a:r>
            <a:r>
              <a:rPr lang="pl-PL" sz="1600" dirty="0" err="1">
                <a:latin typeface="Verdana" panose="020B0604030504040204" pitchFamily="34" charset="0"/>
                <a:ea typeface="Verdana" panose="020B0604030504040204" pitchFamily="34" charset="0"/>
              </a:rPr>
              <a:t>recently</a:t>
            </a:r>
            <a:r>
              <a:rPr lang="pl-PL" sz="1600">
                <a:latin typeface="Verdana" panose="020B0604030504040204" pitchFamily="34" charset="0"/>
                <a:ea typeface="Verdana" panose="020B0604030504040204" pitchFamily="34" charset="0"/>
              </a:rPr>
              <a:t> in </a:t>
            </a:r>
            <a:r>
              <a:rPr lang="pl-PL" sz="1600" dirty="0" err="1">
                <a:latin typeface="Verdana" panose="020B0604030504040204" pitchFamily="34" charset="0"/>
                <a:ea typeface="Verdana" panose="020B0604030504040204" pitchFamily="34" charset="0"/>
              </a:rPr>
              <a:t>neural</a:t>
            </a:r>
            <a:r>
              <a:rPr lang="pl-PL" sz="1600" dirty="0">
                <a:latin typeface="Verdana" panose="020B0604030504040204" pitchFamily="34" charset="0"/>
                <a:ea typeface="Verdana" panose="020B0604030504040204" pitchFamily="34" charset="0"/>
              </a:rPr>
              <a:t> networks and </a:t>
            </a:r>
            <a:r>
              <a:rPr lang="pl-PL" sz="1600" dirty="0" err="1">
                <a:latin typeface="Verdana" panose="020B0604030504040204" pitchFamily="34" charset="0"/>
                <a:ea typeface="Verdana" panose="020B0604030504040204" pitchFamily="34" charset="0"/>
              </a:rPr>
              <a:t>their</a:t>
            </a:r>
            <a:r>
              <a:rPr lang="pl-PL" sz="1600" dirty="0">
                <a:latin typeface="Verdana" panose="020B0604030504040204" pitchFamily="34" charset="0"/>
                <a:ea typeface="Verdana" panose="020B0604030504040204" pitchFamily="34" charset="0"/>
              </a:rPr>
              <a:t> </a:t>
            </a:r>
            <a:r>
              <a:rPr lang="pl-PL" sz="1600" dirty="0" err="1">
                <a:latin typeface="Verdana" panose="020B0604030504040204" pitchFamily="34" charset="0"/>
                <a:ea typeface="Verdana" panose="020B0604030504040204" pitchFamily="34" charset="0"/>
              </a:rPr>
              <a:t>applications</a:t>
            </a:r>
            <a:r>
              <a:rPr lang="pl-PL" sz="1600" dirty="0">
                <a:latin typeface="Verdana" panose="020B0604030504040204" pitchFamily="34" charset="0"/>
                <a:ea typeface="Verdana" panose="020B0604030504040204" pitchFamily="34" charset="0"/>
              </a:rPr>
              <a:t> in life and non-life </a:t>
            </a:r>
            <a:r>
              <a:rPr lang="pl-PL" sz="1600" dirty="0" err="1">
                <a:latin typeface="Verdana" panose="020B0604030504040204" pitchFamily="34" charset="0"/>
                <a:ea typeface="Verdana" panose="020B0604030504040204" pitchFamily="34" charset="0"/>
              </a:rPr>
              <a:t>insurance</a:t>
            </a:r>
            <a:endParaRPr lang="en-US" sz="1600" dirty="0">
              <a:latin typeface="Verdana" panose="020B0604030504040204" pitchFamily="34" charset="0"/>
              <a:ea typeface="Verdana" panose="020B0604030504040204" pitchFamily="34" charset="0"/>
            </a:endParaRPr>
          </a:p>
          <a:p>
            <a:pPr fontAlgn="auto">
              <a:spcAft>
                <a:spcPts val="0"/>
              </a:spcAft>
              <a:defRPr/>
            </a:pPr>
            <a:r>
              <a:rPr lang="pl-PL" sz="1600" dirty="0" err="1">
                <a:latin typeface="Verdana" panose="020B0604030504040204" pitchFamily="34" charset="0"/>
                <a:ea typeface="Verdana" panose="020B0604030504040204" pitchFamily="34" charset="0"/>
              </a:rPr>
              <a:t>Webpage</a:t>
            </a:r>
            <a:r>
              <a:rPr lang="pl-PL" sz="1600" dirty="0">
                <a:latin typeface="Verdana" panose="020B0604030504040204" pitchFamily="34" charset="0"/>
                <a:ea typeface="Verdana" panose="020B0604030504040204" pitchFamily="34" charset="0"/>
              </a:rPr>
              <a:t>: www.lukaszdelong.pl</a:t>
            </a:r>
            <a:endParaRPr lang="en-US" sz="1600" dirty="0">
              <a:latin typeface="Verdana" panose="020B0604030504040204" pitchFamily="34" charset="0"/>
              <a:ea typeface="Verdana" panose="020B0604030504040204" pitchFamily="34" charset="0"/>
            </a:endParaRPr>
          </a:p>
        </p:txBody>
      </p:sp>
      <p:pic>
        <p:nvPicPr>
          <p:cNvPr id="14" name="Picture 3" descr="A close up of a logo&#10;&#10;Description automatically generated">
            <a:extLst>
              <a:ext uri="{FF2B5EF4-FFF2-40B4-BE49-F238E27FC236}">
                <a16:creationId xmlns:a16="http://schemas.microsoft.com/office/drawing/2014/main" id="{90B6CF9A-E214-4E3A-B837-96950E39E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pic>
        <p:nvPicPr>
          <p:cNvPr id="2" name="Obraz 1">
            <a:extLst>
              <a:ext uri="{FF2B5EF4-FFF2-40B4-BE49-F238E27FC236}">
                <a16:creationId xmlns:a16="http://schemas.microsoft.com/office/drawing/2014/main" id="{7D793AAE-D2E5-4C23-BC87-93506DDD229B}"/>
              </a:ext>
            </a:extLst>
          </p:cNvPr>
          <p:cNvPicPr>
            <a:picLocks noChangeAspect="1"/>
          </p:cNvPicPr>
          <p:nvPr/>
        </p:nvPicPr>
        <p:blipFill>
          <a:blip r:embed="rId4"/>
          <a:stretch>
            <a:fillRect/>
          </a:stretch>
        </p:blipFill>
        <p:spPr>
          <a:xfrm>
            <a:off x="407438" y="2743135"/>
            <a:ext cx="2338978" cy="26153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2" name="Obraz 1">
            <a:extLst>
              <a:ext uri="{FF2B5EF4-FFF2-40B4-BE49-F238E27FC236}">
                <a16:creationId xmlns:a16="http://schemas.microsoft.com/office/drawing/2014/main" id="{1922966D-8F40-44BA-80DD-4C133710821E}"/>
              </a:ext>
            </a:extLst>
          </p:cNvPr>
          <p:cNvPicPr>
            <a:picLocks noChangeAspect="1"/>
          </p:cNvPicPr>
          <p:nvPr/>
        </p:nvPicPr>
        <p:blipFill>
          <a:blip r:embed="rId3"/>
          <a:stretch>
            <a:fillRect/>
          </a:stretch>
        </p:blipFill>
        <p:spPr>
          <a:xfrm>
            <a:off x="1718038" y="341775"/>
            <a:ext cx="8498982" cy="6366935"/>
          </a:xfrm>
          <a:prstGeom prst="rect">
            <a:avLst/>
          </a:prstGeom>
        </p:spPr>
      </p:pic>
    </p:spTree>
    <p:extLst>
      <p:ext uri="{BB962C8B-B14F-4D97-AF65-F5344CB8AC3E}">
        <p14:creationId xmlns:p14="http://schemas.microsoft.com/office/powerpoint/2010/main" val="2162762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3" name="Obraz 2">
            <a:extLst>
              <a:ext uri="{FF2B5EF4-FFF2-40B4-BE49-F238E27FC236}">
                <a16:creationId xmlns:a16="http://schemas.microsoft.com/office/drawing/2014/main" id="{95538332-80BF-4362-870C-05948BD55C36}"/>
              </a:ext>
            </a:extLst>
          </p:cNvPr>
          <p:cNvPicPr>
            <a:picLocks noChangeAspect="1"/>
          </p:cNvPicPr>
          <p:nvPr/>
        </p:nvPicPr>
        <p:blipFill>
          <a:blip r:embed="rId3"/>
          <a:stretch>
            <a:fillRect/>
          </a:stretch>
        </p:blipFill>
        <p:spPr>
          <a:xfrm>
            <a:off x="1737990" y="346230"/>
            <a:ext cx="8473084" cy="6347534"/>
          </a:xfrm>
          <a:prstGeom prst="rect">
            <a:avLst/>
          </a:prstGeom>
        </p:spPr>
      </p:pic>
    </p:spTree>
    <p:extLst>
      <p:ext uri="{BB962C8B-B14F-4D97-AF65-F5344CB8AC3E}">
        <p14:creationId xmlns:p14="http://schemas.microsoft.com/office/powerpoint/2010/main" val="406391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2" name="Obraz 1">
            <a:extLst>
              <a:ext uri="{FF2B5EF4-FFF2-40B4-BE49-F238E27FC236}">
                <a16:creationId xmlns:a16="http://schemas.microsoft.com/office/drawing/2014/main" id="{536F3767-7EB7-47C8-AB4E-D219198AD333}"/>
              </a:ext>
            </a:extLst>
          </p:cNvPr>
          <p:cNvPicPr>
            <a:picLocks noChangeAspect="1"/>
          </p:cNvPicPr>
          <p:nvPr/>
        </p:nvPicPr>
        <p:blipFill>
          <a:blip r:embed="rId3"/>
          <a:stretch>
            <a:fillRect/>
          </a:stretch>
        </p:blipFill>
        <p:spPr>
          <a:xfrm>
            <a:off x="1726139" y="346229"/>
            <a:ext cx="8484935" cy="6356412"/>
          </a:xfrm>
          <a:prstGeom prst="rect">
            <a:avLst/>
          </a:prstGeom>
        </p:spPr>
      </p:pic>
    </p:spTree>
    <p:extLst>
      <p:ext uri="{BB962C8B-B14F-4D97-AF65-F5344CB8AC3E}">
        <p14:creationId xmlns:p14="http://schemas.microsoft.com/office/powerpoint/2010/main" val="158856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3" name="Obraz 2">
            <a:extLst>
              <a:ext uri="{FF2B5EF4-FFF2-40B4-BE49-F238E27FC236}">
                <a16:creationId xmlns:a16="http://schemas.microsoft.com/office/drawing/2014/main" id="{6839468B-B504-4848-9CE2-EE41123466BA}"/>
              </a:ext>
            </a:extLst>
          </p:cNvPr>
          <p:cNvPicPr>
            <a:picLocks noChangeAspect="1"/>
          </p:cNvPicPr>
          <p:nvPr/>
        </p:nvPicPr>
        <p:blipFill>
          <a:blip r:embed="rId3"/>
          <a:stretch>
            <a:fillRect/>
          </a:stretch>
        </p:blipFill>
        <p:spPr>
          <a:xfrm>
            <a:off x="1737990" y="340892"/>
            <a:ext cx="8480208" cy="6352871"/>
          </a:xfrm>
          <a:prstGeom prst="rect">
            <a:avLst/>
          </a:prstGeom>
        </p:spPr>
      </p:pic>
    </p:spTree>
    <p:extLst>
      <p:ext uri="{BB962C8B-B14F-4D97-AF65-F5344CB8AC3E}">
        <p14:creationId xmlns:p14="http://schemas.microsoft.com/office/powerpoint/2010/main" val="3740373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2" name="Obraz 1">
            <a:extLst>
              <a:ext uri="{FF2B5EF4-FFF2-40B4-BE49-F238E27FC236}">
                <a16:creationId xmlns:a16="http://schemas.microsoft.com/office/drawing/2014/main" id="{EC88DAA3-A097-4233-BB33-1F56C1B2AF19}"/>
              </a:ext>
            </a:extLst>
          </p:cNvPr>
          <p:cNvPicPr>
            <a:picLocks noChangeAspect="1"/>
          </p:cNvPicPr>
          <p:nvPr/>
        </p:nvPicPr>
        <p:blipFill>
          <a:blip r:embed="rId3"/>
          <a:stretch>
            <a:fillRect/>
          </a:stretch>
        </p:blipFill>
        <p:spPr>
          <a:xfrm>
            <a:off x="1749841" y="340892"/>
            <a:ext cx="8468357" cy="6343993"/>
          </a:xfrm>
          <a:prstGeom prst="rect">
            <a:avLst/>
          </a:prstGeom>
        </p:spPr>
      </p:pic>
    </p:spTree>
    <p:extLst>
      <p:ext uri="{BB962C8B-B14F-4D97-AF65-F5344CB8AC3E}">
        <p14:creationId xmlns:p14="http://schemas.microsoft.com/office/powerpoint/2010/main" val="1188657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3" name="Obraz 2">
            <a:extLst>
              <a:ext uri="{FF2B5EF4-FFF2-40B4-BE49-F238E27FC236}">
                <a16:creationId xmlns:a16="http://schemas.microsoft.com/office/drawing/2014/main" id="{9091FEFD-955C-4710-AD9F-E51A7084DE1E}"/>
              </a:ext>
            </a:extLst>
          </p:cNvPr>
          <p:cNvPicPr>
            <a:picLocks noChangeAspect="1"/>
          </p:cNvPicPr>
          <p:nvPr/>
        </p:nvPicPr>
        <p:blipFill>
          <a:blip r:embed="rId3"/>
          <a:stretch>
            <a:fillRect/>
          </a:stretch>
        </p:blipFill>
        <p:spPr>
          <a:xfrm>
            <a:off x="1761691" y="337351"/>
            <a:ext cx="8461234" cy="6338657"/>
          </a:xfrm>
          <a:prstGeom prst="rect">
            <a:avLst/>
          </a:prstGeom>
        </p:spPr>
      </p:pic>
    </p:spTree>
    <p:extLst>
      <p:ext uri="{BB962C8B-B14F-4D97-AF65-F5344CB8AC3E}">
        <p14:creationId xmlns:p14="http://schemas.microsoft.com/office/powerpoint/2010/main" val="3949779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3" name="Obraz 2">
            <a:extLst>
              <a:ext uri="{FF2B5EF4-FFF2-40B4-BE49-F238E27FC236}">
                <a16:creationId xmlns:a16="http://schemas.microsoft.com/office/drawing/2014/main" id="{165CBDBA-5EF3-4071-BE69-9C8EA9C876F9}"/>
              </a:ext>
            </a:extLst>
          </p:cNvPr>
          <p:cNvPicPr>
            <a:picLocks noChangeAspect="1"/>
          </p:cNvPicPr>
          <p:nvPr/>
        </p:nvPicPr>
        <p:blipFill>
          <a:blip r:embed="rId3"/>
          <a:stretch>
            <a:fillRect/>
          </a:stretch>
        </p:blipFill>
        <p:spPr>
          <a:xfrm>
            <a:off x="1742947" y="355754"/>
            <a:ext cx="8455411" cy="6334295"/>
          </a:xfrm>
          <a:prstGeom prst="rect">
            <a:avLst/>
          </a:prstGeom>
        </p:spPr>
      </p:pic>
    </p:spTree>
    <p:extLst>
      <p:ext uri="{BB962C8B-B14F-4D97-AF65-F5344CB8AC3E}">
        <p14:creationId xmlns:p14="http://schemas.microsoft.com/office/powerpoint/2010/main" val="1389471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2" name="Obraz 1">
            <a:extLst>
              <a:ext uri="{FF2B5EF4-FFF2-40B4-BE49-F238E27FC236}">
                <a16:creationId xmlns:a16="http://schemas.microsoft.com/office/drawing/2014/main" id="{C052749E-4BEC-4D96-836C-A8A383F4D115}"/>
              </a:ext>
            </a:extLst>
          </p:cNvPr>
          <p:cNvPicPr>
            <a:picLocks noChangeAspect="1"/>
          </p:cNvPicPr>
          <p:nvPr/>
        </p:nvPicPr>
        <p:blipFill>
          <a:blip r:embed="rId3"/>
          <a:stretch>
            <a:fillRect/>
          </a:stretch>
        </p:blipFill>
        <p:spPr>
          <a:xfrm>
            <a:off x="1742948" y="369734"/>
            <a:ext cx="8436750" cy="6320315"/>
          </a:xfrm>
          <a:prstGeom prst="rect">
            <a:avLst/>
          </a:prstGeom>
        </p:spPr>
      </p:pic>
    </p:spTree>
    <p:extLst>
      <p:ext uri="{BB962C8B-B14F-4D97-AF65-F5344CB8AC3E}">
        <p14:creationId xmlns:p14="http://schemas.microsoft.com/office/powerpoint/2010/main" val="3536314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3" name="Obraz 2">
            <a:extLst>
              <a:ext uri="{FF2B5EF4-FFF2-40B4-BE49-F238E27FC236}">
                <a16:creationId xmlns:a16="http://schemas.microsoft.com/office/drawing/2014/main" id="{A82DC949-4E85-4F85-B35F-3C2C7FBF86B7}"/>
              </a:ext>
            </a:extLst>
          </p:cNvPr>
          <p:cNvPicPr>
            <a:picLocks noChangeAspect="1"/>
          </p:cNvPicPr>
          <p:nvPr/>
        </p:nvPicPr>
        <p:blipFill>
          <a:blip r:embed="rId3"/>
          <a:stretch>
            <a:fillRect/>
          </a:stretch>
        </p:blipFill>
        <p:spPr>
          <a:xfrm>
            <a:off x="1767858" y="383714"/>
            <a:ext cx="8393179" cy="6287674"/>
          </a:xfrm>
          <a:prstGeom prst="rect">
            <a:avLst/>
          </a:prstGeom>
        </p:spPr>
      </p:pic>
    </p:spTree>
    <p:extLst>
      <p:ext uri="{BB962C8B-B14F-4D97-AF65-F5344CB8AC3E}">
        <p14:creationId xmlns:p14="http://schemas.microsoft.com/office/powerpoint/2010/main" val="1878475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2" name="Obraz 1">
            <a:extLst>
              <a:ext uri="{FF2B5EF4-FFF2-40B4-BE49-F238E27FC236}">
                <a16:creationId xmlns:a16="http://schemas.microsoft.com/office/drawing/2014/main" id="{42EC14E1-3711-4758-B3D8-190A99D9AE73}"/>
              </a:ext>
            </a:extLst>
          </p:cNvPr>
          <p:cNvPicPr>
            <a:picLocks noChangeAspect="1"/>
          </p:cNvPicPr>
          <p:nvPr/>
        </p:nvPicPr>
        <p:blipFill>
          <a:blip r:embed="rId3"/>
          <a:stretch>
            <a:fillRect/>
          </a:stretch>
        </p:blipFill>
        <p:spPr>
          <a:xfrm>
            <a:off x="1755403" y="404685"/>
            <a:ext cx="8377641" cy="6276034"/>
          </a:xfrm>
          <a:prstGeom prst="rect">
            <a:avLst/>
          </a:prstGeom>
        </p:spPr>
      </p:pic>
    </p:spTree>
    <p:extLst>
      <p:ext uri="{BB962C8B-B14F-4D97-AF65-F5344CB8AC3E}">
        <p14:creationId xmlns:p14="http://schemas.microsoft.com/office/powerpoint/2010/main" val="1238328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7" name="Obraz 6">
            <a:extLst>
              <a:ext uri="{FF2B5EF4-FFF2-40B4-BE49-F238E27FC236}">
                <a16:creationId xmlns:a16="http://schemas.microsoft.com/office/drawing/2014/main" id="{D9AD825C-43AD-4E18-8102-1D671603C257}"/>
              </a:ext>
            </a:extLst>
          </p:cNvPr>
          <p:cNvPicPr>
            <a:picLocks noChangeAspect="1"/>
          </p:cNvPicPr>
          <p:nvPr/>
        </p:nvPicPr>
        <p:blipFill>
          <a:blip r:embed="rId3"/>
          <a:stretch>
            <a:fillRect/>
          </a:stretch>
        </p:blipFill>
        <p:spPr>
          <a:xfrm>
            <a:off x="1642188" y="346392"/>
            <a:ext cx="8509519" cy="637482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3" name="Obraz 2">
            <a:extLst>
              <a:ext uri="{FF2B5EF4-FFF2-40B4-BE49-F238E27FC236}">
                <a16:creationId xmlns:a16="http://schemas.microsoft.com/office/drawing/2014/main" id="{B8CFD4C8-0EE9-4A0B-872D-17AF8C1BB41E}"/>
              </a:ext>
            </a:extLst>
          </p:cNvPr>
          <p:cNvPicPr>
            <a:picLocks noChangeAspect="1"/>
          </p:cNvPicPr>
          <p:nvPr/>
        </p:nvPicPr>
        <p:blipFill>
          <a:blip r:embed="rId3"/>
          <a:stretch>
            <a:fillRect/>
          </a:stretch>
        </p:blipFill>
        <p:spPr>
          <a:xfrm>
            <a:off x="1735494" y="397694"/>
            <a:ext cx="8406882" cy="6297939"/>
          </a:xfrm>
          <a:prstGeom prst="rect">
            <a:avLst/>
          </a:prstGeom>
        </p:spPr>
      </p:pic>
    </p:spTree>
    <p:extLst>
      <p:ext uri="{BB962C8B-B14F-4D97-AF65-F5344CB8AC3E}">
        <p14:creationId xmlns:p14="http://schemas.microsoft.com/office/powerpoint/2010/main" val="3180350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5" name="Picture 4">
            <a:extLst>
              <a:ext uri="{FF2B5EF4-FFF2-40B4-BE49-F238E27FC236}">
                <a16:creationId xmlns:a16="http://schemas.microsoft.com/office/drawing/2014/main" id="{94F025A3-045F-4C37-BA9C-275889731DEB}"/>
              </a:ext>
            </a:extLst>
          </p:cNvPr>
          <p:cNvPicPr>
            <a:picLocks noChangeAspect="1"/>
          </p:cNvPicPr>
          <p:nvPr/>
        </p:nvPicPr>
        <p:blipFill>
          <a:blip r:embed="rId3"/>
          <a:stretch>
            <a:fillRect/>
          </a:stretch>
        </p:blipFill>
        <p:spPr>
          <a:xfrm>
            <a:off x="1681804" y="428144"/>
            <a:ext cx="8438740" cy="6292252"/>
          </a:xfrm>
          <a:prstGeom prst="rect">
            <a:avLst/>
          </a:prstGeom>
        </p:spPr>
      </p:pic>
    </p:spTree>
    <p:extLst>
      <p:ext uri="{BB962C8B-B14F-4D97-AF65-F5344CB8AC3E}">
        <p14:creationId xmlns:p14="http://schemas.microsoft.com/office/powerpoint/2010/main" val="1572273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Thank you for your attention</a:t>
            </a: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fr-FR" altLang="fr-FR" sz="1800" dirty="0">
                <a:latin typeface="Roboto" panose="02000000000000000000" pitchFamily="2" charset="0"/>
                <a:ea typeface="Roboto" panose="02000000000000000000" pitchFamily="2" charset="0"/>
                <a:cs typeface="Aharoni" panose="020B0604020202020204" pitchFamily="2" charset="-79"/>
              </a:rPr>
              <a:t>Contact </a:t>
            </a:r>
            <a:r>
              <a:rPr lang="fr-FR" altLang="fr-FR" sz="1800" dirty="0" err="1">
                <a:latin typeface="Roboto" panose="02000000000000000000" pitchFamily="2" charset="0"/>
                <a:ea typeface="Roboto" panose="02000000000000000000" pitchFamily="2" charset="0"/>
                <a:cs typeface="Aharoni" panose="020B0604020202020204" pitchFamily="2" charset="-79"/>
              </a:rPr>
              <a:t>details</a:t>
            </a:r>
            <a:r>
              <a:rPr lang="fr-FR" altLang="fr-FR" sz="1800" dirty="0">
                <a:latin typeface="Roboto" panose="02000000000000000000" pitchFamily="2" charset="0"/>
                <a:ea typeface="Roboto" panose="02000000000000000000" pitchFamily="2" charset="0"/>
                <a:cs typeface="Aharoni" panose="020B0604020202020204" pitchFamily="2" charset="-79"/>
              </a:rPr>
              <a:t> :</a:t>
            </a: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pl-PL" altLang="fr-FR" sz="1800" b="1" dirty="0">
                <a:latin typeface="Roboto" panose="02000000000000000000" pitchFamily="2" charset="0"/>
                <a:ea typeface="Roboto" panose="02000000000000000000" pitchFamily="2" charset="0"/>
                <a:cs typeface="Aharoni" panose="020B0604020202020204" pitchFamily="2" charset="-79"/>
              </a:rPr>
              <a:t>Łukasz Delong</a:t>
            </a:r>
            <a:endParaRPr lang="fr-FR" altLang="fr-FR" sz="1800" b="1"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pl-PL" altLang="fr-FR" sz="1800" dirty="0">
                <a:latin typeface="Roboto" panose="02000000000000000000" pitchFamily="2" charset="0"/>
                <a:ea typeface="Roboto" panose="02000000000000000000" pitchFamily="2" charset="0"/>
                <a:cs typeface="Aharoni" panose="020B0604020202020204" pitchFamily="2" charset="-79"/>
              </a:rPr>
              <a:t>SGH </a:t>
            </a:r>
            <a:r>
              <a:rPr lang="pl-PL" altLang="fr-FR" sz="1800" dirty="0" err="1">
                <a:latin typeface="Roboto" panose="02000000000000000000" pitchFamily="2" charset="0"/>
                <a:ea typeface="Roboto" panose="02000000000000000000" pitchFamily="2" charset="0"/>
                <a:cs typeface="Aharoni" panose="020B0604020202020204" pitchFamily="2" charset="-79"/>
              </a:rPr>
              <a:t>Warsaw</a:t>
            </a:r>
            <a:r>
              <a:rPr lang="pl-PL" altLang="fr-FR" sz="1800" dirty="0">
                <a:latin typeface="Roboto" panose="02000000000000000000" pitchFamily="2" charset="0"/>
                <a:ea typeface="Roboto" panose="02000000000000000000" pitchFamily="2" charset="0"/>
                <a:cs typeface="Aharoni" panose="020B0604020202020204" pitchFamily="2" charset="-79"/>
              </a:rPr>
              <a:t> School of </a:t>
            </a:r>
            <a:r>
              <a:rPr lang="pl-PL" altLang="fr-FR" sz="1800" dirty="0" err="1">
                <a:latin typeface="Roboto" panose="02000000000000000000" pitchFamily="2" charset="0"/>
                <a:ea typeface="Roboto" panose="02000000000000000000" pitchFamily="2" charset="0"/>
                <a:cs typeface="Aharoni" panose="020B0604020202020204" pitchFamily="2" charset="-79"/>
              </a:rPr>
              <a:t>Economics</a:t>
            </a:r>
            <a:r>
              <a:rPr lang="pl-PL" altLang="fr-FR" sz="1800" dirty="0">
                <a:latin typeface="Roboto" panose="02000000000000000000" pitchFamily="2" charset="0"/>
                <a:ea typeface="Roboto" panose="02000000000000000000" pitchFamily="2" charset="0"/>
                <a:cs typeface="Aharoni" panose="020B0604020202020204" pitchFamily="2" charset="-79"/>
              </a:rPr>
              <a:t>,</a:t>
            </a:r>
          </a:p>
          <a:p>
            <a:pPr eaLnBrk="1" hangingPunct="1">
              <a:lnSpc>
                <a:spcPct val="100000"/>
              </a:lnSpc>
              <a:spcBef>
                <a:spcPct val="0"/>
              </a:spcBef>
              <a:buSzTx/>
              <a:buFontTx/>
              <a:buNone/>
            </a:pPr>
            <a:r>
              <a:rPr lang="pl-PL" altLang="fr-FR" sz="1800" dirty="0" err="1">
                <a:latin typeface="Roboto" panose="02000000000000000000" pitchFamily="2" charset="0"/>
                <a:ea typeface="Roboto" panose="02000000000000000000" pitchFamily="2" charset="0"/>
                <a:cs typeface="Aharoni" panose="020B0604020202020204" pitchFamily="2" charset="-79"/>
              </a:rPr>
              <a:t>Institute</a:t>
            </a:r>
            <a:r>
              <a:rPr lang="pl-PL" altLang="fr-FR" sz="1800" dirty="0">
                <a:latin typeface="Roboto" panose="02000000000000000000" pitchFamily="2" charset="0"/>
                <a:ea typeface="Roboto" panose="02000000000000000000" pitchFamily="2" charset="0"/>
                <a:cs typeface="Aharoni" panose="020B0604020202020204" pitchFamily="2" charset="-79"/>
              </a:rPr>
              <a:t> of </a:t>
            </a:r>
            <a:r>
              <a:rPr lang="pl-PL" altLang="fr-FR" sz="1800" dirty="0" err="1">
                <a:latin typeface="Roboto" panose="02000000000000000000" pitchFamily="2" charset="0"/>
                <a:ea typeface="Roboto" panose="02000000000000000000" pitchFamily="2" charset="0"/>
                <a:cs typeface="Aharoni" panose="020B0604020202020204" pitchFamily="2" charset="-79"/>
              </a:rPr>
              <a:t>Econometrics</a:t>
            </a:r>
            <a:r>
              <a:rPr lang="pl-PL" altLang="fr-FR" sz="1800" dirty="0">
                <a:latin typeface="Roboto" panose="02000000000000000000" pitchFamily="2" charset="0"/>
                <a:ea typeface="Roboto" panose="02000000000000000000" pitchFamily="2" charset="0"/>
                <a:cs typeface="Aharoni" panose="020B0604020202020204" pitchFamily="2" charset="-79"/>
              </a:rPr>
              <a:t>, </a:t>
            </a:r>
            <a:r>
              <a:rPr lang="pl-PL" altLang="fr-FR" sz="1800" dirty="0" err="1">
                <a:latin typeface="Roboto" panose="02000000000000000000" pitchFamily="2" charset="0"/>
                <a:ea typeface="Roboto" panose="02000000000000000000" pitchFamily="2" charset="0"/>
                <a:cs typeface="Aharoni" panose="020B0604020202020204" pitchFamily="2" charset="-79"/>
              </a:rPr>
              <a:t>Department</a:t>
            </a:r>
            <a:r>
              <a:rPr lang="pl-PL" altLang="fr-FR" sz="1800" dirty="0">
                <a:latin typeface="Roboto" panose="02000000000000000000" pitchFamily="2" charset="0"/>
                <a:ea typeface="Roboto" panose="02000000000000000000" pitchFamily="2" charset="0"/>
                <a:cs typeface="Aharoni" panose="020B0604020202020204" pitchFamily="2" charset="-79"/>
              </a:rPr>
              <a:t> of </a:t>
            </a:r>
            <a:r>
              <a:rPr lang="pl-PL" altLang="fr-FR" sz="1800" dirty="0" err="1">
                <a:latin typeface="Roboto" panose="02000000000000000000" pitchFamily="2" charset="0"/>
                <a:ea typeface="Roboto" panose="02000000000000000000" pitchFamily="2" charset="0"/>
                <a:cs typeface="Aharoni" panose="020B0604020202020204" pitchFamily="2" charset="-79"/>
              </a:rPr>
              <a:t>Probabilistic</a:t>
            </a:r>
            <a:r>
              <a:rPr lang="pl-PL" altLang="fr-FR" sz="1800" dirty="0">
                <a:latin typeface="Roboto" panose="02000000000000000000" pitchFamily="2" charset="0"/>
                <a:ea typeface="Roboto" panose="02000000000000000000" pitchFamily="2" charset="0"/>
                <a:cs typeface="Aharoni" panose="020B0604020202020204" pitchFamily="2" charset="-79"/>
              </a:rPr>
              <a:t> </a:t>
            </a:r>
            <a:r>
              <a:rPr lang="pl-PL" altLang="fr-FR" sz="1800" dirty="0" err="1">
                <a:latin typeface="Roboto" panose="02000000000000000000" pitchFamily="2" charset="0"/>
                <a:ea typeface="Roboto" panose="02000000000000000000" pitchFamily="2" charset="0"/>
                <a:cs typeface="Aharoni" panose="020B0604020202020204" pitchFamily="2" charset="-79"/>
              </a:rPr>
              <a:t>Methods</a:t>
            </a: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pl-PL" altLang="fr-FR" sz="1800" b="1" dirty="0">
                <a:latin typeface="Roboto" panose="02000000000000000000" pitchFamily="2" charset="0"/>
                <a:ea typeface="Roboto" panose="02000000000000000000" pitchFamily="2" charset="0"/>
                <a:cs typeface="Aharoni" panose="020B0604020202020204" pitchFamily="2" charset="-79"/>
                <a:hlinkClick r:id="rId3"/>
              </a:rPr>
              <a:t>lukasz.delong@sgh.waw.pl</a:t>
            </a:r>
            <a:endParaRPr lang="fr-FR" altLang="fr-FR" sz="1800" b="1"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b="1" dirty="0">
                <a:solidFill>
                  <a:srgbClr val="FF0000"/>
                </a:solidFill>
                <a:latin typeface="Roboto" panose="02000000000000000000" pitchFamily="2" charset="0"/>
                <a:ea typeface="Roboto" panose="02000000000000000000" pitchFamily="2" charset="0"/>
                <a:cs typeface="Aharoni" panose="020B0604020202020204" pitchFamily="2" charset="-79"/>
                <a:hlinkClick r:id="rId4"/>
              </a:rPr>
              <a:t>https://www.actuarialcolloquium2020.com</a:t>
            </a:r>
            <a:r>
              <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hlinkClick r:id="rId4"/>
              </a:rPr>
              <a:t>/</a:t>
            </a:r>
            <a:endPar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969D6576-8364-4369-8561-9C2239D4B6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endParaRPr lang="en-US" sz="3600" b="1" dirty="0">
              <a:solidFill>
                <a:srgbClr val="00457C"/>
              </a:solidFill>
              <a:latin typeface="Verdana" panose="020B0604030504040204" pitchFamily="34" charset="0"/>
              <a:ea typeface="Verdana" panose="020B0604030504040204" pitchFamily="34" charset="0"/>
              <a:cs typeface="+mn-cs"/>
            </a:endParaRP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427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buNone/>
            </a:pPr>
            <a:r>
              <a:rPr lang="en-CA" sz="2000" b="1" dirty="0">
                <a:solidFill>
                  <a:srgbClr val="C00000"/>
                </a:solidFill>
              </a:rPr>
              <a:t>Disclaimer:</a:t>
            </a:r>
            <a:endParaRPr lang="en-US" sz="2000" dirty="0">
              <a:solidFill>
                <a:srgbClr val="C00000"/>
              </a:solidFill>
            </a:endParaRPr>
          </a:p>
          <a:p>
            <a:pPr algn="just">
              <a:buNone/>
            </a:pPr>
            <a:r>
              <a:rPr lang="en-CA" sz="1800" i="1" dirty="0"/>
              <a:t>The views or opinions expressed in this presentation are those of the authors and do not necessarily reflect official policies or positions of the </a:t>
            </a:r>
            <a:r>
              <a:rPr lang="en-CA" sz="1800" i="1" dirty="0" err="1"/>
              <a:t>Institut</a:t>
            </a:r>
            <a:r>
              <a:rPr lang="en-CA" sz="1800" i="1" dirty="0"/>
              <a:t> des </a:t>
            </a:r>
            <a:r>
              <a:rPr lang="en-CA" sz="1800" i="1" dirty="0" err="1"/>
              <a:t>Actuaires</a:t>
            </a:r>
            <a:r>
              <a:rPr lang="en-CA" sz="1800" i="1" dirty="0"/>
              <a:t> (IA), the International Actuarial Association (IAA) and its Sections.</a:t>
            </a:r>
            <a:endParaRPr lang="en-US" sz="1800" dirty="0"/>
          </a:p>
          <a:p>
            <a:pPr algn="just">
              <a:buNone/>
            </a:pPr>
            <a:r>
              <a:rPr lang="en-CA" sz="1800" i="1" dirty="0"/>
              <a:t>While every effort has been made to ensure the accuracy and completeness of the material, the IA, IAA and authors give no warranty in that regard and reject any responsibility or liability for any loss or damage incurred through the use of, or reliance upon, the information contained therein. Reproduction and translations are permitted with mention of the source.</a:t>
            </a:r>
            <a:r>
              <a:rPr lang="en-CA" sz="1800" dirty="0"/>
              <a:t> </a:t>
            </a:r>
            <a:endParaRPr lang="en-US" sz="1800" dirty="0"/>
          </a:p>
          <a:p>
            <a:pPr algn="just">
              <a:buNone/>
            </a:pPr>
            <a:r>
              <a:rPr lang="en-CA" sz="1800" i="1" dirty="0"/>
              <a:t>Permission is granted to make brief excerpts of the presentation for a published review. Permission is also granted to make limited numbers of copies of items in this presentation for personal, internal, classroom or other instructional use, on condition that the foregoing copyright notice is used so as to give reasonable notice of the author, the IA and the IAA's copyrights. This consent for free limited copying without prior consent of the author, IA or the IAA does not extend to making copies for general distribution, for advertising or promotional purposes, for inclusion in new collective works or for resale. </a:t>
            </a:r>
            <a:endParaRPr lang="en-US" sz="1800" dirty="0"/>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D836ADC0-9885-4175-88D6-53E56CF40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extLst>
      <p:ext uri="{BB962C8B-B14F-4D97-AF65-F5344CB8AC3E}">
        <p14:creationId xmlns:p14="http://schemas.microsoft.com/office/powerpoint/2010/main" val="373745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2" name="Obraz 1">
            <a:extLst>
              <a:ext uri="{FF2B5EF4-FFF2-40B4-BE49-F238E27FC236}">
                <a16:creationId xmlns:a16="http://schemas.microsoft.com/office/drawing/2014/main" id="{3980E9F3-BF6F-4D25-A20F-94A07B81BD3F}"/>
              </a:ext>
            </a:extLst>
          </p:cNvPr>
          <p:cNvPicPr>
            <a:picLocks noChangeAspect="1"/>
          </p:cNvPicPr>
          <p:nvPr/>
        </p:nvPicPr>
        <p:blipFill>
          <a:blip r:embed="rId3"/>
          <a:stretch>
            <a:fillRect/>
          </a:stretch>
        </p:blipFill>
        <p:spPr>
          <a:xfrm>
            <a:off x="1621606" y="317242"/>
            <a:ext cx="8544186" cy="6400800"/>
          </a:xfrm>
          <a:prstGeom prst="rect">
            <a:avLst/>
          </a:prstGeom>
        </p:spPr>
      </p:pic>
    </p:spTree>
    <p:extLst>
      <p:ext uri="{BB962C8B-B14F-4D97-AF65-F5344CB8AC3E}">
        <p14:creationId xmlns:p14="http://schemas.microsoft.com/office/powerpoint/2010/main" val="256840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3" name="Obraz 2">
            <a:extLst>
              <a:ext uri="{FF2B5EF4-FFF2-40B4-BE49-F238E27FC236}">
                <a16:creationId xmlns:a16="http://schemas.microsoft.com/office/drawing/2014/main" id="{AB7C6CB9-1F9F-491C-95A6-9359CA302CEF}"/>
              </a:ext>
            </a:extLst>
          </p:cNvPr>
          <p:cNvPicPr>
            <a:picLocks noChangeAspect="1"/>
          </p:cNvPicPr>
          <p:nvPr/>
        </p:nvPicPr>
        <p:blipFill>
          <a:blip r:embed="rId3"/>
          <a:stretch>
            <a:fillRect/>
          </a:stretch>
        </p:blipFill>
        <p:spPr>
          <a:xfrm>
            <a:off x="1568749" y="292155"/>
            <a:ext cx="8556641" cy="6410130"/>
          </a:xfrm>
          <a:prstGeom prst="rect">
            <a:avLst/>
          </a:prstGeom>
        </p:spPr>
      </p:pic>
    </p:spTree>
    <p:extLst>
      <p:ext uri="{BB962C8B-B14F-4D97-AF65-F5344CB8AC3E}">
        <p14:creationId xmlns:p14="http://schemas.microsoft.com/office/powerpoint/2010/main" val="204651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2" name="Obraz 1">
            <a:extLst>
              <a:ext uri="{FF2B5EF4-FFF2-40B4-BE49-F238E27FC236}">
                <a16:creationId xmlns:a16="http://schemas.microsoft.com/office/drawing/2014/main" id="{F669CBC4-F371-4A9B-949B-B5C3123318EF}"/>
              </a:ext>
            </a:extLst>
          </p:cNvPr>
          <p:cNvPicPr>
            <a:picLocks noChangeAspect="1"/>
          </p:cNvPicPr>
          <p:nvPr/>
        </p:nvPicPr>
        <p:blipFill>
          <a:blip r:embed="rId3"/>
          <a:stretch>
            <a:fillRect/>
          </a:stretch>
        </p:blipFill>
        <p:spPr>
          <a:xfrm>
            <a:off x="1576872" y="269343"/>
            <a:ext cx="8696132" cy="6435752"/>
          </a:xfrm>
          <a:prstGeom prst="rect">
            <a:avLst/>
          </a:prstGeom>
        </p:spPr>
      </p:pic>
    </p:spTree>
    <p:extLst>
      <p:ext uri="{BB962C8B-B14F-4D97-AF65-F5344CB8AC3E}">
        <p14:creationId xmlns:p14="http://schemas.microsoft.com/office/powerpoint/2010/main" val="668004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3" name="Obraz 2">
            <a:extLst>
              <a:ext uri="{FF2B5EF4-FFF2-40B4-BE49-F238E27FC236}">
                <a16:creationId xmlns:a16="http://schemas.microsoft.com/office/drawing/2014/main" id="{A1F9651F-A140-4952-A155-9ABA12DB301B}"/>
              </a:ext>
            </a:extLst>
          </p:cNvPr>
          <p:cNvPicPr>
            <a:picLocks noChangeAspect="1"/>
          </p:cNvPicPr>
          <p:nvPr/>
        </p:nvPicPr>
        <p:blipFill>
          <a:blip r:embed="rId3"/>
          <a:stretch>
            <a:fillRect/>
          </a:stretch>
        </p:blipFill>
        <p:spPr>
          <a:xfrm>
            <a:off x="1710710" y="326571"/>
            <a:ext cx="8534301" cy="6393394"/>
          </a:xfrm>
          <a:prstGeom prst="rect">
            <a:avLst/>
          </a:prstGeom>
        </p:spPr>
      </p:pic>
    </p:spTree>
    <p:extLst>
      <p:ext uri="{BB962C8B-B14F-4D97-AF65-F5344CB8AC3E}">
        <p14:creationId xmlns:p14="http://schemas.microsoft.com/office/powerpoint/2010/main" val="1782975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2" name="Obraz 1">
            <a:extLst>
              <a:ext uri="{FF2B5EF4-FFF2-40B4-BE49-F238E27FC236}">
                <a16:creationId xmlns:a16="http://schemas.microsoft.com/office/drawing/2014/main" id="{CEC83382-8056-4009-86CA-7161F02B4ADD}"/>
              </a:ext>
            </a:extLst>
          </p:cNvPr>
          <p:cNvPicPr>
            <a:picLocks noChangeAspect="1"/>
          </p:cNvPicPr>
          <p:nvPr/>
        </p:nvPicPr>
        <p:blipFill>
          <a:blip r:embed="rId3"/>
          <a:stretch>
            <a:fillRect/>
          </a:stretch>
        </p:blipFill>
        <p:spPr>
          <a:xfrm>
            <a:off x="1742947" y="298580"/>
            <a:ext cx="8531731" cy="6391469"/>
          </a:xfrm>
          <a:prstGeom prst="rect">
            <a:avLst/>
          </a:prstGeom>
        </p:spPr>
      </p:pic>
    </p:spTree>
    <p:extLst>
      <p:ext uri="{BB962C8B-B14F-4D97-AF65-F5344CB8AC3E}">
        <p14:creationId xmlns:p14="http://schemas.microsoft.com/office/powerpoint/2010/main" val="477909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34" y="80457"/>
            <a:ext cx="1697960" cy="610008"/>
          </a:xfrm>
          <a:prstGeom prst="rect">
            <a:avLst/>
          </a:prstGeom>
        </p:spPr>
      </p:pic>
      <p:pic>
        <p:nvPicPr>
          <p:cNvPr id="3" name="Obraz 2">
            <a:extLst>
              <a:ext uri="{FF2B5EF4-FFF2-40B4-BE49-F238E27FC236}">
                <a16:creationId xmlns:a16="http://schemas.microsoft.com/office/drawing/2014/main" id="{4BB971C0-1B0A-45FF-BE4A-E003FD05209A}"/>
              </a:ext>
            </a:extLst>
          </p:cNvPr>
          <p:cNvPicPr>
            <a:picLocks noChangeAspect="1"/>
          </p:cNvPicPr>
          <p:nvPr/>
        </p:nvPicPr>
        <p:blipFill>
          <a:blip r:embed="rId3"/>
          <a:stretch>
            <a:fillRect/>
          </a:stretch>
        </p:blipFill>
        <p:spPr>
          <a:xfrm>
            <a:off x="1716833" y="317241"/>
            <a:ext cx="8532936" cy="6392372"/>
          </a:xfrm>
          <a:prstGeom prst="rect">
            <a:avLst/>
          </a:prstGeom>
        </p:spPr>
      </p:pic>
    </p:spTree>
    <p:extLst>
      <p:ext uri="{BB962C8B-B14F-4D97-AF65-F5344CB8AC3E}">
        <p14:creationId xmlns:p14="http://schemas.microsoft.com/office/powerpoint/2010/main" val="1535659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ster Paris 2020  -  Read-Only  -  Compatibility Mode" id="{EBEE2B36-9F3D-4344-8EF4-2B34469FF717}" vid="{14BE48C6-E6FA-4F40-A532-13646EB24AF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541</TotalTime>
  <Words>392</Words>
  <Application>Microsoft Office PowerPoint</Application>
  <PresentationFormat>Panoramiczny</PresentationFormat>
  <Paragraphs>30</Paragraphs>
  <Slides>33</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33</vt:i4>
      </vt:variant>
    </vt:vector>
  </HeadingPairs>
  <TitlesOfParts>
    <vt:vector size="39" baseType="lpstr">
      <vt:lpstr>Arial</vt:lpstr>
      <vt:lpstr>Calibri</vt:lpstr>
      <vt:lpstr>Roboto</vt:lpstr>
      <vt:lpstr>Verdana</vt:lpstr>
      <vt:lpstr>Wingdings</vt:lpstr>
      <vt:lpstr>Thème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Samuel CYWIE</dc:creator>
  <cp:lastModifiedBy>Łukasz Delong</cp:lastModifiedBy>
  <cp:revision>52</cp:revision>
  <dcterms:created xsi:type="dcterms:W3CDTF">2020-01-19T10:38:42Z</dcterms:created>
  <dcterms:modified xsi:type="dcterms:W3CDTF">2020-04-25T20:14:31Z</dcterms:modified>
</cp:coreProperties>
</file>