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notesMasterIdLst>
    <p:notesMasterId r:id="rId34"/>
  </p:notesMasterIdLst>
  <p:sldIdLst>
    <p:sldId id="256" r:id="rId3"/>
    <p:sldId id="257" r:id="rId4"/>
    <p:sldId id="282" r:id="rId5"/>
    <p:sldId id="324" r:id="rId6"/>
    <p:sldId id="325" r:id="rId7"/>
    <p:sldId id="326" r:id="rId8"/>
    <p:sldId id="327" r:id="rId9"/>
    <p:sldId id="320" r:id="rId10"/>
    <p:sldId id="335" r:id="rId11"/>
    <p:sldId id="318" r:id="rId12"/>
    <p:sldId id="285" r:id="rId13"/>
    <p:sldId id="287" r:id="rId14"/>
    <p:sldId id="336" r:id="rId15"/>
    <p:sldId id="313" r:id="rId16"/>
    <p:sldId id="328" r:id="rId17"/>
    <p:sldId id="329" r:id="rId18"/>
    <p:sldId id="330" r:id="rId19"/>
    <p:sldId id="331" r:id="rId20"/>
    <p:sldId id="308" r:id="rId21"/>
    <p:sldId id="334" r:id="rId22"/>
    <p:sldId id="333" r:id="rId23"/>
    <p:sldId id="281" r:id="rId24"/>
    <p:sldId id="305" r:id="rId25"/>
    <p:sldId id="304" r:id="rId26"/>
    <p:sldId id="303" r:id="rId27"/>
    <p:sldId id="302" r:id="rId28"/>
    <p:sldId id="301" r:id="rId29"/>
    <p:sldId id="300" r:id="rId30"/>
    <p:sldId id="299" r:id="rId31"/>
    <p:sldId id="259" r:id="rId32"/>
    <p:sldId id="261" r:id="rId33"/>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3931"/>
    <a:srgbClr val="0045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4660"/>
  </p:normalViewPr>
  <p:slideViewPr>
    <p:cSldViewPr snapToGrid="0">
      <p:cViewPr varScale="1">
        <p:scale>
          <a:sx n="81" d="100"/>
          <a:sy n="81" d="100"/>
        </p:scale>
        <p:origin x="6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ierre.miehe\Downloads\Reserve%20Summary%20(1).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343-466C-AD9F-03D18905F109}"/>
              </c:ext>
            </c:extLst>
          </c:dPt>
          <c:dPt>
            <c:idx val="1"/>
            <c:bubble3D val="0"/>
            <c:spPr>
              <a:solidFill>
                <a:schemeClr val="bg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343-466C-AD9F-03D18905F109}"/>
              </c:ext>
            </c:extLst>
          </c:dPt>
          <c:dPt>
            <c:idx val="2"/>
            <c:bubble3D val="0"/>
            <c:spPr>
              <a:solidFill>
                <a:schemeClr val="bg2">
                  <a:lumMod val="40000"/>
                  <a:lumOff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343-466C-AD9F-03D18905F109}"/>
              </c:ext>
            </c:extLst>
          </c:dPt>
          <c:dLbls>
            <c:dLbl>
              <c:idx val="0"/>
              <c:layout>
                <c:manualLayout>
                  <c:x val="6.3888888888888884E-2"/>
                  <c:y val="-2.8616477536055901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343-466C-AD9F-03D18905F109}"/>
                </c:ext>
              </c:extLst>
            </c:dLbl>
            <c:dLbl>
              <c:idx val="1"/>
              <c:layout>
                <c:manualLayout>
                  <c:x val="-0.16111111111111112"/>
                  <c:y val="-0.23101568733681058"/>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lumMod val="40000"/>
                            <a:lumOff val="60000"/>
                          </a:schemeClr>
                        </a:solidFill>
                        <a:latin typeface="+mn-lt"/>
                        <a:ea typeface="+mn-ea"/>
                        <a:cs typeface="+mn-cs"/>
                      </a:defRPr>
                    </a:pPr>
                    <a:r>
                      <a:rPr lang="en-US" dirty="0"/>
                      <a:t>Specialized</a:t>
                    </a:r>
                    <a:r>
                      <a:rPr lang="en-US" baseline="0" dirty="0"/>
                      <a:t>
</a:t>
                    </a:r>
                    <a:fld id="{C720954C-8AA0-47EE-BF44-5829DA41E78A}" type="PERCENTAGE">
                      <a:rPr lang="en-US" baseline="0"/>
                      <a:pPr>
                        <a:defRPr>
                          <a:solidFill>
                            <a:schemeClr val="tx1">
                              <a:lumMod val="40000"/>
                              <a:lumOff val="60000"/>
                            </a:schemeClr>
                          </a:solidFill>
                        </a:defRPr>
                      </a:pPr>
                      <a:t>[POURCENTAGE]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lumMod val="40000"/>
                          <a:lumOff val="6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343-466C-AD9F-03D18905F109}"/>
                </c:ext>
              </c:extLst>
            </c:dLbl>
            <c:dLbl>
              <c:idx val="2"/>
              <c:layout>
                <c:manualLayout>
                  <c:x val="-9.166666666666666E-2"/>
                  <c:y val="5.619300502787281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lumMod val="40000"/>
                          <a:lumOff val="6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343-466C-AD9F-03D18905F109}"/>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'Reserve Summary (1)'!$H$10:$H$12</c:f>
              <c:strCache>
                <c:ptCount val="3"/>
                <c:pt idx="0">
                  <c:v>Excel</c:v>
                </c:pt>
                <c:pt idx="1">
                  <c:v>Specialized</c:v>
                </c:pt>
                <c:pt idx="2">
                  <c:v>In-house</c:v>
                </c:pt>
              </c:strCache>
            </c:strRef>
          </c:cat>
          <c:val>
            <c:numRef>
              <c:f>'Reserve Summary (1)'!$J$10:$J$12</c:f>
              <c:numCache>
                <c:formatCode>0%</c:formatCode>
                <c:ptCount val="3"/>
                <c:pt idx="0">
                  <c:v>0.42857142857142899</c:v>
                </c:pt>
                <c:pt idx="1">
                  <c:v>0.29670329670329698</c:v>
                </c:pt>
                <c:pt idx="2">
                  <c:v>0.27472527472527503</c:v>
                </c:pt>
              </c:numCache>
            </c:numRef>
          </c:val>
          <c:extLst>
            <c:ext xmlns:c16="http://schemas.microsoft.com/office/drawing/2014/chart" uri="{C3380CC4-5D6E-409C-BE32-E72D297353CC}">
              <c16:uniqueId val="{00000006-6343-466C-AD9F-03D18905F109}"/>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Feuil2!$B$1</c:f>
              <c:strCache>
                <c:ptCount val="1"/>
                <c:pt idx="0">
                  <c:v>Real Time, seconds</c:v>
                </c:pt>
              </c:strCache>
            </c:strRef>
          </c:tx>
          <c:spPr>
            <a:solidFill>
              <a:schemeClr val="accent1"/>
            </a:solidFill>
            <a:ln>
              <a:noFill/>
            </a:ln>
            <a:effectLst/>
          </c:spPr>
          <c:invertIfNegative val="0"/>
          <c:cat>
            <c:strRef>
              <c:f>Feuil2!$A$2:$A$10</c:f>
              <c:strCache>
                <c:ptCount val="9"/>
                <c:pt idx="0">
                  <c:v>C++</c:v>
                </c:pt>
                <c:pt idx="1">
                  <c:v>C#</c:v>
                </c:pt>
                <c:pt idx="2">
                  <c:v>JavaScript</c:v>
                </c:pt>
                <c:pt idx="3">
                  <c:v>Java</c:v>
                </c:pt>
                <c:pt idx="4">
                  <c:v>Object Pascal</c:v>
                </c:pt>
                <c:pt idx="5">
                  <c:v>Python (CPython)</c:v>
                </c:pt>
                <c:pt idx="6">
                  <c:v>Python (PyPy)</c:v>
                </c:pt>
                <c:pt idx="7">
                  <c:v>Ruby</c:v>
                </c:pt>
                <c:pt idx="8">
                  <c:v>Swift</c:v>
                </c:pt>
              </c:strCache>
            </c:strRef>
          </c:cat>
          <c:val>
            <c:numRef>
              <c:f>Feuil2!$B$2:$B$10</c:f>
              <c:numCache>
                <c:formatCode>General</c:formatCode>
                <c:ptCount val="9"/>
                <c:pt idx="0">
                  <c:v>0.19</c:v>
                </c:pt>
                <c:pt idx="1">
                  <c:v>0.3</c:v>
                </c:pt>
                <c:pt idx="2">
                  <c:v>1.1200000000000001</c:v>
                </c:pt>
                <c:pt idx="3">
                  <c:v>0.5</c:v>
                </c:pt>
                <c:pt idx="4">
                  <c:v>0.37</c:v>
                </c:pt>
                <c:pt idx="5">
                  <c:v>11.15</c:v>
                </c:pt>
                <c:pt idx="6">
                  <c:v>3.4</c:v>
                </c:pt>
                <c:pt idx="7">
                  <c:v>6.6499999999999977</c:v>
                </c:pt>
                <c:pt idx="8">
                  <c:v>1.95</c:v>
                </c:pt>
              </c:numCache>
            </c:numRef>
          </c:val>
          <c:extLst>
            <c:ext xmlns:c16="http://schemas.microsoft.com/office/drawing/2014/chart" uri="{C3380CC4-5D6E-409C-BE32-E72D297353CC}">
              <c16:uniqueId val="{00000000-ADE2-4C75-B89A-0A4BFA0BCAE8}"/>
            </c:ext>
          </c:extLst>
        </c:ser>
        <c:ser>
          <c:idx val="1"/>
          <c:order val="1"/>
          <c:tx>
            <c:strRef>
              <c:f>Feuil2!$C$1</c:f>
              <c:strCache>
                <c:ptCount val="1"/>
                <c:pt idx="0">
                  <c:v>Memory, MB</c:v>
                </c:pt>
              </c:strCache>
            </c:strRef>
          </c:tx>
          <c:spPr>
            <a:solidFill>
              <a:schemeClr val="accent2"/>
            </a:solidFill>
            <a:ln>
              <a:noFill/>
            </a:ln>
            <a:effectLst/>
          </c:spPr>
          <c:invertIfNegative val="0"/>
          <c:cat>
            <c:strRef>
              <c:f>Feuil2!$A$2:$A$10</c:f>
              <c:strCache>
                <c:ptCount val="9"/>
                <c:pt idx="0">
                  <c:v>C++</c:v>
                </c:pt>
                <c:pt idx="1">
                  <c:v>C#</c:v>
                </c:pt>
                <c:pt idx="2">
                  <c:v>JavaScript</c:v>
                </c:pt>
                <c:pt idx="3">
                  <c:v>Java</c:v>
                </c:pt>
                <c:pt idx="4">
                  <c:v>Object Pascal</c:v>
                </c:pt>
                <c:pt idx="5">
                  <c:v>Python (CPython)</c:v>
                </c:pt>
                <c:pt idx="6">
                  <c:v>Python (PyPy)</c:v>
                </c:pt>
                <c:pt idx="7">
                  <c:v>Ruby</c:v>
                </c:pt>
                <c:pt idx="8">
                  <c:v>Swift</c:v>
                </c:pt>
              </c:strCache>
            </c:strRef>
          </c:cat>
          <c:val>
            <c:numRef>
              <c:f>Feuil2!$C$2:$C$10</c:f>
              <c:numCache>
                <c:formatCode>General</c:formatCode>
                <c:ptCount val="9"/>
                <c:pt idx="0">
                  <c:v>0.4</c:v>
                </c:pt>
                <c:pt idx="1">
                  <c:v>11</c:v>
                </c:pt>
                <c:pt idx="2">
                  <c:v>52</c:v>
                </c:pt>
                <c:pt idx="3">
                  <c:v>29</c:v>
                </c:pt>
                <c:pt idx="4">
                  <c:v>0.38</c:v>
                </c:pt>
                <c:pt idx="5">
                  <c:v>5</c:v>
                </c:pt>
                <c:pt idx="6">
                  <c:v>48.5</c:v>
                </c:pt>
                <c:pt idx="7">
                  <c:v>5</c:v>
                </c:pt>
                <c:pt idx="8">
                  <c:v>2.1</c:v>
                </c:pt>
              </c:numCache>
            </c:numRef>
          </c:val>
          <c:extLst>
            <c:ext xmlns:c16="http://schemas.microsoft.com/office/drawing/2014/chart" uri="{C3380CC4-5D6E-409C-BE32-E72D297353CC}">
              <c16:uniqueId val="{00000001-ADE2-4C75-B89A-0A4BFA0BCAE8}"/>
            </c:ext>
          </c:extLst>
        </c:ser>
        <c:dLbls>
          <c:showLegendKey val="0"/>
          <c:showVal val="0"/>
          <c:showCatName val="0"/>
          <c:showSerName val="0"/>
          <c:showPercent val="0"/>
          <c:showBubbleSize val="0"/>
        </c:dLbls>
        <c:gapWidth val="182"/>
        <c:axId val="1574561456"/>
        <c:axId val="1618223904"/>
      </c:barChart>
      <c:catAx>
        <c:axId val="1574561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fr-FR"/>
          </a:p>
        </c:txPr>
        <c:crossAx val="1618223904"/>
        <c:crosses val="autoZero"/>
        <c:auto val="1"/>
        <c:lblAlgn val="ctr"/>
        <c:lblOffset val="100"/>
        <c:noMultiLvlLbl val="0"/>
      </c:catAx>
      <c:valAx>
        <c:axId val="1618223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fr-FR"/>
          </a:p>
        </c:txPr>
        <c:crossAx val="157456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Feuil2!$M$10</c:f>
              <c:strCache>
                <c:ptCount val="1"/>
                <c:pt idx="0">
                  <c:v>Exec time (sec.)</c:v>
                </c:pt>
              </c:strCache>
            </c:strRef>
          </c:tx>
          <c:spPr>
            <a:ln w="28575" cap="rnd">
              <a:solidFill>
                <a:schemeClr val="lt1">
                  <a:alpha val="50000"/>
                </a:schemeClr>
              </a:solidFill>
              <a:round/>
            </a:ln>
            <a:effectLst>
              <a:outerShdw dist="25400" dir="2700000" algn="tl" rotWithShape="0">
                <a:schemeClr val="accent1"/>
              </a:outerShdw>
            </a:effectLst>
          </c:spPr>
          <c:marker>
            <c:symbol val="circle"/>
            <c:size val="6"/>
            <c:spPr>
              <a:solidFill>
                <a:schemeClr val="accent1"/>
              </a:solidFill>
              <a:ln w="22225">
                <a:solidFill>
                  <a:schemeClr val="lt1"/>
                </a:solidFill>
                <a:round/>
              </a:ln>
              <a:effectLst/>
            </c:spPr>
          </c:marker>
          <c:xVal>
            <c:numRef>
              <c:f>Feuil2!$L$11:$L$16</c:f>
              <c:numCache>
                <c:formatCode>General</c:formatCode>
                <c:ptCount val="6"/>
                <c:pt idx="0">
                  <c:v>2</c:v>
                </c:pt>
                <c:pt idx="1">
                  <c:v>4</c:v>
                </c:pt>
                <c:pt idx="2">
                  <c:v>8</c:v>
                </c:pt>
                <c:pt idx="3">
                  <c:v>16</c:v>
                </c:pt>
                <c:pt idx="4">
                  <c:v>32</c:v>
                </c:pt>
                <c:pt idx="5">
                  <c:v>64</c:v>
                </c:pt>
              </c:numCache>
            </c:numRef>
          </c:xVal>
          <c:yVal>
            <c:numRef>
              <c:f>Feuil2!$M$11:$M$16</c:f>
              <c:numCache>
                <c:formatCode>General</c:formatCode>
                <c:ptCount val="6"/>
                <c:pt idx="0">
                  <c:v>70</c:v>
                </c:pt>
                <c:pt idx="1">
                  <c:v>40</c:v>
                </c:pt>
                <c:pt idx="2">
                  <c:v>32</c:v>
                </c:pt>
                <c:pt idx="3">
                  <c:v>26</c:v>
                </c:pt>
                <c:pt idx="4">
                  <c:v>30</c:v>
                </c:pt>
                <c:pt idx="5">
                  <c:v>60</c:v>
                </c:pt>
              </c:numCache>
            </c:numRef>
          </c:yVal>
          <c:smooth val="0"/>
          <c:extLst>
            <c:ext xmlns:c16="http://schemas.microsoft.com/office/drawing/2014/chart" uri="{C3380CC4-5D6E-409C-BE32-E72D297353CC}">
              <c16:uniqueId val="{00000000-254A-4C4B-8056-385EB8D6312B}"/>
            </c:ext>
          </c:extLst>
        </c:ser>
        <c:dLbls>
          <c:showLegendKey val="0"/>
          <c:showVal val="0"/>
          <c:showCatName val="0"/>
          <c:showSerName val="0"/>
          <c:showPercent val="0"/>
          <c:showBubbleSize val="0"/>
        </c:dLbls>
        <c:axId val="435641088"/>
        <c:axId val="435642448"/>
      </c:scatterChart>
      <c:valAx>
        <c:axId val="435641088"/>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w="12700" cap="flat" cmpd="sng" algn="ctr">
            <a:solidFill>
              <a:schemeClr val="lt1">
                <a:alpha val="25000"/>
              </a:schemeClr>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fr-FR"/>
          </a:p>
        </c:txPr>
        <c:crossAx val="435642448"/>
        <c:crosses val="autoZero"/>
        <c:crossBetween val="midCat"/>
      </c:valAx>
      <c:valAx>
        <c:axId val="435642448"/>
        <c:scaling>
          <c:orientation val="minMax"/>
        </c:scaling>
        <c:delete val="0"/>
        <c:axPos val="l"/>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fr-FR"/>
          </a:p>
        </c:txPr>
        <c:crossAx val="435641088"/>
        <c:crosses val="autoZero"/>
        <c:crossBetween val="midCat"/>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7">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alpha val="25000"/>
          </a:schemeClr>
        </a:solidFill>
        <a:round/>
      </a:ln>
    </cs:spPr>
    <cs:defRPr sz="900" b="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8575" cap="rnd">
        <a:solidFill>
          <a:schemeClr val="lt1">
            <a:alpha val="50000"/>
          </a:schemeClr>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cap="flat" cmpd="sng" algn="ctr">
        <a:gradFill>
          <a:gsLst>
            <a:gs pos="79000">
              <a:schemeClr val="phClr"/>
            </a:gs>
            <a:gs pos="0">
              <a:schemeClr val="lt1">
                <a:alpha val="6000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09/04/2020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98ABE7-2E59-B840-A11E-3AE96583F77F}" type="slidenum">
              <a:rPr lang="en-US" smtClean="0"/>
              <a:t>9</a:t>
            </a:fld>
            <a:endParaRPr lang="en-US"/>
          </a:p>
        </p:txBody>
      </p:sp>
    </p:spTree>
    <p:extLst>
      <p:ext uri="{BB962C8B-B14F-4D97-AF65-F5344CB8AC3E}">
        <p14:creationId xmlns:p14="http://schemas.microsoft.com/office/powerpoint/2010/main" val="325618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98ABE7-2E59-B840-A11E-3AE96583F77F}" type="slidenum">
              <a:rPr lang="en-US" smtClean="0"/>
              <a:t>13</a:t>
            </a:fld>
            <a:endParaRPr lang="en-US"/>
          </a:p>
        </p:txBody>
      </p:sp>
    </p:spTree>
    <p:extLst>
      <p:ext uri="{BB962C8B-B14F-4D97-AF65-F5344CB8AC3E}">
        <p14:creationId xmlns:p14="http://schemas.microsoft.com/office/powerpoint/2010/main" val="386928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a:prstGeom prst="rect">
            <a:avLst/>
          </a:prstGeom>
        </p:spPr>
      </p:sp>
      <p:sp>
        <p:nvSpPr>
          <p:cNvPr id="3" name="Notes Placeholder 2"/>
          <p:cNvSpPr>
            <a:spLocks noGrp="1"/>
          </p:cNvSpPr>
          <p:nvPr>
            <p:ph type="body" idx="1"/>
          </p:nvPr>
        </p:nvSpPr>
        <p:spPr>
          <a:xfrm>
            <a:off x="381000" y="3124200"/>
            <a:ext cx="6096000" cy="5334000"/>
          </a:xfrm>
          <a:prstGeom prst="rect">
            <a:avLst/>
          </a:prstGeom>
        </p:spPr>
        <p:txBody>
          <a:bodyPr/>
          <a:lstStyle/>
          <a:p>
            <a:endParaRPr lang="en-US"/>
          </a:p>
        </p:txBody>
      </p:sp>
      <p:sp>
        <p:nvSpPr>
          <p:cNvPr id="4" name="Slide Number Placeholder 3"/>
          <p:cNvSpPr>
            <a:spLocks noGrp="1"/>
          </p:cNvSpPr>
          <p:nvPr>
            <p:ph type="sldNum" sz="quarter" idx="10"/>
          </p:nvPr>
        </p:nvSpPr>
        <p:spPr>
          <a:xfrm>
            <a:off x="5867400" y="8686800"/>
            <a:ext cx="609600" cy="227013"/>
          </a:xfrm>
          <a:prstGeom prst="rect">
            <a:avLst/>
          </a:prstGeom>
        </p:spPr>
        <p:txBody>
          <a:bodyPr/>
          <a:lstStyle/>
          <a:p>
            <a:fld id="{5BFEAE42-E3FE-4405-B7FC-4425D05B92A0}" type="slidenum">
              <a:rPr lang="en-US" smtClean="0"/>
              <a:pPr/>
              <a:t>15</a:t>
            </a:fld>
            <a:endParaRPr lang="en-US"/>
          </a:p>
        </p:txBody>
      </p:sp>
    </p:spTree>
    <p:extLst>
      <p:ext uri="{BB962C8B-B14F-4D97-AF65-F5344CB8AC3E}">
        <p14:creationId xmlns:p14="http://schemas.microsoft.com/office/powerpoint/2010/main" val="141102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a:prstGeom prst="rect">
            <a:avLst/>
          </a:prstGeom>
        </p:spPr>
      </p:sp>
      <p:sp>
        <p:nvSpPr>
          <p:cNvPr id="3" name="Notes Placeholder 2"/>
          <p:cNvSpPr>
            <a:spLocks noGrp="1"/>
          </p:cNvSpPr>
          <p:nvPr>
            <p:ph type="body" idx="1"/>
          </p:nvPr>
        </p:nvSpPr>
        <p:spPr>
          <a:xfrm>
            <a:off x="381000" y="3124200"/>
            <a:ext cx="6096000" cy="5334000"/>
          </a:xfrm>
          <a:prstGeom prst="rect">
            <a:avLst/>
          </a:prstGeom>
        </p:spPr>
        <p:txBody>
          <a:bodyPr/>
          <a:lstStyle/>
          <a:p>
            <a:endParaRPr lang="en-US"/>
          </a:p>
        </p:txBody>
      </p:sp>
      <p:sp>
        <p:nvSpPr>
          <p:cNvPr id="4" name="Slide Number Placeholder 3"/>
          <p:cNvSpPr>
            <a:spLocks noGrp="1"/>
          </p:cNvSpPr>
          <p:nvPr>
            <p:ph type="sldNum" sz="quarter" idx="10"/>
          </p:nvPr>
        </p:nvSpPr>
        <p:spPr>
          <a:xfrm>
            <a:off x="5867400" y="8686800"/>
            <a:ext cx="609600" cy="227013"/>
          </a:xfrm>
          <a:prstGeom prst="rect">
            <a:avLst/>
          </a:prstGeom>
        </p:spPr>
        <p:txBody>
          <a:bodyPr/>
          <a:lstStyle/>
          <a:p>
            <a:fld id="{5BFEAE42-E3FE-4405-B7FC-4425D05B92A0}" type="slidenum">
              <a:rPr lang="en-US" smtClean="0"/>
              <a:pPr/>
              <a:t>16</a:t>
            </a:fld>
            <a:endParaRPr lang="en-US"/>
          </a:p>
        </p:txBody>
      </p:sp>
    </p:spTree>
    <p:extLst>
      <p:ext uri="{BB962C8B-B14F-4D97-AF65-F5344CB8AC3E}">
        <p14:creationId xmlns:p14="http://schemas.microsoft.com/office/powerpoint/2010/main" val="82611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a:prstGeom prst="rect">
            <a:avLst/>
          </a:prstGeom>
        </p:spPr>
      </p:sp>
      <p:sp>
        <p:nvSpPr>
          <p:cNvPr id="3" name="Notes Placeholder 2"/>
          <p:cNvSpPr>
            <a:spLocks noGrp="1"/>
          </p:cNvSpPr>
          <p:nvPr>
            <p:ph type="body" idx="1"/>
          </p:nvPr>
        </p:nvSpPr>
        <p:spPr>
          <a:xfrm>
            <a:off x="381000" y="3124200"/>
            <a:ext cx="6096000" cy="5334000"/>
          </a:xfrm>
          <a:prstGeom prst="rect">
            <a:avLst/>
          </a:prstGeom>
        </p:spPr>
        <p:txBody>
          <a:bodyPr/>
          <a:lstStyle/>
          <a:p>
            <a:endParaRPr lang="en-US"/>
          </a:p>
        </p:txBody>
      </p:sp>
      <p:sp>
        <p:nvSpPr>
          <p:cNvPr id="4" name="Slide Number Placeholder 3"/>
          <p:cNvSpPr>
            <a:spLocks noGrp="1"/>
          </p:cNvSpPr>
          <p:nvPr>
            <p:ph type="sldNum" sz="quarter" idx="10"/>
          </p:nvPr>
        </p:nvSpPr>
        <p:spPr>
          <a:xfrm>
            <a:off x="5867400" y="8686800"/>
            <a:ext cx="609600" cy="227013"/>
          </a:xfrm>
          <a:prstGeom prst="rect">
            <a:avLst/>
          </a:prstGeom>
        </p:spPr>
        <p:txBody>
          <a:bodyPr/>
          <a:lstStyle/>
          <a:p>
            <a:fld id="{5BFEAE42-E3FE-4405-B7FC-4425D05B92A0}" type="slidenum">
              <a:rPr lang="en-US" smtClean="0"/>
              <a:pPr/>
              <a:t>17</a:t>
            </a:fld>
            <a:endParaRPr lang="en-US"/>
          </a:p>
        </p:txBody>
      </p:sp>
    </p:spTree>
    <p:extLst>
      <p:ext uri="{BB962C8B-B14F-4D97-AF65-F5344CB8AC3E}">
        <p14:creationId xmlns:p14="http://schemas.microsoft.com/office/powerpoint/2010/main" val="186397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a:prstGeom prst="rect">
            <a:avLst/>
          </a:prstGeom>
        </p:spPr>
      </p:sp>
      <p:sp>
        <p:nvSpPr>
          <p:cNvPr id="3" name="Notes Placeholder 2"/>
          <p:cNvSpPr>
            <a:spLocks noGrp="1"/>
          </p:cNvSpPr>
          <p:nvPr>
            <p:ph type="body" idx="1"/>
          </p:nvPr>
        </p:nvSpPr>
        <p:spPr>
          <a:xfrm>
            <a:off x="381000" y="3124200"/>
            <a:ext cx="6096000" cy="53340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67400" y="8686800"/>
            <a:ext cx="609600" cy="227013"/>
          </a:xfrm>
          <a:prstGeom prst="rect">
            <a:avLst/>
          </a:prstGeom>
        </p:spPr>
        <p:txBody>
          <a:bodyPr/>
          <a:lstStyle/>
          <a:p>
            <a:fld id="{5BFEAE42-E3FE-4405-B7FC-4425D05B92A0}" type="slidenum">
              <a:rPr lang="en-US" smtClean="0"/>
              <a:pPr/>
              <a:t>18</a:t>
            </a:fld>
            <a:endParaRPr lang="en-US"/>
          </a:p>
        </p:txBody>
      </p:sp>
    </p:spTree>
    <p:extLst>
      <p:ext uri="{BB962C8B-B14F-4D97-AF65-F5344CB8AC3E}">
        <p14:creationId xmlns:p14="http://schemas.microsoft.com/office/powerpoint/2010/main" val="373306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a:prstGeom prst="rect">
            <a:avLst/>
          </a:prstGeom>
        </p:spPr>
      </p:sp>
      <p:sp>
        <p:nvSpPr>
          <p:cNvPr id="3" name="Notes Placeholder 2"/>
          <p:cNvSpPr>
            <a:spLocks noGrp="1"/>
          </p:cNvSpPr>
          <p:nvPr>
            <p:ph type="body" idx="1"/>
          </p:nvPr>
        </p:nvSpPr>
        <p:spPr>
          <a:xfrm>
            <a:off x="381000" y="3124200"/>
            <a:ext cx="6096000" cy="53340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67400" y="8686800"/>
            <a:ext cx="609600" cy="227013"/>
          </a:xfrm>
          <a:prstGeom prst="rect">
            <a:avLst/>
          </a:prstGeom>
        </p:spPr>
        <p:txBody>
          <a:bodyPr/>
          <a:lstStyle/>
          <a:p>
            <a:fld id="{5BFEAE42-E3FE-4405-B7FC-4425D05B92A0}" type="slidenum">
              <a:rPr lang="en-US" smtClean="0"/>
              <a:pPr/>
              <a:t>20</a:t>
            </a:fld>
            <a:endParaRPr lang="en-US"/>
          </a:p>
        </p:txBody>
      </p:sp>
    </p:spTree>
    <p:extLst>
      <p:ext uri="{BB962C8B-B14F-4D97-AF65-F5344CB8AC3E}">
        <p14:creationId xmlns:p14="http://schemas.microsoft.com/office/powerpoint/2010/main" val="676870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a:prstGeom prst="rect">
            <a:avLst/>
          </a:prstGeom>
        </p:spPr>
      </p:sp>
      <p:sp>
        <p:nvSpPr>
          <p:cNvPr id="3" name="Notes Placeholder 2"/>
          <p:cNvSpPr>
            <a:spLocks noGrp="1"/>
          </p:cNvSpPr>
          <p:nvPr>
            <p:ph type="body" idx="1"/>
          </p:nvPr>
        </p:nvSpPr>
        <p:spPr>
          <a:xfrm>
            <a:off x="381000" y="3124200"/>
            <a:ext cx="6096000" cy="53340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67400" y="8686800"/>
            <a:ext cx="609600" cy="227013"/>
          </a:xfrm>
          <a:prstGeom prst="rect">
            <a:avLst/>
          </a:prstGeom>
        </p:spPr>
        <p:txBody>
          <a:bodyPr/>
          <a:lstStyle/>
          <a:p>
            <a:fld id="{5BFEAE42-E3FE-4405-B7FC-4425D05B92A0}" type="slidenum">
              <a:rPr lang="en-US" smtClean="0"/>
              <a:pPr/>
              <a:t>21</a:t>
            </a:fld>
            <a:endParaRPr lang="en-US"/>
          </a:p>
        </p:txBody>
      </p:sp>
    </p:spTree>
    <p:extLst>
      <p:ext uri="{BB962C8B-B14F-4D97-AF65-F5344CB8AC3E}">
        <p14:creationId xmlns:p14="http://schemas.microsoft.com/office/powerpoint/2010/main" val="353727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a:prstGeom prst="rect">
            <a:avLst/>
          </a:prstGeom>
        </p:spPr>
      </p:sp>
      <p:sp>
        <p:nvSpPr>
          <p:cNvPr id="3" name="Notes Placeholder 2"/>
          <p:cNvSpPr>
            <a:spLocks noGrp="1"/>
          </p:cNvSpPr>
          <p:nvPr>
            <p:ph type="body" idx="1"/>
          </p:nvPr>
        </p:nvSpPr>
        <p:spPr>
          <a:xfrm>
            <a:off x="381000" y="3124200"/>
            <a:ext cx="6096000" cy="53340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67400" y="8686800"/>
            <a:ext cx="609600" cy="22701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648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09/04/2020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a:t>
            </a:fld>
            <a:endParaRPr lang="fr-FR"/>
          </a:p>
        </p:txBody>
      </p:sp>
    </p:spTree>
    <p:extLst>
      <p:ext uri="{BB962C8B-B14F-4D97-AF65-F5344CB8AC3E}">
        <p14:creationId xmlns:p14="http://schemas.microsoft.com/office/powerpoint/2010/main" val="34647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09/04/2020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a:t>
            </a:fld>
            <a:endParaRPr lang="fr-FR"/>
          </a:p>
        </p:txBody>
      </p:sp>
    </p:spTree>
    <p:extLst>
      <p:ext uri="{BB962C8B-B14F-4D97-AF65-F5344CB8AC3E}">
        <p14:creationId xmlns:p14="http://schemas.microsoft.com/office/powerpoint/2010/main" val="31802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09/04/2020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a:t>
            </a:fld>
            <a:endParaRPr lang="fr-FR"/>
          </a:p>
        </p:txBody>
      </p:sp>
    </p:spTree>
    <p:extLst>
      <p:ext uri="{BB962C8B-B14F-4D97-AF65-F5344CB8AC3E}">
        <p14:creationId xmlns:p14="http://schemas.microsoft.com/office/powerpoint/2010/main" val="305557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09/04/2020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a:t>
            </a:fld>
            <a:endParaRPr lang="fr-FR"/>
          </a:p>
        </p:txBody>
      </p:sp>
    </p:spTree>
    <p:extLst>
      <p:ext uri="{BB962C8B-B14F-4D97-AF65-F5344CB8AC3E}">
        <p14:creationId xmlns:p14="http://schemas.microsoft.com/office/powerpoint/2010/main" val="2010056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09/04/2020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a:t>
            </a:fld>
            <a:endParaRPr lang="fr-FR"/>
          </a:p>
        </p:txBody>
      </p:sp>
    </p:spTree>
    <p:extLst>
      <p:ext uri="{BB962C8B-B14F-4D97-AF65-F5344CB8AC3E}">
        <p14:creationId xmlns:p14="http://schemas.microsoft.com/office/powerpoint/2010/main" val="2907966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09/04/2020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a:t>
            </a:fld>
            <a:endParaRPr lang="fr-FR"/>
          </a:p>
        </p:txBody>
      </p:sp>
    </p:spTree>
    <p:extLst>
      <p:ext uri="{BB962C8B-B14F-4D97-AF65-F5344CB8AC3E}">
        <p14:creationId xmlns:p14="http://schemas.microsoft.com/office/powerpoint/2010/main" val="589973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09/04/2020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a:t>
            </a:fld>
            <a:endParaRPr lang="fr-FR"/>
          </a:p>
        </p:txBody>
      </p:sp>
    </p:spTree>
    <p:extLst>
      <p:ext uri="{BB962C8B-B14F-4D97-AF65-F5344CB8AC3E}">
        <p14:creationId xmlns:p14="http://schemas.microsoft.com/office/powerpoint/2010/main" val="353393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09/04/2020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a:t>
            </a:fld>
            <a:endParaRPr lang="fr-FR"/>
          </a:p>
        </p:txBody>
      </p:sp>
    </p:spTree>
    <p:extLst>
      <p:ext uri="{BB962C8B-B14F-4D97-AF65-F5344CB8AC3E}">
        <p14:creationId xmlns:p14="http://schemas.microsoft.com/office/powerpoint/2010/main" val="1940688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09/04/2020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a:t>
            </a:fld>
            <a:endParaRPr lang="fr-FR"/>
          </a:p>
        </p:txBody>
      </p:sp>
    </p:spTree>
    <p:extLst>
      <p:ext uri="{BB962C8B-B14F-4D97-AF65-F5344CB8AC3E}">
        <p14:creationId xmlns:p14="http://schemas.microsoft.com/office/powerpoint/2010/main" val="4285139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09/04/2020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a:t>
            </a:fld>
            <a:endParaRPr lang="fr-FR"/>
          </a:p>
        </p:txBody>
      </p:sp>
    </p:spTree>
    <p:extLst>
      <p:ext uri="{BB962C8B-B14F-4D97-AF65-F5344CB8AC3E}">
        <p14:creationId xmlns:p14="http://schemas.microsoft.com/office/powerpoint/2010/main" val="1212609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09/04/2020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a:t>
            </a:fld>
            <a:endParaRPr lang="fr-FR"/>
          </a:p>
        </p:txBody>
      </p:sp>
    </p:spTree>
    <p:extLst>
      <p:ext uri="{BB962C8B-B14F-4D97-AF65-F5344CB8AC3E}">
        <p14:creationId xmlns:p14="http://schemas.microsoft.com/office/powerpoint/2010/main" val="83548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09/04/2020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a:t>
            </a:fld>
            <a:endParaRPr lang="fr-FR"/>
          </a:p>
        </p:txBody>
      </p:sp>
    </p:spTree>
    <p:extLst>
      <p:ext uri="{BB962C8B-B14F-4D97-AF65-F5344CB8AC3E}">
        <p14:creationId xmlns:p14="http://schemas.microsoft.com/office/powerpoint/2010/main" val="1077731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09/04/2020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a:t>
            </a:fld>
            <a:endParaRPr lang="fr-FR"/>
          </a:p>
        </p:txBody>
      </p:sp>
    </p:spTree>
    <p:extLst>
      <p:ext uri="{BB962C8B-B14F-4D97-AF65-F5344CB8AC3E}">
        <p14:creationId xmlns:p14="http://schemas.microsoft.com/office/powerpoint/2010/main" val="1949886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09/04/2020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a:t>
            </a:fld>
            <a:endParaRPr lang="fr-FR"/>
          </a:p>
        </p:txBody>
      </p:sp>
    </p:spTree>
    <p:extLst>
      <p:ext uri="{BB962C8B-B14F-4D97-AF65-F5344CB8AC3E}">
        <p14:creationId xmlns:p14="http://schemas.microsoft.com/office/powerpoint/2010/main" val="1407890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09/04/2020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a:t>
            </a:fld>
            <a:endParaRPr lang="fr-FR"/>
          </a:p>
        </p:txBody>
      </p:sp>
    </p:spTree>
    <p:extLst>
      <p:ext uri="{BB962C8B-B14F-4D97-AF65-F5344CB8AC3E}">
        <p14:creationId xmlns:p14="http://schemas.microsoft.com/office/powerpoint/2010/main" val="1067855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2" y="521208"/>
            <a:ext cx="10969943" cy="411480"/>
          </a:xfrm>
        </p:spPr>
        <p:txBody>
          <a:bodyPr>
            <a:spAutoFit/>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7" name="Date Placeholder 6"/>
          <p:cNvSpPr>
            <a:spLocks noGrp="1"/>
          </p:cNvSpPr>
          <p:nvPr>
            <p:ph type="dt" sz="half" idx="10"/>
          </p:nvPr>
        </p:nvSpPr>
        <p:spPr/>
        <p:txBody>
          <a:bodyPr/>
          <a:lstStyle/>
          <a:p>
            <a:fld id="{8F030E74-B79E-47A7-AA1C-BA3D00CC0B4A}" type="datetime4">
              <a:rPr lang="en-US" smtClean="0"/>
              <a:t>April 9, 2020</a:t>
            </a:fld>
            <a:endParaRPr/>
          </a:p>
        </p:txBody>
      </p:sp>
      <p:sp>
        <p:nvSpPr>
          <p:cNvPr id="8" name="Footer Placeholder 7"/>
          <p:cNvSpPr>
            <a:spLocks noGrp="1"/>
          </p:cNvSpPr>
          <p:nvPr>
            <p:ph type="ftr" sz="quarter" idx="11"/>
          </p:nvPr>
        </p:nvSpPr>
        <p:spPr/>
        <p:txBody>
          <a:bodyPr/>
          <a:lstStyle/>
          <a:p>
            <a:r>
              <a:rPr lang="en-US" dirty="0"/>
              <a:t>Private | Confidential | Internal Use Only </a:t>
            </a:r>
            <a:endParaRPr dirty="0"/>
          </a:p>
        </p:txBody>
      </p:sp>
      <p:sp>
        <p:nvSpPr>
          <p:cNvPr id="9" name="Slide Number Placeholder 8"/>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‹N°›</a:t>
            </a:fld>
            <a:endParaRPr lang="uk-UA" dirty="0"/>
          </a:p>
        </p:txBody>
      </p:sp>
      <p:sp>
        <p:nvSpPr>
          <p:cNvPr id="6" name="Text Placeholder 5"/>
          <p:cNvSpPr>
            <a:spLocks noGrp="1"/>
          </p:cNvSpPr>
          <p:nvPr>
            <p:ph type="body" sz="quarter" idx="14"/>
          </p:nvPr>
        </p:nvSpPr>
        <p:spPr>
          <a:xfrm>
            <a:off x="609600" y="1519238"/>
            <a:ext cx="5322888" cy="3540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5"/>
          <p:cNvSpPr>
            <a:spLocks noGrp="1"/>
          </p:cNvSpPr>
          <p:nvPr>
            <p:ph type="body" sz="quarter" idx="15"/>
          </p:nvPr>
        </p:nvSpPr>
        <p:spPr>
          <a:xfrm>
            <a:off x="6259512" y="1519238"/>
            <a:ext cx="5322888" cy="3540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802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84EF6E-7B68-1349-9E08-50CC42E8202C}" type="datetime3">
              <a:rPr lang="fr-FR" smtClean="0"/>
              <a:t>09.04.20</a:t>
            </a:fld>
            <a:endParaRPr/>
          </a:p>
        </p:txBody>
      </p:sp>
      <p:sp>
        <p:nvSpPr>
          <p:cNvPr id="5" name="Footer Placeholder 4"/>
          <p:cNvSpPr>
            <a:spLocks noGrp="1"/>
          </p:cNvSpPr>
          <p:nvPr>
            <p:ph type="ftr" sz="quarter" idx="11"/>
          </p:nvPr>
        </p:nvSpPr>
        <p:spPr/>
        <p:txBody>
          <a:bodyPr/>
          <a:lstStyle/>
          <a:p>
            <a:r>
              <a:rPr lang="en-US" dirty="0"/>
              <a:t>Private | Confidential | Internal Use Only </a:t>
            </a:r>
            <a:endParaRPr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‹N°›</a:t>
            </a:fld>
            <a:endParaRPr lang="uk-UA" dirty="0"/>
          </a:p>
        </p:txBody>
      </p:sp>
      <p:sp>
        <p:nvSpPr>
          <p:cNvPr id="9" name="Title 1"/>
          <p:cNvSpPr>
            <a:spLocks noGrp="1"/>
          </p:cNvSpPr>
          <p:nvPr>
            <p:ph type="title" hasCustomPrompt="1"/>
          </p:nvPr>
        </p:nvSpPr>
        <p:spPr>
          <a:xfrm>
            <a:off x="609442" y="521208"/>
            <a:ext cx="10969943" cy="411480"/>
          </a:xfrm>
        </p:spPr>
        <p:txBody>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609441" y="990600"/>
            <a:ext cx="10969943" cy="381000"/>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7" name="Text Placeholder 6"/>
          <p:cNvSpPr>
            <a:spLocks noGrp="1"/>
          </p:cNvSpPr>
          <p:nvPr>
            <p:ph type="body" sz="quarter" idx="14"/>
          </p:nvPr>
        </p:nvSpPr>
        <p:spPr>
          <a:xfrm>
            <a:off x="609600" y="1524000"/>
            <a:ext cx="10972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851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09/04/2020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a:t>
            </a:fld>
            <a:endParaRPr lang="fr-FR"/>
          </a:p>
        </p:txBody>
      </p:sp>
    </p:spTree>
    <p:extLst>
      <p:ext uri="{BB962C8B-B14F-4D97-AF65-F5344CB8AC3E}">
        <p14:creationId xmlns:p14="http://schemas.microsoft.com/office/powerpoint/2010/main" val="18782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09/04/2020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a:t>
            </a:fld>
            <a:endParaRPr lang="fr-FR"/>
          </a:p>
        </p:txBody>
      </p:sp>
    </p:spTree>
    <p:extLst>
      <p:ext uri="{BB962C8B-B14F-4D97-AF65-F5344CB8AC3E}">
        <p14:creationId xmlns:p14="http://schemas.microsoft.com/office/powerpoint/2010/main" val="41572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09/04/2020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a:t>
            </a:fld>
            <a:endParaRPr lang="fr-FR"/>
          </a:p>
        </p:txBody>
      </p:sp>
    </p:spTree>
    <p:extLst>
      <p:ext uri="{BB962C8B-B14F-4D97-AF65-F5344CB8AC3E}">
        <p14:creationId xmlns:p14="http://schemas.microsoft.com/office/powerpoint/2010/main" val="11017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09/04/2020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a:t>
            </a:fld>
            <a:endParaRPr lang="fr-FR"/>
          </a:p>
        </p:txBody>
      </p:sp>
    </p:spTree>
    <p:extLst>
      <p:ext uri="{BB962C8B-B14F-4D97-AF65-F5344CB8AC3E}">
        <p14:creationId xmlns:p14="http://schemas.microsoft.com/office/powerpoint/2010/main" val="32427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09/04/2020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a:t>
            </a:fld>
            <a:endParaRPr lang="fr-FR"/>
          </a:p>
        </p:txBody>
      </p:sp>
    </p:spTree>
    <p:extLst>
      <p:ext uri="{BB962C8B-B14F-4D97-AF65-F5344CB8AC3E}">
        <p14:creationId xmlns:p14="http://schemas.microsoft.com/office/powerpoint/2010/main" val="69466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09/04/2020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a:t>
            </a:fld>
            <a:endParaRPr lang="fr-FR"/>
          </a:p>
        </p:txBody>
      </p:sp>
    </p:spTree>
    <p:extLst>
      <p:ext uri="{BB962C8B-B14F-4D97-AF65-F5344CB8AC3E}">
        <p14:creationId xmlns:p14="http://schemas.microsoft.com/office/powerpoint/2010/main" val="24118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09/04/2020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a:t>
            </a:fld>
            <a:endParaRPr lang="fr-FR"/>
          </a:p>
        </p:txBody>
      </p:sp>
    </p:spTree>
    <p:extLst>
      <p:ext uri="{BB962C8B-B14F-4D97-AF65-F5344CB8AC3E}">
        <p14:creationId xmlns:p14="http://schemas.microsoft.com/office/powerpoint/2010/main" val="3336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09/04/2020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09/04/2020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extLst>
      <p:ext uri="{BB962C8B-B14F-4D97-AF65-F5344CB8AC3E}">
        <p14:creationId xmlns:p14="http://schemas.microsoft.com/office/powerpoint/2010/main" val="353623638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rketwatch.com/story/88-of-spreadsheets-have-errors-2013-04-17"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chart" Target="../charts/chart1.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github.com/frol/completely-unscientific-benchmarks" TargetMode="Externa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chart" Target="../charts/chart2.xml"/><Relationship Id="rId5" Type="http://schemas.openxmlformats.org/officeDocument/2006/relationships/image" Target="../media/image37.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mailto:pierre.miehe@milliman.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actuarialcolloquium2020.com/" TargetMode="External"/><Relationship Id="rId4" Type="http://schemas.openxmlformats.org/officeDocument/2006/relationships/hyperlink" Target="http://www.milliman-mind.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2.tiff"/><Relationship Id="rId5" Type="http://schemas.openxmlformats.org/officeDocument/2006/relationships/image" Target="../media/image21.png"/><Relationship Id="rId4" Type="http://schemas.openxmlformats.org/officeDocument/2006/relationships/image" Target="../media/image20.tiff"/></Relationships>
</file>

<file path=ppt/slides/_rels/slide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tiff"/></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333792" y="1896844"/>
            <a:ext cx="10901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en-US" altLang="fr-FR" sz="3600" b="1" dirty="0">
                <a:solidFill>
                  <a:srgbClr val="C00000"/>
                </a:solidFill>
                <a:latin typeface="Roboto" panose="02000000000000000000" pitchFamily="2" charset="0"/>
                <a:ea typeface="Roboto" panose="02000000000000000000" pitchFamily="2" charset="0"/>
              </a:rPr>
              <a:t>Actuarial (R)evolutions</a:t>
            </a:r>
          </a:p>
        </p:txBody>
      </p:sp>
      <p:sp>
        <p:nvSpPr>
          <p:cNvPr id="410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447675" y="4314825"/>
            <a:ext cx="69246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buSzTx/>
              <a:buNone/>
            </a:pPr>
            <a:r>
              <a:rPr lang="en-US" altLang="fr-FR" sz="2400" b="1" dirty="0">
                <a:latin typeface="Calibri" panose="020F0502020204030204" pitchFamily="34" charset="0"/>
              </a:rPr>
              <a:t>Pierre MIEHE, Milliman</a:t>
            </a:r>
          </a:p>
          <a:p>
            <a:pPr eaLnBrk="1" hangingPunct="1">
              <a:buSzTx/>
              <a:buFont typeface="Arial" panose="020B0604020202020204" pitchFamily="34" charset="0"/>
              <a:buNone/>
            </a:pPr>
            <a:endParaRPr lang="en-US" altLang="fr-FR" sz="2400" dirty="0">
              <a:latin typeface="Calibri" panose="020F0502020204030204" pitchFamily="34" charset="0"/>
            </a:endParaRPr>
          </a:p>
          <a:p>
            <a:pPr eaLnBrk="1" hangingPunct="1">
              <a:buSzTx/>
              <a:buFont typeface="Arial" panose="020B0604020202020204" pitchFamily="34" charset="0"/>
              <a:buNone/>
            </a:pPr>
            <a:r>
              <a:rPr lang="en-US" altLang="fr-FR" sz="2400" b="1" dirty="0">
                <a:latin typeface="Calibri" panose="020F0502020204030204" pitchFamily="34" charset="0"/>
              </a:rPr>
              <a:t>Sections Virtual Colloquium 2020</a:t>
            </a:r>
          </a:p>
        </p:txBody>
      </p:sp>
      <p:pic>
        <p:nvPicPr>
          <p:cNvPr id="4" name="Picture 3" descr="A close up of a logo&#10;&#10;Description automatically generated">
            <a:extLst>
              <a:ext uri="{FF2B5EF4-FFF2-40B4-BE49-F238E27FC236}">
                <a16:creationId xmlns:a16="http://schemas.microsoft.com/office/drawing/2014/main" id="{E9C361AA-C299-43B0-B886-A1D8BEC7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le 1">
            <a:extLst>
              <a:ext uri="{FF2B5EF4-FFF2-40B4-BE49-F238E27FC236}">
                <a16:creationId xmlns:a16="http://schemas.microsoft.com/office/drawing/2014/main" id="{4C875204-88A2-4B30-BBF9-87D6A60C7BB8}"/>
              </a:ext>
            </a:extLst>
          </p:cNvPr>
          <p:cNvSpPr>
            <a:spLocks noGrp="1"/>
          </p:cNvSpPr>
          <p:nvPr>
            <p:ph type="title"/>
          </p:nvPr>
        </p:nvSpPr>
        <p:spPr>
          <a:xfrm>
            <a:off x="609443" y="552267"/>
            <a:ext cx="6365516" cy="1089529"/>
          </a:xfrm>
        </p:spPr>
        <p:txBody>
          <a:bodyPr/>
          <a:lstStyle/>
          <a:p>
            <a:r>
              <a:rPr lang="en-US" sz="3600" dirty="0"/>
              <a:t>Actuaries vs Data Scientists or Data Scientist Actuaries?</a:t>
            </a:r>
          </a:p>
        </p:txBody>
      </p:sp>
      <p:sp>
        <p:nvSpPr>
          <p:cNvPr id="5" name="Espace réservé du texte 4">
            <a:extLst>
              <a:ext uri="{FF2B5EF4-FFF2-40B4-BE49-F238E27FC236}">
                <a16:creationId xmlns:a16="http://schemas.microsoft.com/office/drawing/2014/main" id="{9A9F218F-BD8B-43A6-99D7-67939CAE61AD}"/>
              </a:ext>
            </a:extLst>
          </p:cNvPr>
          <p:cNvSpPr txBox="1">
            <a:spLocks/>
          </p:cNvSpPr>
          <p:nvPr/>
        </p:nvSpPr>
        <p:spPr>
          <a:xfrm>
            <a:off x="509016" y="2028087"/>
            <a:ext cx="5181600" cy="37678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Is it easier for an actuary to pick up machine learning than it is for a data scientist to understand insurance?</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2016: Casualty Actuarial Society rolled out Certified Specialist in Predictive Analytics (CSPA) credential</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err="1">
                <a:ln>
                  <a:noFill/>
                </a:ln>
                <a:solidFill>
                  <a:srgbClr val="44546A"/>
                </a:solidFill>
                <a:effectLst/>
                <a:uLnTx/>
                <a:uFillTx/>
                <a:latin typeface="Calibri" panose="020F0502020204030204"/>
                <a:ea typeface="+mn-ea"/>
                <a:cs typeface="+mn-cs"/>
                <a:sym typeface="Wingdings" panose="05000000000000000000" pitchFamily="2" charset="2"/>
              </a:rPr>
              <a:t>Big</a:t>
            </a:r>
            <a:r>
              <a:rPr kumimoji="0" lang="fr-FR" sz="1800" b="1"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 impact </a:t>
            </a:r>
            <a:r>
              <a:rPr kumimoji="0" lang="fr-FR" sz="1800" b="1" i="0" u="none" strike="noStrike" kern="1200" cap="none" spc="0" normalizeH="0" baseline="0" noProof="0" dirty="0" err="1">
                <a:ln>
                  <a:noFill/>
                </a:ln>
                <a:solidFill>
                  <a:srgbClr val="44546A"/>
                </a:solidFill>
                <a:effectLst/>
                <a:uLnTx/>
                <a:uFillTx/>
                <a:latin typeface="Calibri" panose="020F0502020204030204"/>
                <a:ea typeface="+mn-ea"/>
                <a:cs typeface="+mn-cs"/>
                <a:sym typeface="Wingdings" panose="05000000000000000000" pitchFamily="2" charset="2"/>
              </a:rPr>
              <a:t>expected</a:t>
            </a:r>
            <a:r>
              <a:rPr kumimoji="0" lang="fr-FR" sz="1800" b="1"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 on </a:t>
            </a:r>
            <a:r>
              <a:rPr kumimoji="0" lang="fr-FR" sz="1800" b="1" i="0" u="none" strike="noStrike" kern="1200" cap="none" spc="0" normalizeH="0" baseline="0" noProof="0" dirty="0" err="1">
                <a:ln>
                  <a:noFill/>
                </a:ln>
                <a:solidFill>
                  <a:srgbClr val="44546A"/>
                </a:solidFill>
                <a:effectLst/>
                <a:uLnTx/>
                <a:uFillTx/>
                <a:latin typeface="Calibri" panose="020F0502020204030204"/>
                <a:ea typeface="+mn-ea"/>
                <a:cs typeface="+mn-cs"/>
                <a:sym typeface="Wingdings" panose="05000000000000000000" pitchFamily="2" charset="2"/>
              </a:rPr>
              <a:t>actuarial</a:t>
            </a:r>
            <a:r>
              <a:rPr kumimoji="0" lang="fr-FR" sz="1800" b="1"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 </a:t>
            </a:r>
            <a:r>
              <a:rPr kumimoji="0" lang="fr-FR" sz="1800" b="1" i="0" u="none" strike="noStrike" kern="1200" cap="none" spc="0" normalizeH="0" baseline="0" noProof="0" dirty="0" err="1">
                <a:ln>
                  <a:noFill/>
                </a:ln>
                <a:solidFill>
                  <a:srgbClr val="44546A"/>
                </a:solidFill>
                <a:effectLst/>
                <a:uLnTx/>
                <a:uFillTx/>
                <a:latin typeface="Calibri" panose="020F0502020204030204"/>
                <a:ea typeface="+mn-ea"/>
                <a:cs typeface="+mn-cs"/>
                <a:sym typeface="Wingdings" panose="05000000000000000000" pitchFamily="2" charset="2"/>
              </a:rPr>
              <a:t>modeling</a:t>
            </a:r>
            <a:r>
              <a:rPr kumimoji="0" lang="fr-FR" sz="1800" b="1"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 </a:t>
            </a:r>
            <a:r>
              <a:rPr kumimoji="0" lang="fr-FR" sz="1800" b="1" i="0" u="none" strike="noStrike" kern="1200" cap="none" spc="0" normalizeH="0" baseline="0" noProof="0" dirty="0" err="1">
                <a:ln>
                  <a:noFill/>
                </a:ln>
                <a:solidFill>
                  <a:srgbClr val="44546A"/>
                </a:solidFill>
                <a:effectLst/>
                <a:uLnTx/>
                <a:uFillTx/>
                <a:latin typeface="Calibri" panose="020F0502020204030204"/>
                <a:ea typeface="+mn-ea"/>
                <a:cs typeface="+mn-cs"/>
                <a:sym typeface="Wingdings" panose="05000000000000000000" pitchFamily="2" charset="2"/>
              </a:rPr>
              <a:t>systems</a:t>
            </a:r>
            <a:endParaRPr kumimoji="0" lang="fr-FR" sz="1800" b="1"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endParaRPr>
          </a:p>
        </p:txBody>
      </p:sp>
      <p:pic>
        <p:nvPicPr>
          <p:cNvPr id="6" name="Image 5">
            <a:extLst>
              <a:ext uri="{FF2B5EF4-FFF2-40B4-BE49-F238E27FC236}">
                <a16:creationId xmlns:a16="http://schemas.microsoft.com/office/drawing/2014/main" id="{80CED956-5C41-4C38-9054-441551ACF2B8}"/>
              </a:ext>
            </a:extLst>
          </p:cNvPr>
          <p:cNvPicPr>
            <a:picLocks noChangeAspect="1"/>
          </p:cNvPicPr>
          <p:nvPr/>
        </p:nvPicPr>
        <p:blipFill>
          <a:blip r:embed="rId3"/>
          <a:stretch>
            <a:fillRect/>
          </a:stretch>
        </p:blipFill>
        <p:spPr>
          <a:xfrm>
            <a:off x="7350550" y="1323300"/>
            <a:ext cx="4044596" cy="5340718"/>
          </a:xfrm>
          <a:prstGeom prst="rect">
            <a:avLst/>
          </a:prstGeom>
        </p:spPr>
      </p:pic>
    </p:spTree>
    <p:extLst>
      <p:ext uri="{BB962C8B-B14F-4D97-AF65-F5344CB8AC3E}">
        <p14:creationId xmlns:p14="http://schemas.microsoft.com/office/powerpoint/2010/main" val="376557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639510" cy="1325563"/>
          </a:xfrm>
        </p:spPr>
        <p:txBody>
          <a:bodyPr/>
          <a:lstStyle/>
          <a:p>
            <a:r>
              <a:rPr lang="fr-FR" sz="3600" dirty="0"/>
              <a:t>ASTIN Report on Non-Life </a:t>
            </a:r>
            <a:r>
              <a:rPr lang="fr-FR" sz="3600" dirty="0" err="1"/>
              <a:t>Reserving</a:t>
            </a:r>
            <a:r>
              <a:rPr lang="fr-FR" sz="3600" dirty="0"/>
              <a:t> practices</a:t>
            </a: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b="31899"/>
          <a:stretch/>
        </p:blipFill>
        <p:spPr>
          <a:xfrm>
            <a:off x="5999046" y="1809171"/>
            <a:ext cx="2661341" cy="4718437"/>
          </a:xfrm>
          <a:prstGeom prst="rect">
            <a:avLst/>
          </a:prstGeom>
        </p:spPr>
      </p:pic>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t="68034"/>
          <a:stretch/>
        </p:blipFill>
        <p:spPr>
          <a:xfrm>
            <a:off x="8985173" y="1809171"/>
            <a:ext cx="2779780" cy="2313379"/>
          </a:xfrm>
          <a:prstGeom prst="rect">
            <a:avLst/>
          </a:prstGeom>
        </p:spPr>
      </p:pic>
      <p:pic>
        <p:nvPicPr>
          <p:cNvPr id="7" name="Image 6"/>
          <p:cNvPicPr>
            <a:picLocks noChangeAspect="1"/>
          </p:cNvPicPr>
          <p:nvPr/>
        </p:nvPicPr>
        <p:blipFill>
          <a:blip r:embed="rId3"/>
          <a:stretch>
            <a:fillRect/>
          </a:stretch>
        </p:blipFill>
        <p:spPr>
          <a:xfrm>
            <a:off x="811335" y="1839681"/>
            <a:ext cx="1122896" cy="15892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p:cNvPicPr>
            <a:picLocks noChangeAspect="1"/>
          </p:cNvPicPr>
          <p:nvPr/>
        </p:nvPicPr>
        <p:blipFill>
          <a:blip r:embed="rId4"/>
          <a:stretch>
            <a:fillRect/>
          </a:stretch>
        </p:blipFill>
        <p:spPr>
          <a:xfrm>
            <a:off x="811335" y="3775099"/>
            <a:ext cx="4715038" cy="2620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Espace réservé du texte 4"/>
          <p:cNvSpPr txBox="1">
            <a:spLocks/>
          </p:cNvSpPr>
          <p:nvPr/>
        </p:nvSpPr>
        <p:spPr>
          <a:xfrm>
            <a:off x="2275840" y="1764425"/>
            <a:ext cx="3398420" cy="16644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Issued</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in 2016, </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Downloadable</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on IAA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website</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39</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detailed</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country reports</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Shows use of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stochastic</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methods</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per country</a:t>
            </a:r>
          </a:p>
        </p:txBody>
      </p:sp>
      <p:pic>
        <p:nvPicPr>
          <p:cNvPr id="10"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Tree>
    <p:extLst>
      <p:ext uri="{BB962C8B-B14F-4D97-AF65-F5344CB8AC3E}">
        <p14:creationId xmlns:p14="http://schemas.microsoft.com/office/powerpoint/2010/main" val="160181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790786" cy="1325563"/>
          </a:xfrm>
        </p:spPr>
        <p:txBody>
          <a:bodyPr/>
          <a:lstStyle/>
          <a:p>
            <a:r>
              <a:rPr lang="fr-FR" sz="2800" dirty="0"/>
              <a:t>ASTIN Report on Non-Life </a:t>
            </a:r>
            <a:r>
              <a:rPr lang="fr-FR" sz="2800" dirty="0" err="1"/>
              <a:t>Reserving</a:t>
            </a:r>
            <a:r>
              <a:rPr lang="fr-FR" sz="2800" dirty="0"/>
              <a:t> practices: Use of </a:t>
            </a:r>
            <a:r>
              <a:rPr lang="fr-FR" sz="2800" dirty="0" err="1"/>
              <a:t>individual</a:t>
            </a:r>
            <a:r>
              <a:rPr lang="fr-FR" sz="2800" dirty="0"/>
              <a:t> claims </a:t>
            </a:r>
            <a:r>
              <a:rPr lang="fr-FR" sz="2800" dirty="0" err="1"/>
              <a:t>reserving</a:t>
            </a:r>
            <a:r>
              <a:rPr lang="fr-FR" sz="2800" dirty="0"/>
              <a:t> / data </a:t>
            </a:r>
            <a:r>
              <a:rPr lang="fr-FR" sz="2800" dirty="0" err="1"/>
              <a:t>analytics</a:t>
            </a:r>
            <a:endParaRPr lang="fr-FR" sz="2800" dirty="0"/>
          </a:p>
        </p:txBody>
      </p:sp>
      <p:pic>
        <p:nvPicPr>
          <p:cNvPr id="5" name="Image 4"/>
          <p:cNvPicPr>
            <a:picLocks noChangeAspect="1"/>
          </p:cNvPicPr>
          <p:nvPr/>
        </p:nvPicPr>
        <p:blipFill rotWithShape="1">
          <a:blip r:embed="rId2"/>
          <a:srcRect t="8990"/>
          <a:stretch/>
        </p:blipFill>
        <p:spPr>
          <a:xfrm>
            <a:off x="2272615" y="1800714"/>
            <a:ext cx="7740387" cy="4887164"/>
          </a:xfrm>
          <a:prstGeom prst="rect">
            <a:avLst/>
          </a:prstGeom>
          <a:ln>
            <a:noFill/>
          </a:ln>
          <a:effectLst>
            <a:softEdge rad="112500"/>
          </a:effectLst>
        </p:spPr>
      </p:pic>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Tree>
    <p:extLst>
      <p:ext uri="{BB962C8B-B14F-4D97-AF65-F5344CB8AC3E}">
        <p14:creationId xmlns:p14="http://schemas.microsoft.com/office/powerpoint/2010/main" val="381405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2800" dirty="0"/>
              <a:t>What are the main used </a:t>
            </a:r>
            <a:r>
              <a:rPr lang="en-GB" sz="2800" dirty="0" err="1"/>
              <a:t>modeling</a:t>
            </a:r>
            <a:r>
              <a:rPr lang="en-GB" sz="2800" dirty="0"/>
              <a:t> tools?</a:t>
            </a:r>
          </a:p>
        </p:txBody>
      </p:sp>
      <p:sp>
        <p:nvSpPr>
          <p:cNvPr id="26" name="ZoneTexte 25"/>
          <p:cNvSpPr txBox="1"/>
          <p:nvPr/>
        </p:nvSpPr>
        <p:spPr>
          <a:xfrm>
            <a:off x="8295498" y="1728605"/>
            <a:ext cx="3839487" cy="504056"/>
          </a:xfrm>
          <a:prstGeom prst="rect">
            <a:avLst/>
          </a:prstGeom>
          <a:noFill/>
        </p:spPr>
        <p:txBody>
          <a:bodyPr wrap="square" lIns="0" tIns="0" rIns="0" bIns="0" rtlCol="0">
            <a:noAutofit/>
          </a:bodyPr>
          <a:lstStyle/>
          <a:p>
            <a:pPr algn="r">
              <a:lnSpc>
                <a:spcPct val="150000"/>
              </a:lnSpc>
            </a:pPr>
            <a:r>
              <a:rPr lang="fr-FR" sz="1050" i="1" dirty="0">
                <a:solidFill>
                  <a:schemeClr val="bg1">
                    <a:lumMod val="50000"/>
                  </a:schemeClr>
                </a:solidFill>
              </a:rPr>
              <a:t>Illustration: Solutions </a:t>
            </a:r>
            <a:r>
              <a:rPr lang="fr-FR" sz="1050" i="1" dirty="0" err="1">
                <a:solidFill>
                  <a:schemeClr val="bg1">
                    <a:lumMod val="50000"/>
                  </a:schemeClr>
                </a:solidFill>
              </a:rPr>
              <a:t>used</a:t>
            </a:r>
            <a:r>
              <a:rPr lang="fr-FR" sz="1050" i="1" dirty="0">
                <a:solidFill>
                  <a:schemeClr val="bg1">
                    <a:lumMod val="50000"/>
                  </a:schemeClr>
                </a:solidFill>
              </a:rPr>
              <a:t> for </a:t>
            </a:r>
            <a:r>
              <a:rPr lang="fr-FR" sz="1050" i="1" dirty="0" err="1">
                <a:solidFill>
                  <a:schemeClr val="bg1">
                    <a:lumMod val="50000"/>
                  </a:schemeClr>
                </a:solidFill>
              </a:rPr>
              <a:t>general</a:t>
            </a:r>
            <a:r>
              <a:rPr lang="fr-FR" sz="1050" i="1" dirty="0">
                <a:solidFill>
                  <a:schemeClr val="bg1">
                    <a:lumMod val="50000"/>
                  </a:schemeClr>
                </a:solidFill>
              </a:rPr>
              <a:t> </a:t>
            </a:r>
            <a:r>
              <a:rPr lang="fr-FR" sz="1050" i="1" dirty="0" err="1">
                <a:solidFill>
                  <a:schemeClr val="bg1">
                    <a:lumMod val="50000"/>
                  </a:schemeClr>
                </a:solidFill>
              </a:rPr>
              <a:t>insurance</a:t>
            </a:r>
            <a:r>
              <a:rPr lang="fr-FR" sz="1050" i="1" dirty="0">
                <a:solidFill>
                  <a:schemeClr val="bg1">
                    <a:lumMod val="50000"/>
                  </a:schemeClr>
                </a:solidFill>
              </a:rPr>
              <a:t> </a:t>
            </a:r>
            <a:r>
              <a:rPr lang="fr-FR" sz="1050" i="1" dirty="0" err="1">
                <a:solidFill>
                  <a:schemeClr val="bg1">
                    <a:lumMod val="50000"/>
                  </a:schemeClr>
                </a:solidFill>
              </a:rPr>
              <a:t>reserving</a:t>
            </a:r>
            <a:r>
              <a:rPr lang="fr-FR" sz="1050" i="1" dirty="0">
                <a:solidFill>
                  <a:schemeClr val="bg1">
                    <a:lumMod val="50000"/>
                  </a:schemeClr>
                </a:solidFill>
              </a:rPr>
              <a:t> </a:t>
            </a:r>
          </a:p>
          <a:p>
            <a:pPr algn="r">
              <a:lnSpc>
                <a:spcPct val="150000"/>
              </a:lnSpc>
            </a:pPr>
            <a:r>
              <a:rPr lang="fr-FR" sz="1050" i="1" dirty="0">
                <a:solidFill>
                  <a:schemeClr val="bg1">
                    <a:lumMod val="50000"/>
                  </a:schemeClr>
                </a:solidFill>
              </a:rPr>
              <a:t>(source: ASTIN </a:t>
            </a:r>
            <a:r>
              <a:rPr lang="fr-FR" sz="1050" i="1" dirty="0" err="1">
                <a:solidFill>
                  <a:schemeClr val="bg1">
                    <a:lumMod val="50000"/>
                  </a:schemeClr>
                </a:solidFill>
              </a:rPr>
              <a:t>Reserving</a:t>
            </a:r>
            <a:r>
              <a:rPr lang="fr-FR" sz="1050" i="1" dirty="0">
                <a:solidFill>
                  <a:schemeClr val="bg1">
                    <a:lumMod val="50000"/>
                  </a:schemeClr>
                </a:solidFill>
              </a:rPr>
              <a:t> Practices report 2016)</a:t>
            </a:r>
          </a:p>
        </p:txBody>
      </p:sp>
      <p:sp>
        <p:nvSpPr>
          <p:cNvPr id="27" name="ZoneTexte 26"/>
          <p:cNvSpPr txBox="1"/>
          <p:nvPr/>
        </p:nvSpPr>
        <p:spPr>
          <a:xfrm>
            <a:off x="917368" y="5098816"/>
            <a:ext cx="5503907" cy="645368"/>
          </a:xfrm>
          <a:prstGeom prst="rect">
            <a:avLst/>
          </a:prstGeom>
          <a:noFill/>
        </p:spPr>
        <p:txBody>
          <a:bodyPr wrap="square" lIns="0" tIns="0" rIns="0" bIns="0" rtlCol="0">
            <a:noAutofit/>
          </a:bodyPr>
          <a:lstStyle/>
          <a:p>
            <a:pPr>
              <a:lnSpc>
                <a:spcPct val="90000"/>
              </a:lnSpc>
            </a:pPr>
            <a:r>
              <a:rPr lang="en-GB" b="1" dirty="0">
                <a:solidFill>
                  <a:schemeClr val="tx2"/>
                </a:solidFill>
                <a:latin typeface="+mj-lt"/>
                <a:ea typeface="+mj-ea"/>
                <a:cs typeface="+mj-cs"/>
              </a:rPr>
              <a:t>Errors in spreadsheets are pandemic</a:t>
            </a:r>
          </a:p>
          <a:p>
            <a:pPr>
              <a:lnSpc>
                <a:spcPct val="90000"/>
              </a:lnSpc>
            </a:pPr>
            <a:r>
              <a:rPr lang="en-GB" sz="1100" i="1" dirty="0">
                <a:solidFill>
                  <a:schemeClr val="tx2"/>
                </a:solidFill>
                <a:latin typeface="+mj-lt"/>
                <a:ea typeface="+mj-ea"/>
                <a:cs typeface="+mj-cs"/>
              </a:rPr>
              <a:t> - Ray Panko, </a:t>
            </a:r>
            <a:r>
              <a:rPr lang="en-GB" sz="1100" i="1" dirty="0" err="1">
                <a:solidFill>
                  <a:schemeClr val="tx2"/>
                </a:solidFill>
                <a:latin typeface="+mj-lt"/>
                <a:ea typeface="+mj-ea"/>
                <a:cs typeface="+mj-cs"/>
              </a:rPr>
              <a:t>Prof.</a:t>
            </a:r>
            <a:r>
              <a:rPr lang="en-GB" sz="1100" i="1" dirty="0">
                <a:solidFill>
                  <a:schemeClr val="tx2"/>
                </a:solidFill>
                <a:latin typeface="+mj-lt"/>
                <a:ea typeface="+mj-ea"/>
                <a:cs typeface="+mj-cs"/>
              </a:rPr>
              <a:t> of IT Management.</a:t>
            </a:r>
          </a:p>
          <a:p>
            <a:pPr>
              <a:lnSpc>
                <a:spcPct val="90000"/>
              </a:lnSpc>
            </a:pPr>
            <a:endParaRPr lang="en-GB" b="1" dirty="0">
              <a:solidFill>
                <a:schemeClr val="tx2"/>
              </a:solidFill>
              <a:latin typeface="+mj-lt"/>
              <a:ea typeface="+mj-ea"/>
              <a:cs typeface="+mj-cs"/>
            </a:endParaRPr>
          </a:p>
          <a:p>
            <a:pPr>
              <a:lnSpc>
                <a:spcPct val="90000"/>
              </a:lnSpc>
            </a:pPr>
            <a:r>
              <a:rPr lang="en-GB" sz="1100" dirty="0">
                <a:solidFill>
                  <a:schemeClr val="tx2"/>
                </a:solidFill>
                <a:latin typeface="+mj-lt"/>
                <a:ea typeface="+mj-ea"/>
                <a:cs typeface="+mj-cs"/>
              </a:rPr>
              <a:t>88% Excel models contain errors</a:t>
            </a:r>
          </a:p>
          <a:p>
            <a:pPr>
              <a:lnSpc>
                <a:spcPct val="90000"/>
              </a:lnSpc>
            </a:pPr>
            <a:r>
              <a:rPr lang="en-GB" sz="900" dirty="0">
                <a:solidFill>
                  <a:schemeClr val="tx2"/>
                </a:solidFill>
                <a:latin typeface="+mj-lt"/>
                <a:ea typeface="+mj-ea"/>
                <a:cs typeface="+mj-cs"/>
                <a:hlinkClick r:id="rId3"/>
              </a:rPr>
              <a:t>https://www.marketwatch.com/story/88-of-spreadsheets-have-errors-2013-04-17</a:t>
            </a:r>
            <a:endParaRPr lang="en-GB" sz="900" dirty="0">
              <a:solidFill>
                <a:schemeClr val="tx2"/>
              </a:solidFill>
              <a:latin typeface="+mj-lt"/>
              <a:ea typeface="+mj-ea"/>
              <a:cs typeface="+mj-cs"/>
            </a:endParaRPr>
          </a:p>
        </p:txBody>
      </p:sp>
      <p:sp>
        <p:nvSpPr>
          <p:cNvPr id="7" name="Titre 1"/>
          <p:cNvSpPr txBox="1">
            <a:spLocks/>
          </p:cNvSpPr>
          <p:nvPr/>
        </p:nvSpPr>
        <p:spPr>
          <a:xfrm>
            <a:off x="609442" y="1920803"/>
            <a:ext cx="4572000" cy="411480"/>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000" b="1" kern="1200" baseline="0">
                <a:solidFill>
                  <a:schemeClr val="tx2"/>
                </a:solidFill>
                <a:latin typeface="+mj-lt"/>
                <a:ea typeface="+mj-ea"/>
                <a:cs typeface="+mj-cs"/>
              </a:defRPr>
            </a:lvl1pPr>
          </a:lstStyle>
          <a:p>
            <a:r>
              <a:rPr lang="en-GB" sz="2400" dirty="0">
                <a:solidFill>
                  <a:schemeClr val="tx1">
                    <a:lumMod val="50000"/>
                  </a:schemeClr>
                </a:solidFill>
              </a:rPr>
              <a:t>1. </a:t>
            </a:r>
            <a:r>
              <a:rPr lang="en-GB" sz="2400" dirty="0">
                <a:solidFill>
                  <a:schemeClr val="accent1"/>
                </a:solidFill>
              </a:rPr>
              <a:t>Excel</a:t>
            </a:r>
            <a:r>
              <a:rPr lang="en-GB" sz="2400" b="0" dirty="0">
                <a:solidFill>
                  <a:schemeClr val="tx1"/>
                </a:solidFill>
              </a:rPr>
              <a:t>, the unrivalled reference</a:t>
            </a:r>
          </a:p>
        </p:txBody>
      </p:sp>
      <p:sp>
        <p:nvSpPr>
          <p:cNvPr id="11" name="Titre 1"/>
          <p:cNvSpPr txBox="1">
            <a:spLocks/>
          </p:cNvSpPr>
          <p:nvPr/>
        </p:nvSpPr>
        <p:spPr>
          <a:xfrm>
            <a:off x="609204" y="2392484"/>
            <a:ext cx="229974" cy="411480"/>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000" b="1" kern="1200" baseline="0">
                <a:solidFill>
                  <a:schemeClr val="tx2"/>
                </a:solidFill>
                <a:latin typeface="+mj-lt"/>
                <a:ea typeface="+mj-ea"/>
                <a:cs typeface="+mj-cs"/>
              </a:defRPr>
            </a:lvl1pPr>
          </a:lstStyle>
          <a:p>
            <a:r>
              <a:rPr lang="en-GB" sz="3200" dirty="0">
                <a:solidFill>
                  <a:schemeClr val="accent1"/>
                </a:solidFill>
              </a:rPr>
              <a:t>+</a:t>
            </a:r>
            <a:endParaRPr lang="en-GB" sz="3200" b="0" dirty="0">
              <a:solidFill>
                <a:schemeClr val="accent1"/>
              </a:solidFill>
            </a:endParaRPr>
          </a:p>
        </p:txBody>
      </p:sp>
      <p:sp>
        <p:nvSpPr>
          <p:cNvPr id="3" name="Rectangle 2"/>
          <p:cNvSpPr/>
          <p:nvPr/>
        </p:nvSpPr>
        <p:spPr>
          <a:xfrm>
            <a:off x="8568408" y="4454132"/>
            <a:ext cx="3443443" cy="338554"/>
          </a:xfrm>
          <a:prstGeom prst="rect">
            <a:avLst/>
          </a:prstGeom>
        </p:spPr>
        <p:txBody>
          <a:bodyPr wrap="none">
            <a:spAutoFit/>
          </a:bodyPr>
          <a:lstStyle/>
          <a:p>
            <a:r>
              <a:rPr lang="en-GB" sz="1600" b="1" dirty="0">
                <a:solidFill>
                  <a:schemeClr val="accent6"/>
                </a:solidFill>
              </a:rPr>
              <a:t>Fast growing trend (e.g. C#, Python, R)</a:t>
            </a:r>
          </a:p>
        </p:txBody>
      </p:sp>
      <p:sp>
        <p:nvSpPr>
          <p:cNvPr id="12" name="Titre 1"/>
          <p:cNvSpPr txBox="1">
            <a:spLocks/>
          </p:cNvSpPr>
          <p:nvPr/>
        </p:nvSpPr>
        <p:spPr>
          <a:xfrm>
            <a:off x="580174" y="2876890"/>
            <a:ext cx="288033" cy="449440"/>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000" b="1" kern="1200" baseline="0">
                <a:solidFill>
                  <a:schemeClr val="tx2"/>
                </a:solidFill>
                <a:latin typeface="+mj-lt"/>
                <a:ea typeface="+mj-ea"/>
                <a:cs typeface="+mj-cs"/>
              </a:defRPr>
            </a:lvl1pPr>
          </a:lstStyle>
          <a:p>
            <a:pPr algn="ctr"/>
            <a:r>
              <a:rPr lang="en-GB" sz="3200" dirty="0">
                <a:solidFill>
                  <a:srgbClr val="C00000"/>
                </a:solidFill>
              </a:rPr>
              <a:t>-</a:t>
            </a:r>
            <a:endParaRPr lang="en-GB" sz="3200" b="0" dirty="0">
              <a:solidFill>
                <a:srgbClr val="C00000"/>
              </a:solidFill>
            </a:endParaRPr>
          </a:p>
        </p:txBody>
      </p:sp>
      <p:sp>
        <p:nvSpPr>
          <p:cNvPr id="14" name="Rectangle 13"/>
          <p:cNvSpPr/>
          <p:nvPr/>
        </p:nvSpPr>
        <p:spPr>
          <a:xfrm>
            <a:off x="839417" y="2955692"/>
            <a:ext cx="4565296" cy="1618176"/>
          </a:xfrm>
          <a:prstGeom prst="rect">
            <a:avLst/>
          </a:prstGeom>
        </p:spPr>
        <p:txBody>
          <a:bodyPr wrap="square">
            <a:spAutoFit/>
          </a:bodyPr>
          <a:lstStyle/>
          <a:p>
            <a:r>
              <a:rPr lang="en-GB" sz="1600" dirty="0">
                <a:solidFill>
                  <a:srgbClr val="C00000"/>
                </a:solidFill>
              </a:rPr>
              <a:t>No </a:t>
            </a:r>
            <a:r>
              <a:rPr lang="en-GB" sz="1600" b="1" dirty="0">
                <a:solidFill>
                  <a:srgbClr val="C00000"/>
                </a:solidFill>
              </a:rPr>
              <a:t>audit trail</a:t>
            </a:r>
            <a:r>
              <a:rPr lang="en-GB" sz="1600" dirty="0">
                <a:solidFill>
                  <a:srgbClr val="C00000"/>
                </a:solidFill>
              </a:rPr>
              <a:t>, limited </a:t>
            </a:r>
            <a:r>
              <a:rPr lang="en-GB" sz="1600" b="1" dirty="0">
                <a:solidFill>
                  <a:srgbClr val="C00000"/>
                </a:solidFill>
              </a:rPr>
              <a:t>team-working</a:t>
            </a:r>
            <a:r>
              <a:rPr lang="en-GB" sz="1600" dirty="0">
                <a:solidFill>
                  <a:srgbClr val="C00000"/>
                </a:solidFill>
              </a:rPr>
              <a:t> capabilities.</a:t>
            </a:r>
          </a:p>
          <a:p>
            <a:r>
              <a:rPr lang="en-GB" sz="1600" b="1" dirty="0">
                <a:solidFill>
                  <a:srgbClr val="C00000"/>
                </a:solidFill>
              </a:rPr>
              <a:t>Poor reliability </a:t>
            </a:r>
            <a:r>
              <a:rPr lang="en-GB" sz="1600" dirty="0">
                <a:solidFill>
                  <a:srgbClr val="C00000"/>
                </a:solidFill>
              </a:rPr>
              <a:t>with hundreds of spreadsheets interlinked.</a:t>
            </a:r>
          </a:p>
          <a:p>
            <a:r>
              <a:rPr lang="en-GB" sz="1600" b="1" dirty="0">
                <a:solidFill>
                  <a:srgbClr val="C00000"/>
                </a:solidFill>
              </a:rPr>
              <a:t>Excel/VBA </a:t>
            </a:r>
            <a:r>
              <a:rPr lang="en-GB" sz="1600" dirty="0">
                <a:solidFill>
                  <a:srgbClr val="C00000"/>
                </a:solidFill>
              </a:rPr>
              <a:t>leads to heavy code, black boxes &amp; slow run times.</a:t>
            </a:r>
          </a:p>
        </p:txBody>
      </p:sp>
      <p:pic>
        <p:nvPicPr>
          <p:cNvPr id="6" name="Image 5"/>
          <p:cNvPicPr>
            <a:picLocks noChangeAspect="1"/>
          </p:cNvPicPr>
          <p:nvPr/>
        </p:nvPicPr>
        <p:blipFill>
          <a:blip r:embed="rId4" cstate="hqprint">
            <a:alphaModFix amt="20000"/>
            <a:extLst>
              <a:ext uri="{28A0092B-C50C-407E-A947-70E740481C1C}">
                <a14:useLocalDpi xmlns:a14="http://schemas.microsoft.com/office/drawing/2010/main" val="0"/>
              </a:ext>
            </a:extLst>
          </a:blip>
          <a:stretch>
            <a:fillRect/>
          </a:stretch>
        </p:blipFill>
        <p:spPr>
          <a:xfrm>
            <a:off x="4965466" y="5261029"/>
            <a:ext cx="423178" cy="423178"/>
          </a:xfrm>
          <a:prstGeom prst="rect">
            <a:avLst/>
          </a:prstGeom>
        </p:spPr>
      </p:pic>
      <p:pic>
        <p:nvPicPr>
          <p:cNvPr id="13" name="Image 12"/>
          <p:cNvPicPr>
            <a:picLocks noChangeAspect="1"/>
          </p:cNvPicPr>
          <p:nvPr/>
        </p:nvPicPr>
        <p:blipFill>
          <a:blip r:embed="rId5" cstate="hqprint">
            <a:alphaModFix amt="20000"/>
            <a:extLst>
              <a:ext uri="{28A0092B-C50C-407E-A947-70E740481C1C}">
                <a14:useLocalDpi xmlns:a14="http://schemas.microsoft.com/office/drawing/2010/main" val="0"/>
              </a:ext>
            </a:extLst>
          </a:blip>
          <a:stretch>
            <a:fillRect/>
          </a:stretch>
        </p:blipFill>
        <p:spPr>
          <a:xfrm>
            <a:off x="604210" y="4862938"/>
            <a:ext cx="423178" cy="423178"/>
          </a:xfrm>
          <a:prstGeom prst="rect">
            <a:avLst/>
          </a:prstGeom>
        </p:spPr>
      </p:pic>
      <p:graphicFrame>
        <p:nvGraphicFramePr>
          <p:cNvPr id="16" name="Graphique 15"/>
          <p:cNvGraphicFramePr>
            <a:graphicFrameLocks/>
          </p:cNvGraphicFramePr>
          <p:nvPr/>
        </p:nvGraphicFramePr>
        <p:xfrm>
          <a:off x="7562985" y="72516"/>
          <a:ext cx="4572000" cy="2034061"/>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re 1">
            <a:extLst>
              <a:ext uri="{FF2B5EF4-FFF2-40B4-BE49-F238E27FC236}">
                <a16:creationId xmlns:a16="http://schemas.microsoft.com/office/drawing/2014/main" id="{88EB0F51-5C04-6B44-89BA-4D9A5AC102BE}"/>
              </a:ext>
            </a:extLst>
          </p:cNvPr>
          <p:cNvSpPr txBox="1">
            <a:spLocks/>
          </p:cNvSpPr>
          <p:nvPr/>
        </p:nvSpPr>
        <p:spPr>
          <a:xfrm>
            <a:off x="5828776" y="2204864"/>
            <a:ext cx="3539411" cy="411480"/>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000" b="1" kern="1200" baseline="0">
                <a:solidFill>
                  <a:schemeClr val="tx2"/>
                </a:solidFill>
                <a:latin typeface="+mj-lt"/>
                <a:ea typeface="+mj-ea"/>
                <a:cs typeface="+mj-cs"/>
              </a:defRPr>
            </a:lvl1pPr>
          </a:lstStyle>
          <a:p>
            <a:r>
              <a:rPr lang="en-GB" sz="2400" dirty="0">
                <a:solidFill>
                  <a:schemeClr val="tx1"/>
                </a:solidFill>
              </a:rPr>
              <a:t>2. Specialized</a:t>
            </a:r>
            <a:r>
              <a:rPr lang="en-GB" sz="2400" b="0" dirty="0">
                <a:solidFill>
                  <a:schemeClr val="tx1"/>
                </a:solidFill>
              </a:rPr>
              <a:t> software</a:t>
            </a:r>
          </a:p>
        </p:txBody>
      </p:sp>
      <p:sp>
        <p:nvSpPr>
          <p:cNvPr id="25" name="Titre 1">
            <a:extLst>
              <a:ext uri="{FF2B5EF4-FFF2-40B4-BE49-F238E27FC236}">
                <a16:creationId xmlns:a16="http://schemas.microsoft.com/office/drawing/2014/main" id="{CA6FF1AD-13FA-5846-9E7C-C747FA10320A}"/>
              </a:ext>
            </a:extLst>
          </p:cNvPr>
          <p:cNvSpPr txBox="1">
            <a:spLocks/>
          </p:cNvSpPr>
          <p:nvPr/>
        </p:nvSpPr>
        <p:spPr>
          <a:xfrm>
            <a:off x="5880629" y="2654962"/>
            <a:ext cx="229974" cy="411480"/>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000" b="1" kern="1200" baseline="0">
                <a:solidFill>
                  <a:schemeClr val="tx2"/>
                </a:solidFill>
                <a:latin typeface="+mj-lt"/>
                <a:ea typeface="+mj-ea"/>
                <a:cs typeface="+mj-cs"/>
              </a:defRPr>
            </a:lvl1pPr>
          </a:lstStyle>
          <a:p>
            <a:r>
              <a:rPr lang="en-GB" sz="2400" dirty="0">
                <a:solidFill>
                  <a:schemeClr val="accent1"/>
                </a:solidFill>
              </a:rPr>
              <a:t>+</a:t>
            </a:r>
            <a:endParaRPr lang="en-GB" sz="2400" b="0" dirty="0">
              <a:solidFill>
                <a:schemeClr val="accent1"/>
              </a:solidFill>
            </a:endParaRPr>
          </a:p>
        </p:txBody>
      </p:sp>
      <p:sp>
        <p:nvSpPr>
          <p:cNvPr id="28" name="Rectangle 27">
            <a:extLst>
              <a:ext uri="{FF2B5EF4-FFF2-40B4-BE49-F238E27FC236}">
                <a16:creationId xmlns:a16="http://schemas.microsoft.com/office/drawing/2014/main" id="{8B64FD08-93C7-B540-98B9-FB984B464E93}"/>
              </a:ext>
            </a:extLst>
          </p:cNvPr>
          <p:cNvSpPr/>
          <p:nvPr/>
        </p:nvSpPr>
        <p:spPr>
          <a:xfrm>
            <a:off x="6110603" y="2702617"/>
            <a:ext cx="1845377" cy="307777"/>
          </a:xfrm>
          <a:prstGeom prst="rect">
            <a:avLst/>
          </a:prstGeom>
        </p:spPr>
        <p:txBody>
          <a:bodyPr wrap="none">
            <a:spAutoFit/>
          </a:bodyPr>
          <a:lstStyle/>
          <a:p>
            <a:r>
              <a:rPr lang="en-GB" sz="1400" b="1" dirty="0">
                <a:solidFill>
                  <a:schemeClr val="accent1"/>
                </a:solidFill>
              </a:rPr>
              <a:t>Powerful, audit trail</a:t>
            </a:r>
            <a:endParaRPr lang="en-GB" sz="1400" dirty="0">
              <a:solidFill>
                <a:schemeClr val="accent1"/>
              </a:solidFill>
            </a:endParaRPr>
          </a:p>
        </p:txBody>
      </p:sp>
      <p:sp>
        <p:nvSpPr>
          <p:cNvPr id="29" name="Titre 1">
            <a:extLst>
              <a:ext uri="{FF2B5EF4-FFF2-40B4-BE49-F238E27FC236}">
                <a16:creationId xmlns:a16="http://schemas.microsoft.com/office/drawing/2014/main" id="{F3FCBA46-92BB-FE4F-B425-59D19AA7E82D}"/>
              </a:ext>
            </a:extLst>
          </p:cNvPr>
          <p:cNvSpPr txBox="1">
            <a:spLocks/>
          </p:cNvSpPr>
          <p:nvPr/>
        </p:nvSpPr>
        <p:spPr>
          <a:xfrm>
            <a:off x="5828776" y="2926677"/>
            <a:ext cx="237028" cy="449440"/>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000" b="1" kern="1200" baseline="0">
                <a:solidFill>
                  <a:schemeClr val="tx2"/>
                </a:solidFill>
                <a:latin typeface="+mj-lt"/>
                <a:ea typeface="+mj-ea"/>
                <a:cs typeface="+mj-cs"/>
              </a:defRPr>
            </a:lvl1pPr>
          </a:lstStyle>
          <a:p>
            <a:pPr algn="ctr"/>
            <a:r>
              <a:rPr lang="en-GB" sz="2400" dirty="0">
                <a:solidFill>
                  <a:srgbClr val="C00000"/>
                </a:solidFill>
              </a:rPr>
              <a:t>-</a:t>
            </a:r>
            <a:endParaRPr lang="en-GB" sz="2400" b="0" dirty="0">
              <a:solidFill>
                <a:srgbClr val="C00000"/>
              </a:solidFill>
            </a:endParaRPr>
          </a:p>
        </p:txBody>
      </p:sp>
      <p:sp>
        <p:nvSpPr>
          <p:cNvPr id="36" name="Rectangle 35">
            <a:extLst>
              <a:ext uri="{FF2B5EF4-FFF2-40B4-BE49-F238E27FC236}">
                <a16:creationId xmlns:a16="http://schemas.microsoft.com/office/drawing/2014/main" id="{0437BEEB-6DA5-2040-8A7D-51E31C5353BA}"/>
              </a:ext>
            </a:extLst>
          </p:cNvPr>
          <p:cNvSpPr/>
          <p:nvPr/>
        </p:nvSpPr>
        <p:spPr>
          <a:xfrm>
            <a:off x="6108049" y="2990689"/>
            <a:ext cx="5634972" cy="954107"/>
          </a:xfrm>
          <a:prstGeom prst="rect">
            <a:avLst/>
          </a:prstGeom>
        </p:spPr>
        <p:txBody>
          <a:bodyPr wrap="square">
            <a:spAutoFit/>
          </a:bodyPr>
          <a:lstStyle/>
          <a:p>
            <a:r>
              <a:rPr lang="en-GB" sz="1400" dirty="0">
                <a:solidFill>
                  <a:srgbClr val="C00000"/>
                </a:solidFill>
              </a:rPr>
              <a:t>Each requires the knowledge of </a:t>
            </a:r>
            <a:r>
              <a:rPr lang="en-GB" sz="1400" b="1" dirty="0">
                <a:solidFill>
                  <a:srgbClr val="C00000"/>
                </a:solidFill>
              </a:rPr>
              <a:t>a specific language &amp; architecture</a:t>
            </a:r>
          </a:p>
          <a:p>
            <a:r>
              <a:rPr lang="en-GB" sz="1400" b="1" dirty="0">
                <a:solidFill>
                  <a:srgbClr val="C00000"/>
                </a:solidFill>
              </a:rPr>
              <a:t>Long &amp; costly </a:t>
            </a:r>
            <a:r>
              <a:rPr lang="en-GB" sz="1400" dirty="0">
                <a:solidFill>
                  <a:srgbClr val="C00000"/>
                </a:solidFill>
              </a:rPr>
              <a:t>to develop &amp; implement models</a:t>
            </a:r>
            <a:endParaRPr lang="en-GB" sz="1400" b="1" dirty="0">
              <a:solidFill>
                <a:srgbClr val="C00000"/>
              </a:solidFill>
            </a:endParaRPr>
          </a:p>
          <a:p>
            <a:r>
              <a:rPr lang="en-GB" sz="1400" b="1" dirty="0">
                <a:solidFill>
                  <a:srgbClr val="C00000"/>
                </a:solidFill>
              </a:rPr>
              <a:t>Strong dependency </a:t>
            </a:r>
            <a:r>
              <a:rPr lang="en-GB" sz="1400" dirty="0">
                <a:solidFill>
                  <a:srgbClr val="C00000"/>
                </a:solidFill>
              </a:rPr>
              <a:t>to the editor</a:t>
            </a:r>
          </a:p>
          <a:p>
            <a:r>
              <a:rPr lang="en-GB" sz="1400" b="1" dirty="0">
                <a:solidFill>
                  <a:srgbClr val="C00000"/>
                </a:solidFill>
              </a:rPr>
              <a:t>Sustainability:</a:t>
            </a:r>
            <a:r>
              <a:rPr lang="en-GB" sz="1400" dirty="0">
                <a:solidFill>
                  <a:srgbClr val="C00000"/>
                </a:solidFill>
              </a:rPr>
              <a:t> What happens when we stop the licence?</a:t>
            </a:r>
            <a:r>
              <a:rPr lang="en-GB" sz="1400" b="1" dirty="0">
                <a:solidFill>
                  <a:srgbClr val="C00000"/>
                </a:solidFill>
              </a:rPr>
              <a:t> </a:t>
            </a:r>
            <a:endParaRPr lang="en-GB" sz="1400" dirty="0">
              <a:solidFill>
                <a:srgbClr val="C00000"/>
              </a:solidFill>
            </a:endParaRPr>
          </a:p>
        </p:txBody>
      </p:sp>
      <p:sp>
        <p:nvSpPr>
          <p:cNvPr id="40" name="Titre 1">
            <a:extLst>
              <a:ext uri="{FF2B5EF4-FFF2-40B4-BE49-F238E27FC236}">
                <a16:creationId xmlns:a16="http://schemas.microsoft.com/office/drawing/2014/main" id="{76DF3A8B-62C9-444D-B4F7-A95FF253614E}"/>
              </a:ext>
            </a:extLst>
          </p:cNvPr>
          <p:cNvSpPr txBox="1">
            <a:spLocks/>
          </p:cNvSpPr>
          <p:nvPr/>
        </p:nvSpPr>
        <p:spPr>
          <a:xfrm>
            <a:off x="5828776" y="4114387"/>
            <a:ext cx="7794778" cy="411480"/>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000" b="1" kern="1200" baseline="0">
                <a:solidFill>
                  <a:schemeClr val="tx2"/>
                </a:solidFill>
                <a:latin typeface="+mj-lt"/>
                <a:ea typeface="+mj-ea"/>
                <a:cs typeface="+mj-cs"/>
              </a:defRPr>
            </a:lvl1pPr>
          </a:lstStyle>
          <a:p>
            <a:r>
              <a:rPr lang="en-GB" sz="2400" dirty="0">
                <a:solidFill>
                  <a:schemeClr val="tx1"/>
                </a:solidFill>
              </a:rPr>
              <a:t>3.In-house </a:t>
            </a:r>
            <a:r>
              <a:rPr lang="en-GB" sz="1800" b="0" dirty="0">
                <a:solidFill>
                  <a:schemeClr val="tx1"/>
                </a:solidFill>
              </a:rPr>
              <a:t>w/ standard programming languages</a:t>
            </a:r>
            <a:endParaRPr lang="en-GB" sz="2400" b="0" dirty="0">
              <a:solidFill>
                <a:schemeClr val="tx1"/>
              </a:solidFill>
            </a:endParaRPr>
          </a:p>
        </p:txBody>
      </p:sp>
      <p:sp>
        <p:nvSpPr>
          <p:cNvPr id="41" name="Titre 1">
            <a:extLst>
              <a:ext uri="{FF2B5EF4-FFF2-40B4-BE49-F238E27FC236}">
                <a16:creationId xmlns:a16="http://schemas.microsoft.com/office/drawing/2014/main" id="{D95CB987-ADE9-F24F-BF1B-946DF0CEDAFA}"/>
              </a:ext>
            </a:extLst>
          </p:cNvPr>
          <p:cNvSpPr txBox="1">
            <a:spLocks/>
          </p:cNvSpPr>
          <p:nvPr/>
        </p:nvSpPr>
        <p:spPr>
          <a:xfrm>
            <a:off x="5912805" y="4583138"/>
            <a:ext cx="276791" cy="351467"/>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000" b="1" kern="1200" baseline="0">
                <a:solidFill>
                  <a:schemeClr val="tx2"/>
                </a:solidFill>
                <a:latin typeface="+mj-lt"/>
                <a:ea typeface="+mj-ea"/>
                <a:cs typeface="+mj-cs"/>
              </a:defRPr>
            </a:lvl1pPr>
          </a:lstStyle>
          <a:p>
            <a:r>
              <a:rPr lang="en-GB" sz="2400" dirty="0">
                <a:solidFill>
                  <a:schemeClr val="accent1"/>
                </a:solidFill>
              </a:rPr>
              <a:t>+</a:t>
            </a:r>
            <a:endParaRPr lang="en-GB" sz="2400" b="0" dirty="0">
              <a:solidFill>
                <a:schemeClr val="accent1"/>
              </a:solidFill>
            </a:endParaRPr>
          </a:p>
        </p:txBody>
      </p:sp>
      <p:sp>
        <p:nvSpPr>
          <p:cNvPr id="42" name="Rectangle 41">
            <a:extLst>
              <a:ext uri="{FF2B5EF4-FFF2-40B4-BE49-F238E27FC236}">
                <a16:creationId xmlns:a16="http://schemas.microsoft.com/office/drawing/2014/main" id="{47C5C593-D61B-E247-8C55-536483615F21}"/>
              </a:ext>
            </a:extLst>
          </p:cNvPr>
          <p:cNvSpPr/>
          <p:nvPr/>
        </p:nvSpPr>
        <p:spPr>
          <a:xfrm>
            <a:off x="6096000" y="4623409"/>
            <a:ext cx="5791255" cy="738664"/>
          </a:xfrm>
          <a:prstGeom prst="rect">
            <a:avLst/>
          </a:prstGeom>
        </p:spPr>
        <p:txBody>
          <a:bodyPr wrap="square">
            <a:spAutoFit/>
          </a:bodyPr>
          <a:lstStyle/>
          <a:p>
            <a:r>
              <a:rPr lang="en-GB" sz="1400" b="1" dirty="0">
                <a:solidFill>
                  <a:schemeClr val="accent1"/>
                </a:solidFill>
              </a:rPr>
              <a:t>Powerful (especially C#)</a:t>
            </a:r>
          </a:p>
          <a:p>
            <a:r>
              <a:rPr lang="en-GB" sz="1400" b="1" dirty="0">
                <a:solidFill>
                  <a:schemeClr val="accent1"/>
                </a:solidFill>
              </a:rPr>
              <a:t>Large community / free libraries available </a:t>
            </a:r>
            <a:r>
              <a:rPr lang="en-GB" sz="1400" b="1" dirty="0">
                <a:solidFill>
                  <a:schemeClr val="accent6"/>
                </a:solidFill>
              </a:rPr>
              <a:t>especially in data analytics</a:t>
            </a:r>
          </a:p>
          <a:p>
            <a:r>
              <a:rPr lang="en-GB" sz="1400" b="1" dirty="0">
                <a:solidFill>
                  <a:schemeClr val="accent1"/>
                </a:solidFill>
              </a:rPr>
              <a:t>Good sourcing tools available (e.g. GitHub)</a:t>
            </a:r>
            <a:endParaRPr lang="en-GB" sz="1400" dirty="0">
              <a:solidFill>
                <a:schemeClr val="accent1"/>
              </a:solidFill>
            </a:endParaRPr>
          </a:p>
        </p:txBody>
      </p:sp>
      <p:sp>
        <p:nvSpPr>
          <p:cNvPr id="43" name="Titre 1">
            <a:extLst>
              <a:ext uri="{FF2B5EF4-FFF2-40B4-BE49-F238E27FC236}">
                <a16:creationId xmlns:a16="http://schemas.microsoft.com/office/drawing/2014/main" id="{5BF0182B-71F4-B944-8B25-2B9566250017}"/>
              </a:ext>
            </a:extLst>
          </p:cNvPr>
          <p:cNvSpPr txBox="1">
            <a:spLocks/>
          </p:cNvSpPr>
          <p:nvPr/>
        </p:nvSpPr>
        <p:spPr>
          <a:xfrm>
            <a:off x="5830624" y="5288414"/>
            <a:ext cx="288033" cy="449440"/>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000" b="1" kern="1200" baseline="0">
                <a:solidFill>
                  <a:schemeClr val="tx2"/>
                </a:solidFill>
                <a:latin typeface="+mj-lt"/>
                <a:ea typeface="+mj-ea"/>
                <a:cs typeface="+mj-cs"/>
              </a:defRPr>
            </a:lvl1pPr>
          </a:lstStyle>
          <a:p>
            <a:pPr algn="ctr"/>
            <a:r>
              <a:rPr lang="en-GB" sz="3200" dirty="0">
                <a:solidFill>
                  <a:srgbClr val="C00000"/>
                </a:solidFill>
              </a:rPr>
              <a:t>-</a:t>
            </a:r>
            <a:endParaRPr lang="en-GB" sz="3200" b="0" dirty="0">
              <a:solidFill>
                <a:srgbClr val="C00000"/>
              </a:solidFill>
            </a:endParaRPr>
          </a:p>
        </p:txBody>
      </p:sp>
      <p:sp>
        <p:nvSpPr>
          <p:cNvPr id="44" name="Rectangle 43">
            <a:extLst>
              <a:ext uri="{FF2B5EF4-FFF2-40B4-BE49-F238E27FC236}">
                <a16:creationId xmlns:a16="http://schemas.microsoft.com/office/drawing/2014/main" id="{DC2D2CC5-7C5C-504D-8D47-1938B2BFF4A5}"/>
              </a:ext>
            </a:extLst>
          </p:cNvPr>
          <p:cNvSpPr/>
          <p:nvPr/>
        </p:nvSpPr>
        <p:spPr>
          <a:xfrm>
            <a:off x="6118658" y="5408258"/>
            <a:ext cx="6073342" cy="954107"/>
          </a:xfrm>
          <a:prstGeom prst="rect">
            <a:avLst/>
          </a:prstGeom>
        </p:spPr>
        <p:txBody>
          <a:bodyPr wrap="square">
            <a:spAutoFit/>
          </a:bodyPr>
          <a:lstStyle/>
          <a:p>
            <a:r>
              <a:rPr lang="en-GB" sz="1400" dirty="0">
                <a:solidFill>
                  <a:srgbClr val="C00000"/>
                </a:solidFill>
              </a:rPr>
              <a:t>Actuaries are </a:t>
            </a:r>
            <a:r>
              <a:rPr lang="en-GB" sz="1400" b="1" dirty="0">
                <a:solidFill>
                  <a:srgbClr val="C00000"/>
                </a:solidFill>
              </a:rPr>
              <a:t>not</a:t>
            </a:r>
            <a:r>
              <a:rPr lang="en-GB" sz="1400" dirty="0">
                <a:solidFill>
                  <a:srgbClr val="C00000"/>
                </a:solidFill>
              </a:rPr>
              <a:t> IT developers</a:t>
            </a:r>
          </a:p>
          <a:p>
            <a:r>
              <a:rPr lang="en-GB" sz="1400" dirty="0">
                <a:solidFill>
                  <a:srgbClr val="C00000"/>
                </a:solidFill>
              </a:rPr>
              <a:t>Interface, multi-threading, databases, audit trail etc. </a:t>
            </a:r>
            <a:r>
              <a:rPr lang="en-GB" sz="1400" b="1" dirty="0">
                <a:solidFill>
                  <a:srgbClr val="C00000"/>
                </a:solidFill>
              </a:rPr>
              <a:t>must be developed</a:t>
            </a:r>
          </a:p>
          <a:p>
            <a:r>
              <a:rPr lang="en-GB" sz="1400" b="1" dirty="0">
                <a:solidFill>
                  <a:srgbClr val="C00000"/>
                </a:solidFill>
              </a:rPr>
              <a:t>Long &amp; costly</a:t>
            </a:r>
            <a:r>
              <a:rPr lang="en-GB" sz="1400" dirty="0">
                <a:solidFill>
                  <a:srgbClr val="C00000"/>
                </a:solidFill>
              </a:rPr>
              <a:t> to develop &amp; implement models</a:t>
            </a:r>
          </a:p>
          <a:p>
            <a:r>
              <a:rPr lang="en-GB" sz="1400" b="1" dirty="0">
                <a:solidFill>
                  <a:srgbClr val="C00000"/>
                </a:solidFill>
              </a:rPr>
              <a:t>Models maintenance</a:t>
            </a:r>
            <a:r>
              <a:rPr lang="en-GB" sz="1400" dirty="0">
                <a:solidFill>
                  <a:srgbClr val="C00000"/>
                </a:solidFill>
              </a:rPr>
              <a:t> is very heavy</a:t>
            </a:r>
          </a:p>
        </p:txBody>
      </p:sp>
      <p:sp>
        <p:nvSpPr>
          <p:cNvPr id="30" name="Rectangle 29"/>
          <p:cNvSpPr/>
          <p:nvPr/>
        </p:nvSpPr>
        <p:spPr>
          <a:xfrm>
            <a:off x="991816" y="2617810"/>
            <a:ext cx="4676280" cy="338554"/>
          </a:xfrm>
          <a:prstGeom prst="rect">
            <a:avLst/>
          </a:prstGeom>
        </p:spPr>
        <p:txBody>
          <a:bodyPr wrap="none">
            <a:spAutoFit/>
          </a:bodyPr>
          <a:lstStyle/>
          <a:p>
            <a:r>
              <a:rPr lang="en-GB" sz="1600" dirty="0">
                <a:solidFill>
                  <a:schemeClr val="accent1"/>
                </a:solidFill>
              </a:rPr>
              <a:t>Language spoken by </a:t>
            </a:r>
            <a:r>
              <a:rPr lang="en-GB" sz="1600" b="1" dirty="0">
                <a:solidFill>
                  <a:schemeClr val="accent1"/>
                </a:solidFill>
              </a:rPr>
              <a:t>everyone, agile &amp; simple</a:t>
            </a:r>
            <a:endParaRPr lang="en-GB" sz="1600" dirty="0">
              <a:solidFill>
                <a:schemeClr val="accent1"/>
              </a:solidFill>
            </a:endParaRPr>
          </a:p>
        </p:txBody>
      </p:sp>
    </p:spTree>
    <p:extLst>
      <p:ext uri="{BB962C8B-B14F-4D97-AF65-F5344CB8AC3E}">
        <p14:creationId xmlns:p14="http://schemas.microsoft.com/office/powerpoint/2010/main" val="345883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0F791D83-0395-4058-8CD5-AD596FA854F5}"/>
              </a:ext>
            </a:extLst>
          </p:cNvPr>
          <p:cNvSpPr>
            <a:spLocks noGrp="1" noChangeArrowheads="1"/>
          </p:cNvSpPr>
          <p:nvPr>
            <p:ph type="title"/>
          </p:nvPr>
        </p:nvSpPr>
        <p:spPr>
          <a:xfrm>
            <a:off x="838200" y="365125"/>
            <a:ext cx="10515600" cy="1325563"/>
          </a:xfrm>
        </p:spPr>
        <p:txBody>
          <a:bodyPr/>
          <a:lstStyle/>
          <a:p>
            <a:pPr eaLnBrk="1" hangingPunct="1"/>
            <a:r>
              <a:rPr lang="fr-FR" altLang="fr-FR" dirty="0"/>
              <a:t>Contents</a:t>
            </a:r>
          </a:p>
        </p:txBody>
      </p:sp>
      <p:sp>
        <p:nvSpPr>
          <p:cNvPr id="5" name="Espace réservé du contenu 2">
            <a:extLst>
              <a:ext uri="{FF2B5EF4-FFF2-40B4-BE49-F238E27FC236}">
                <a16:creationId xmlns:a16="http://schemas.microsoft.com/office/drawing/2014/main" id="{1A7D8CB4-FC5C-4956-91D8-BB6568F58D3C}"/>
              </a:ext>
            </a:extLst>
          </p:cNvPr>
          <p:cNvSpPr>
            <a:spLocks noGrp="1" noChangeArrowheads="1"/>
          </p:cNvSpPr>
          <p:nvPr>
            <p:ph idx="1"/>
          </p:nvPr>
        </p:nvSpPr>
        <p:spPr>
          <a:xfrm>
            <a:off x="838200" y="1825625"/>
            <a:ext cx="10515600" cy="4351338"/>
          </a:xfrm>
        </p:spPr>
        <p:txBody>
          <a:bodyPr/>
          <a:lstStyle/>
          <a:p>
            <a:pPr marL="0" indent="0" eaLnBrk="1" hangingPunct="1">
              <a:buNone/>
            </a:pPr>
            <a:r>
              <a:rPr lang="en-US" dirty="0">
                <a:solidFill>
                  <a:srgbClr val="00457C"/>
                </a:solidFill>
              </a:rPr>
              <a:t>1. Parallel evolution of IT &amp; Actuarial science</a:t>
            </a:r>
          </a:p>
          <a:p>
            <a:pPr marL="0" indent="0" eaLnBrk="1" hangingPunct="1">
              <a:buNone/>
            </a:pPr>
            <a:r>
              <a:rPr lang="en-US" dirty="0">
                <a:solidFill>
                  <a:srgbClr val="00457C"/>
                </a:solidFill>
              </a:rPr>
              <a:t>2. New actuarial challenges</a:t>
            </a:r>
          </a:p>
          <a:p>
            <a:pPr marL="0" indent="0" eaLnBrk="1" hangingPunct="1">
              <a:buNone/>
            </a:pPr>
            <a:r>
              <a:rPr lang="en-US" b="1" dirty="0">
                <a:solidFill>
                  <a:srgbClr val="FE3931"/>
                </a:solidFill>
              </a:rPr>
              <a:t>3. New computational challenges</a:t>
            </a:r>
          </a:p>
          <a:p>
            <a:pPr marL="0" indent="0" eaLnBrk="1" hangingPunct="1">
              <a:buNone/>
            </a:pPr>
            <a:r>
              <a:rPr lang="en-US" dirty="0">
                <a:solidFill>
                  <a:srgbClr val="00457C"/>
                </a:solidFill>
              </a:rPr>
              <a:t>4. The need for actuarial standards</a:t>
            </a:r>
          </a:p>
          <a:p>
            <a:pPr marL="0" indent="0" eaLnBrk="1" hangingPunct="1">
              <a:buNone/>
            </a:pPr>
            <a:r>
              <a:rPr lang="en-US" dirty="0">
                <a:solidFill>
                  <a:srgbClr val="00457C"/>
                </a:solidFill>
              </a:rPr>
              <a:t>5. Conclusion</a:t>
            </a:r>
          </a:p>
        </p:txBody>
      </p:sp>
    </p:spTree>
    <p:extLst>
      <p:ext uri="{BB962C8B-B14F-4D97-AF65-F5344CB8AC3E}">
        <p14:creationId xmlns:p14="http://schemas.microsoft.com/office/powerpoint/2010/main" val="3706048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2" y="521208"/>
            <a:ext cx="10969943" cy="415498"/>
          </a:xfrm>
        </p:spPr>
        <p:txBody>
          <a:bodyPr/>
          <a:lstStyle/>
          <a:p>
            <a:r>
              <a:rPr lang="en-US" dirty="0"/>
              <a:t>Moore’s law: until 2010</a:t>
            </a:r>
          </a:p>
        </p:txBody>
      </p:sp>
      <p:sp>
        <p:nvSpPr>
          <p:cNvPr id="38" name="Slide Number Placeholder 37"/>
          <p:cNvSpPr>
            <a:spLocks noGrp="1"/>
          </p:cNvSpPr>
          <p:nvPr>
            <p:ph type="sldNum" sz="quarter" idx="12"/>
          </p:nvPr>
        </p:nvSpPr>
        <p:spPr/>
        <p:txBody>
          <a:bodyPr/>
          <a:lstStyle/>
          <a:p>
            <a:fld id="{B016F8AB-BCEA-4347-8BA6-BE776009BC89}" type="slidenum">
              <a:rPr lang="en-US" smtClean="0"/>
              <a:pPr/>
              <a:t>15</a:t>
            </a:fld>
            <a:endParaRPr lang="en-US"/>
          </a:p>
        </p:txBody>
      </p:sp>
      <p:sp>
        <p:nvSpPr>
          <p:cNvPr id="5" name="Content Placeholder 6"/>
          <p:cNvSpPr txBox="1">
            <a:spLocks/>
          </p:cNvSpPr>
          <p:nvPr/>
        </p:nvSpPr>
        <p:spPr>
          <a:xfrm>
            <a:off x="6096000" y="1828800"/>
            <a:ext cx="5254785" cy="4495798"/>
          </a:xfrm>
          <a:prstGeom prst="rect">
            <a:avLst/>
          </a:prstGeom>
        </p:spPr>
        <p:txBody>
          <a:bodyPr vert="horz" wrap="square" lIns="0" tIns="0" rIns="0" bIns="0" rtlCol="0">
            <a:noAutofit/>
          </a:bodyPr>
          <a:lstStyle>
            <a:lvl1pPr marL="182875" indent="-182875" algn="l" defTabSz="914377" rtl="0" eaLnBrk="1" latinLnBrk="0" hangingPunct="1">
              <a:lnSpc>
                <a:spcPct val="90000"/>
              </a:lnSpc>
              <a:spcBef>
                <a:spcPts val="1200"/>
              </a:spcBef>
              <a:buClr>
                <a:schemeClr val="tx1"/>
              </a:buClr>
              <a:buSzPct val="80000"/>
              <a:buFont typeface="Wingdings" charset="2"/>
              <a:buChar char="§"/>
              <a:defRPr sz="20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tx1"/>
              </a:buClr>
              <a:buSzPct val="80000"/>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tx1"/>
              </a:buClr>
              <a:buSzPct val="80000"/>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tx1"/>
              </a:buClr>
              <a:buSzPct val="80000"/>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tx1"/>
              </a:buClr>
              <a:buSzPct val="80000"/>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nSpc>
                <a:spcPts val="1800"/>
              </a:lnSpc>
              <a:spcBef>
                <a:spcPts val="1800"/>
              </a:spcBef>
              <a:buFont typeface="Wingdings" charset="2"/>
              <a:buNone/>
            </a:pPr>
            <a:endParaRPr lang="en-US" sz="1400" dirty="0">
              <a:latin typeface="arial" charset="0"/>
              <a:ea typeface="BentonSans-Light" charset="0"/>
              <a:cs typeface="BentonSans-Light" charset="0"/>
            </a:endParaRPr>
          </a:p>
        </p:txBody>
      </p:sp>
      <p:sp>
        <p:nvSpPr>
          <p:cNvPr id="7" name="Espace réservé du texte 2"/>
          <p:cNvSpPr txBox="1">
            <a:spLocks/>
          </p:cNvSpPr>
          <p:nvPr/>
        </p:nvSpPr>
        <p:spPr>
          <a:xfrm>
            <a:off x="502565" y="1393759"/>
            <a:ext cx="10887158" cy="5765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tx2"/>
                </a:solidFill>
                <a:sym typeface="Wingdings" panose="05000000000000000000" pitchFamily="2" charset="2"/>
              </a:rPr>
              <a:t>Gordon Moore </a:t>
            </a:r>
            <a:r>
              <a:rPr lang="en-US" sz="2000" dirty="0">
                <a:solidFill>
                  <a:schemeClr val="tx2"/>
                </a:solidFill>
                <a:sym typeface="Wingdings" panose="05000000000000000000" pitchFamily="2" charset="2"/>
              </a:rPr>
              <a:t>(Intel co-founder):</a:t>
            </a:r>
          </a:p>
          <a:p>
            <a:pPr marL="0" indent="0">
              <a:buFont typeface="Arial" panose="020B0604020202020204" pitchFamily="34" charset="0"/>
              <a:buNone/>
            </a:pPr>
            <a:r>
              <a:rPr lang="en-US" sz="2000" dirty="0">
                <a:solidFill>
                  <a:schemeClr val="tx2"/>
                </a:solidFill>
                <a:sym typeface="Wingdings" panose="05000000000000000000" pitchFamily="2" charset="2"/>
              </a:rPr>
              <a:t>“The number of transistors in a dense integrated circuit doubles approximately every two years”</a:t>
            </a:r>
          </a:p>
        </p:txBody>
      </p:sp>
      <p:pic>
        <p:nvPicPr>
          <p:cNvPr id="8" name="table"/>
          <p:cNvPicPr>
            <a:picLocks noChangeAspect="1"/>
          </p:cNvPicPr>
          <p:nvPr/>
        </p:nvPicPr>
        <p:blipFill>
          <a:blip r:embed="rId3"/>
          <a:stretch>
            <a:fillRect/>
          </a:stretch>
        </p:blipFill>
        <p:spPr>
          <a:xfrm>
            <a:off x="5235997" y="2739495"/>
            <a:ext cx="2477523" cy="2922173"/>
          </a:xfrm>
          <a:prstGeom prst="rect">
            <a:avLst/>
          </a:prstGeom>
        </p:spPr>
      </p:pic>
      <p:pic>
        <p:nvPicPr>
          <p:cNvPr id="9" name="Image 8"/>
          <p:cNvPicPr>
            <a:picLocks noChangeAspect="1"/>
          </p:cNvPicPr>
          <p:nvPr/>
        </p:nvPicPr>
        <p:blipFill>
          <a:blip r:embed="rId4"/>
          <a:stretch>
            <a:fillRect/>
          </a:stretch>
        </p:blipFill>
        <p:spPr>
          <a:xfrm>
            <a:off x="599745" y="2546724"/>
            <a:ext cx="4121190" cy="3205370"/>
          </a:xfrm>
          <a:prstGeom prst="rect">
            <a:avLst/>
          </a:prstGeom>
        </p:spPr>
      </p:pic>
      <p:pic>
        <p:nvPicPr>
          <p:cNvPr id="10"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5005" y="199034"/>
            <a:ext cx="2331498" cy="837612"/>
          </a:xfrm>
          <a:prstGeom prst="rect">
            <a:avLst/>
          </a:prstGeom>
        </p:spPr>
      </p:pic>
    </p:spTree>
    <p:extLst>
      <p:ext uri="{BB962C8B-B14F-4D97-AF65-F5344CB8AC3E}">
        <p14:creationId xmlns:p14="http://schemas.microsoft.com/office/powerpoint/2010/main" val="63812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2" y="521208"/>
            <a:ext cx="10969943" cy="415498"/>
          </a:xfrm>
        </p:spPr>
        <p:txBody>
          <a:bodyPr/>
          <a:lstStyle/>
          <a:p>
            <a:r>
              <a:rPr lang="en-US" dirty="0"/>
              <a:t>Moore’s law: 2010-2019</a:t>
            </a:r>
          </a:p>
        </p:txBody>
      </p:sp>
      <p:sp>
        <p:nvSpPr>
          <p:cNvPr id="38" name="Slide Number Placeholder 37"/>
          <p:cNvSpPr>
            <a:spLocks noGrp="1"/>
          </p:cNvSpPr>
          <p:nvPr>
            <p:ph type="sldNum" sz="quarter" idx="12"/>
          </p:nvPr>
        </p:nvSpPr>
        <p:spPr/>
        <p:txBody>
          <a:bodyPr/>
          <a:lstStyle/>
          <a:p>
            <a:fld id="{B016F8AB-BCEA-4347-8BA6-BE776009BC89}" type="slidenum">
              <a:rPr lang="en-US" smtClean="0"/>
              <a:pPr/>
              <a:t>16</a:t>
            </a:fld>
            <a:endParaRPr lang="en-US"/>
          </a:p>
        </p:txBody>
      </p:sp>
      <p:sp>
        <p:nvSpPr>
          <p:cNvPr id="5" name="Content Placeholder 6"/>
          <p:cNvSpPr txBox="1">
            <a:spLocks/>
          </p:cNvSpPr>
          <p:nvPr/>
        </p:nvSpPr>
        <p:spPr>
          <a:xfrm>
            <a:off x="6096000" y="1828800"/>
            <a:ext cx="5254785" cy="4495798"/>
          </a:xfrm>
          <a:prstGeom prst="rect">
            <a:avLst/>
          </a:prstGeom>
        </p:spPr>
        <p:txBody>
          <a:bodyPr vert="horz" wrap="square" lIns="0" tIns="0" rIns="0" bIns="0" rtlCol="0">
            <a:noAutofit/>
          </a:bodyPr>
          <a:lstStyle>
            <a:lvl1pPr marL="182875" indent="-182875" algn="l" defTabSz="914377" rtl="0" eaLnBrk="1" latinLnBrk="0" hangingPunct="1">
              <a:lnSpc>
                <a:spcPct val="90000"/>
              </a:lnSpc>
              <a:spcBef>
                <a:spcPts val="1200"/>
              </a:spcBef>
              <a:buClr>
                <a:schemeClr val="tx1"/>
              </a:buClr>
              <a:buSzPct val="80000"/>
              <a:buFont typeface="Wingdings" charset="2"/>
              <a:buChar char="§"/>
              <a:defRPr sz="20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tx1"/>
              </a:buClr>
              <a:buSzPct val="80000"/>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tx1"/>
              </a:buClr>
              <a:buSzPct val="80000"/>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tx1"/>
              </a:buClr>
              <a:buSzPct val="80000"/>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tx1"/>
              </a:buClr>
              <a:buSzPct val="80000"/>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nSpc>
                <a:spcPts val="1800"/>
              </a:lnSpc>
              <a:spcBef>
                <a:spcPts val="1800"/>
              </a:spcBef>
              <a:buFont typeface="Wingdings" charset="2"/>
              <a:buNone/>
            </a:pPr>
            <a:endParaRPr lang="en-US" sz="1400" dirty="0">
              <a:latin typeface="arial" charset="0"/>
              <a:ea typeface="BentonSans-Light" charset="0"/>
              <a:cs typeface="BentonSans-Light" charset="0"/>
            </a:endParaRPr>
          </a:p>
        </p:txBody>
      </p:sp>
      <p:sp>
        <p:nvSpPr>
          <p:cNvPr id="7" name="Espace réservé du texte 2"/>
          <p:cNvSpPr txBox="1">
            <a:spLocks/>
          </p:cNvSpPr>
          <p:nvPr/>
        </p:nvSpPr>
        <p:spPr>
          <a:xfrm>
            <a:off x="502565" y="1393759"/>
            <a:ext cx="10887158" cy="5765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sym typeface="Wingdings" panose="05000000000000000000" pitchFamily="2" charset="2"/>
              </a:rPr>
              <a:t>As transistors get closer to atomic scale, it’s getting harder to shrink them further without major heating issues. </a:t>
            </a:r>
          </a:p>
          <a:p>
            <a:r>
              <a:rPr lang="en-US" sz="2000" dirty="0">
                <a:solidFill>
                  <a:schemeClr val="tx2"/>
                </a:solidFill>
                <a:sym typeface="Wingdings" panose="05000000000000000000" pitchFamily="2" charset="2"/>
              </a:rPr>
              <a:t>To continue Moore’s law, the industry has developed palliative solutions:</a:t>
            </a:r>
          </a:p>
          <a:p>
            <a:pPr lvl="1"/>
            <a:r>
              <a:rPr lang="en-US" sz="1600" dirty="0" err="1">
                <a:solidFill>
                  <a:schemeClr val="tx2"/>
                </a:solidFill>
                <a:sym typeface="Wingdings" panose="05000000000000000000" pitchFamily="2" charset="2"/>
              </a:rPr>
              <a:t>Hyperthreading</a:t>
            </a:r>
            <a:r>
              <a:rPr lang="en-US" sz="1600" dirty="0">
                <a:solidFill>
                  <a:schemeClr val="tx2"/>
                </a:solidFill>
                <a:sym typeface="Wingdings" panose="05000000000000000000" pitchFamily="2" charset="2"/>
              </a:rPr>
              <a:t> (or simultaneous multithreading): 2 logical processors in one single</a:t>
            </a:r>
          </a:p>
          <a:p>
            <a:pPr lvl="1"/>
            <a:r>
              <a:rPr lang="en-US" sz="1600" dirty="0">
                <a:solidFill>
                  <a:schemeClr val="tx2"/>
                </a:solidFill>
                <a:sym typeface="Wingdings" panose="05000000000000000000" pitchFamily="2" charset="2"/>
              </a:rPr>
              <a:t>Branch prediction, Speculative execution</a:t>
            </a:r>
          </a:p>
          <a:p>
            <a:pPr lvl="1"/>
            <a:r>
              <a:rPr lang="en-US" sz="1600" dirty="0">
                <a:solidFill>
                  <a:schemeClr val="tx2"/>
                </a:solidFill>
                <a:sym typeface="Wingdings" panose="05000000000000000000" pitchFamily="2" charset="2"/>
              </a:rPr>
              <a:t>NUMA Architectures </a:t>
            </a:r>
          </a:p>
          <a:p>
            <a:pPr lvl="1"/>
            <a:r>
              <a:rPr lang="en-US" sz="1600" dirty="0">
                <a:solidFill>
                  <a:schemeClr val="tx2"/>
                </a:solidFill>
                <a:sym typeface="Wingdings" panose="05000000000000000000" pitchFamily="2" charset="2"/>
              </a:rPr>
              <a:t>etc…</a:t>
            </a:r>
          </a:p>
          <a:p>
            <a:r>
              <a:rPr lang="en-US" sz="2000" dirty="0">
                <a:solidFill>
                  <a:schemeClr val="tx2"/>
                </a:solidFill>
                <a:sym typeface="Wingdings" panose="05000000000000000000" pitchFamily="2" charset="2"/>
              </a:rPr>
              <a:t>This lead to leakage: RIDL, Fallout, </a:t>
            </a:r>
            <a:r>
              <a:rPr lang="en-US" sz="2000" dirty="0" err="1">
                <a:solidFill>
                  <a:schemeClr val="tx2"/>
                </a:solidFill>
                <a:sym typeface="Wingdings" panose="05000000000000000000" pitchFamily="2" charset="2"/>
              </a:rPr>
              <a:t>Zombieload</a:t>
            </a:r>
            <a:r>
              <a:rPr lang="en-US" sz="2000" dirty="0">
                <a:solidFill>
                  <a:schemeClr val="tx2"/>
                </a:solidFill>
                <a:sym typeface="Wingdings" panose="05000000000000000000" pitchFamily="2" charset="2"/>
              </a:rPr>
              <a:t>, MDS… </a:t>
            </a:r>
          </a:p>
          <a:p>
            <a:endParaRPr lang="en-US" sz="2000" dirty="0">
              <a:solidFill>
                <a:schemeClr val="tx2"/>
              </a:solidFill>
              <a:sym typeface="Wingdings" panose="05000000000000000000" pitchFamily="2" charset="2"/>
            </a:endParaRPr>
          </a:p>
          <a:p>
            <a:pPr marL="0" indent="0">
              <a:buNone/>
            </a:pPr>
            <a:r>
              <a:rPr lang="en-US" sz="2000" dirty="0">
                <a:solidFill>
                  <a:schemeClr val="tx2"/>
                </a:solidFill>
                <a:sym typeface="Wingdings" panose="05000000000000000000" pitchFamily="2" charset="2"/>
              </a:rPr>
              <a:t>“We will have to live with these issues for a while…</a:t>
            </a:r>
          </a:p>
          <a:p>
            <a:pPr marL="0" indent="0">
              <a:buNone/>
            </a:pPr>
            <a:r>
              <a:rPr lang="en-US" sz="2000" dirty="0">
                <a:solidFill>
                  <a:schemeClr val="tx2"/>
                </a:solidFill>
                <a:sym typeface="Wingdings" panose="05000000000000000000" pitchFamily="2" charset="2"/>
              </a:rPr>
              <a:t>	… we will have to chose between security &amp; performance” </a:t>
            </a:r>
          </a:p>
          <a:p>
            <a:pPr marL="0" indent="0">
              <a:buNone/>
            </a:pPr>
            <a:r>
              <a:rPr lang="en-US" sz="2000" dirty="0">
                <a:solidFill>
                  <a:schemeClr val="tx2"/>
                </a:solidFill>
                <a:sym typeface="Wingdings" panose="05000000000000000000" pitchFamily="2" charset="2"/>
              </a:rPr>
              <a:t>		</a:t>
            </a:r>
            <a:r>
              <a:rPr lang="en-US" sz="1600" i="1" dirty="0">
                <a:solidFill>
                  <a:schemeClr val="tx2"/>
                </a:solidFill>
                <a:sym typeface="Wingdings" panose="05000000000000000000" pitchFamily="2" charset="2"/>
              </a:rPr>
              <a:t>Greg </a:t>
            </a:r>
            <a:r>
              <a:rPr lang="en-US" sz="1600" i="1" dirty="0" err="1">
                <a:solidFill>
                  <a:schemeClr val="tx2"/>
                </a:solidFill>
                <a:sym typeface="Wingdings" panose="05000000000000000000" pitchFamily="2" charset="2"/>
              </a:rPr>
              <a:t>Kroah</a:t>
            </a:r>
            <a:r>
              <a:rPr lang="en-US" sz="1600" i="1" dirty="0">
                <a:solidFill>
                  <a:schemeClr val="tx2"/>
                </a:solidFill>
                <a:sym typeface="Wingdings" panose="05000000000000000000" pitchFamily="2" charset="2"/>
              </a:rPr>
              <a:t>-Hartman, Linux Kernel developer, </a:t>
            </a:r>
            <a:r>
              <a:rPr lang="en-US" sz="1600" i="1" dirty="0" err="1">
                <a:solidFill>
                  <a:schemeClr val="tx2"/>
                </a:solidFill>
                <a:sym typeface="Wingdings" panose="05000000000000000000" pitchFamily="2" charset="2"/>
              </a:rPr>
              <a:t>Opensource</a:t>
            </a:r>
            <a:r>
              <a:rPr lang="en-US" sz="1600" i="1" dirty="0">
                <a:solidFill>
                  <a:schemeClr val="tx2"/>
                </a:solidFill>
                <a:sym typeface="Wingdings" panose="05000000000000000000" pitchFamily="2" charset="2"/>
              </a:rPr>
              <a:t> Summit Europe, Lyon October 2019</a:t>
            </a:r>
            <a:endParaRPr lang="en-US" sz="2000" i="1" dirty="0">
              <a:solidFill>
                <a:schemeClr val="tx2"/>
              </a:solidFill>
              <a:sym typeface="Wingdings" panose="05000000000000000000" pitchFamily="2" charset="2"/>
            </a:endParaRPr>
          </a:p>
        </p:txBody>
      </p:sp>
      <p:pic>
        <p:nvPicPr>
          <p:cNvPr id="6"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Tree>
    <p:extLst>
      <p:ext uri="{BB962C8B-B14F-4D97-AF65-F5344CB8AC3E}">
        <p14:creationId xmlns:p14="http://schemas.microsoft.com/office/powerpoint/2010/main" val="25523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2" y="521208"/>
            <a:ext cx="10969943" cy="415498"/>
          </a:xfrm>
        </p:spPr>
        <p:txBody>
          <a:bodyPr/>
          <a:lstStyle/>
          <a:p>
            <a:r>
              <a:rPr lang="en-US" dirty="0"/>
              <a:t>Moore’s law is dead...</a:t>
            </a:r>
          </a:p>
        </p:txBody>
      </p:sp>
      <p:sp>
        <p:nvSpPr>
          <p:cNvPr id="38" name="Slide Number Placeholder 37"/>
          <p:cNvSpPr>
            <a:spLocks noGrp="1"/>
          </p:cNvSpPr>
          <p:nvPr>
            <p:ph type="sldNum" sz="quarter" idx="12"/>
          </p:nvPr>
        </p:nvSpPr>
        <p:spPr/>
        <p:txBody>
          <a:bodyPr/>
          <a:lstStyle/>
          <a:p>
            <a:fld id="{B016F8AB-BCEA-4347-8BA6-BE776009BC89}" type="slidenum">
              <a:rPr lang="en-US" smtClean="0"/>
              <a:pPr/>
              <a:t>17</a:t>
            </a:fld>
            <a:endParaRPr lang="en-US"/>
          </a:p>
        </p:txBody>
      </p:sp>
      <p:sp>
        <p:nvSpPr>
          <p:cNvPr id="5" name="Content Placeholder 6"/>
          <p:cNvSpPr txBox="1">
            <a:spLocks/>
          </p:cNvSpPr>
          <p:nvPr/>
        </p:nvSpPr>
        <p:spPr>
          <a:xfrm>
            <a:off x="6096000" y="1828800"/>
            <a:ext cx="5254785" cy="4495798"/>
          </a:xfrm>
          <a:prstGeom prst="rect">
            <a:avLst/>
          </a:prstGeom>
        </p:spPr>
        <p:txBody>
          <a:bodyPr vert="horz" wrap="square" lIns="0" tIns="0" rIns="0" bIns="0" rtlCol="0">
            <a:noAutofit/>
          </a:bodyPr>
          <a:lstStyle>
            <a:lvl1pPr marL="182875" indent="-182875" algn="l" defTabSz="914377" rtl="0" eaLnBrk="1" latinLnBrk="0" hangingPunct="1">
              <a:lnSpc>
                <a:spcPct val="90000"/>
              </a:lnSpc>
              <a:spcBef>
                <a:spcPts val="1200"/>
              </a:spcBef>
              <a:buClr>
                <a:schemeClr val="tx1"/>
              </a:buClr>
              <a:buSzPct val="80000"/>
              <a:buFont typeface="Wingdings" charset="2"/>
              <a:buChar char="§"/>
              <a:defRPr sz="20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tx1"/>
              </a:buClr>
              <a:buSzPct val="80000"/>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tx1"/>
              </a:buClr>
              <a:buSzPct val="80000"/>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tx1"/>
              </a:buClr>
              <a:buSzPct val="80000"/>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tx1"/>
              </a:buClr>
              <a:buSzPct val="80000"/>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nSpc>
                <a:spcPts val="1800"/>
              </a:lnSpc>
              <a:spcBef>
                <a:spcPts val="1800"/>
              </a:spcBef>
              <a:buFont typeface="Wingdings" charset="2"/>
              <a:buNone/>
            </a:pPr>
            <a:endParaRPr lang="en-US" sz="1400" dirty="0">
              <a:latin typeface="arial" charset="0"/>
              <a:ea typeface="BentonSans-Light" charset="0"/>
              <a:cs typeface="BentonSans-Light" charset="0"/>
            </a:endParaRPr>
          </a:p>
        </p:txBody>
      </p:sp>
      <p:sp>
        <p:nvSpPr>
          <p:cNvPr id="7" name="Espace réservé du texte 2"/>
          <p:cNvSpPr txBox="1">
            <a:spLocks/>
          </p:cNvSpPr>
          <p:nvPr/>
        </p:nvSpPr>
        <p:spPr>
          <a:xfrm>
            <a:off x="1271710" y="844373"/>
            <a:ext cx="9538530" cy="38901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b="1" dirty="0">
              <a:solidFill>
                <a:schemeClr val="tx2"/>
              </a:solidFill>
              <a:sym typeface="Wingdings" panose="05000000000000000000" pitchFamily="2" charset="2"/>
            </a:endParaRPr>
          </a:p>
          <a:p>
            <a:pPr marL="0" indent="0">
              <a:buFont typeface="Arial" panose="020B0604020202020204" pitchFamily="34" charset="0"/>
              <a:buNone/>
            </a:pPr>
            <a:endParaRPr lang="en-US" sz="2000" b="1" dirty="0">
              <a:solidFill>
                <a:schemeClr val="tx2"/>
              </a:solidFill>
              <a:sym typeface="Wingdings" panose="05000000000000000000" pitchFamily="2" charset="2"/>
            </a:endParaRPr>
          </a:p>
          <a:p>
            <a:pPr marL="0" indent="0">
              <a:buFont typeface="Arial" panose="020B0604020202020204" pitchFamily="34" charset="0"/>
              <a:buNone/>
            </a:pPr>
            <a:endParaRPr lang="en-US" sz="2000" b="1" dirty="0">
              <a:solidFill>
                <a:schemeClr val="tx2"/>
              </a:solidFill>
              <a:sym typeface="Wingdings" panose="05000000000000000000" pitchFamily="2" charset="2"/>
            </a:endParaRPr>
          </a:p>
          <a:p>
            <a:pPr marL="0" indent="0">
              <a:buFont typeface="Arial" panose="020B0604020202020204" pitchFamily="34" charset="0"/>
              <a:buNone/>
            </a:pPr>
            <a:r>
              <a:rPr lang="en-US" sz="2000" b="1" dirty="0">
                <a:solidFill>
                  <a:schemeClr val="tx2"/>
                </a:solidFill>
                <a:sym typeface="Wingdings" panose="05000000000000000000" pitchFamily="2" charset="2"/>
              </a:rPr>
              <a:t>Jensen Huang </a:t>
            </a:r>
            <a:r>
              <a:rPr lang="en-US" sz="2000" dirty="0">
                <a:solidFill>
                  <a:schemeClr val="tx2"/>
                </a:solidFill>
                <a:sym typeface="Wingdings" panose="05000000000000000000" pitchFamily="2" charset="2"/>
              </a:rPr>
              <a:t>(</a:t>
            </a:r>
            <a:r>
              <a:rPr lang="en-US" sz="2000" dirty="0" err="1">
                <a:solidFill>
                  <a:schemeClr val="tx2"/>
                </a:solidFill>
                <a:sym typeface="Wingdings" panose="05000000000000000000" pitchFamily="2" charset="2"/>
              </a:rPr>
              <a:t>Nvidia</a:t>
            </a:r>
            <a:r>
              <a:rPr lang="en-US" sz="2000" dirty="0">
                <a:solidFill>
                  <a:schemeClr val="tx2"/>
                </a:solidFill>
                <a:sym typeface="Wingdings" panose="05000000000000000000" pitchFamily="2" charset="2"/>
              </a:rPr>
              <a:t> Chief Executive), CES Jan 2019:</a:t>
            </a:r>
          </a:p>
          <a:p>
            <a:pPr marL="0" indent="0">
              <a:buNone/>
            </a:pPr>
            <a:r>
              <a:rPr lang="en-US" sz="2000" dirty="0">
                <a:solidFill>
                  <a:schemeClr val="tx2"/>
                </a:solidFill>
                <a:sym typeface="Wingdings" panose="05000000000000000000" pitchFamily="2" charset="2"/>
              </a:rPr>
              <a:t>“Moore’s Law, which predicts regular increases in the computing power of silicon chips, is </a:t>
            </a:r>
            <a:r>
              <a:rPr lang="en-US" sz="2000" b="1" dirty="0">
                <a:solidFill>
                  <a:schemeClr val="tx2"/>
                </a:solidFill>
                <a:sym typeface="Wingdings" panose="05000000000000000000" pitchFamily="2" charset="2"/>
              </a:rPr>
              <a:t>dead</a:t>
            </a:r>
            <a:r>
              <a:rPr lang="en-US" sz="2000" dirty="0">
                <a:solidFill>
                  <a:schemeClr val="tx2"/>
                </a:solidFill>
                <a:sym typeface="Wingdings" panose="05000000000000000000" pitchFamily="2" charset="2"/>
              </a:rPr>
              <a:t>.”</a:t>
            </a:r>
          </a:p>
          <a:p>
            <a:pPr marL="0" indent="0">
              <a:buNone/>
            </a:pPr>
            <a:endParaRPr lang="en-US" sz="2000" dirty="0">
              <a:solidFill>
                <a:schemeClr val="tx2"/>
              </a:solidFill>
              <a:sym typeface="Wingdings" panose="05000000000000000000" pitchFamily="2" charset="2"/>
            </a:endParaRPr>
          </a:p>
          <a:p>
            <a:pPr marL="0" indent="0">
              <a:buNone/>
            </a:pPr>
            <a:endParaRPr lang="en-US" sz="2000" dirty="0">
              <a:solidFill>
                <a:schemeClr val="tx2"/>
              </a:solidFill>
              <a:sym typeface="Wingdings" panose="05000000000000000000" pitchFamily="2" charset="2"/>
            </a:endParaRPr>
          </a:p>
          <a:p>
            <a:pPr marL="0" indent="0">
              <a:buNone/>
            </a:pPr>
            <a:r>
              <a:rPr lang="en-US" sz="2000" dirty="0">
                <a:solidFill>
                  <a:schemeClr val="tx2"/>
                </a:solidFill>
                <a:sym typeface="Wingdings" panose="05000000000000000000" pitchFamily="2" charset="2"/>
              </a:rPr>
              <a:t>… but ongoing research on Molecular, DNA, or Spintronic transistors / quantum computing</a:t>
            </a:r>
          </a:p>
        </p:txBody>
      </p:sp>
      <p:sp>
        <p:nvSpPr>
          <p:cNvPr id="10" name="Title 1"/>
          <p:cNvSpPr txBox="1">
            <a:spLocks/>
          </p:cNvSpPr>
          <p:nvPr/>
        </p:nvSpPr>
        <p:spPr>
          <a:xfrm>
            <a:off x="8589999" y="5546371"/>
            <a:ext cx="2989386" cy="415498"/>
          </a:xfrm>
          <a:prstGeom prst="rect">
            <a:avLst/>
          </a:prstGeom>
        </p:spPr>
        <p:txBody>
          <a:bodyPr vert="horz" wrap="square" lIns="0" tIns="0" rIns="0" bIns="0" rtlCol="0" anchor="t" anchorCtr="0">
            <a:spAutoFit/>
          </a:bodyPr>
          <a:lstStyle>
            <a:lvl1pPr algn="l" defTabSz="914377" rtl="0" eaLnBrk="1" latinLnBrk="0" hangingPunct="1">
              <a:lnSpc>
                <a:spcPct val="90000"/>
              </a:lnSpc>
              <a:spcBef>
                <a:spcPct val="0"/>
              </a:spcBef>
              <a:buNone/>
              <a:defRPr sz="3000" b="1" kern="1200" baseline="0">
                <a:solidFill>
                  <a:schemeClr val="tx1"/>
                </a:solidFill>
                <a:latin typeface="+mj-lt"/>
                <a:ea typeface="+mj-ea"/>
                <a:cs typeface="+mj-cs"/>
              </a:defRPr>
            </a:lvl1pPr>
          </a:lstStyle>
          <a:p>
            <a:r>
              <a:rPr lang="en-US" dirty="0"/>
              <a:t>… for a while</a:t>
            </a:r>
          </a:p>
        </p:txBody>
      </p:sp>
      <p:pic>
        <p:nvPicPr>
          <p:cNvPr id="8"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Tree>
    <p:extLst>
      <p:ext uri="{BB962C8B-B14F-4D97-AF65-F5344CB8AC3E}">
        <p14:creationId xmlns:p14="http://schemas.microsoft.com/office/powerpoint/2010/main" val="140615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3" y="128793"/>
            <a:ext cx="8559818" cy="1200329"/>
          </a:xfrm>
        </p:spPr>
        <p:txBody>
          <a:bodyPr/>
          <a:lstStyle/>
          <a:p>
            <a:r>
              <a:rPr lang="en-US" dirty="0"/>
              <a:t>Moore’s law: </a:t>
            </a:r>
            <a:br>
              <a:rPr lang="en-US" dirty="0"/>
            </a:br>
            <a:r>
              <a:rPr lang="en-US" dirty="0"/>
              <a:t>When did we go wrong?!</a:t>
            </a:r>
          </a:p>
        </p:txBody>
      </p:sp>
      <p:sp>
        <p:nvSpPr>
          <p:cNvPr id="38" name="Slide Number Placeholder 37"/>
          <p:cNvSpPr>
            <a:spLocks noGrp="1"/>
          </p:cNvSpPr>
          <p:nvPr>
            <p:ph type="sldNum" sz="quarter" idx="12"/>
          </p:nvPr>
        </p:nvSpPr>
        <p:spPr/>
        <p:txBody>
          <a:bodyPr/>
          <a:lstStyle/>
          <a:p>
            <a:fld id="{B016F8AB-BCEA-4347-8BA6-BE776009BC89}" type="slidenum">
              <a:rPr lang="en-US" smtClean="0"/>
              <a:pPr/>
              <a:t>18</a:t>
            </a:fld>
            <a:endParaRPr lang="en-US"/>
          </a:p>
        </p:txBody>
      </p:sp>
      <p:sp>
        <p:nvSpPr>
          <p:cNvPr id="5" name="Content Placeholder 6"/>
          <p:cNvSpPr txBox="1">
            <a:spLocks/>
          </p:cNvSpPr>
          <p:nvPr/>
        </p:nvSpPr>
        <p:spPr>
          <a:xfrm>
            <a:off x="6096000" y="1828800"/>
            <a:ext cx="5254785" cy="4495798"/>
          </a:xfrm>
          <a:prstGeom prst="rect">
            <a:avLst/>
          </a:prstGeom>
        </p:spPr>
        <p:txBody>
          <a:bodyPr vert="horz" wrap="square" lIns="0" tIns="0" rIns="0" bIns="0" rtlCol="0">
            <a:noAutofit/>
          </a:bodyPr>
          <a:lstStyle>
            <a:lvl1pPr marL="182875" indent="-182875" algn="l" defTabSz="914377" rtl="0" eaLnBrk="1" latinLnBrk="0" hangingPunct="1">
              <a:lnSpc>
                <a:spcPct val="90000"/>
              </a:lnSpc>
              <a:spcBef>
                <a:spcPts val="1200"/>
              </a:spcBef>
              <a:buClr>
                <a:schemeClr val="tx1"/>
              </a:buClr>
              <a:buSzPct val="80000"/>
              <a:buFont typeface="Wingdings" charset="2"/>
              <a:buChar char="§"/>
              <a:defRPr sz="20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tx1"/>
              </a:buClr>
              <a:buSzPct val="80000"/>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tx1"/>
              </a:buClr>
              <a:buSzPct val="80000"/>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tx1"/>
              </a:buClr>
              <a:buSzPct val="80000"/>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tx1"/>
              </a:buClr>
              <a:buSzPct val="80000"/>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nSpc>
                <a:spcPts val="1800"/>
              </a:lnSpc>
              <a:spcBef>
                <a:spcPts val="1800"/>
              </a:spcBef>
              <a:buFont typeface="Wingdings" charset="2"/>
              <a:buNone/>
            </a:pPr>
            <a:endParaRPr lang="en-US" sz="1400" dirty="0">
              <a:latin typeface="arial" charset="0"/>
              <a:ea typeface="BentonSans-Light" charset="0"/>
              <a:cs typeface="BentonSans-Light" charset="0"/>
            </a:endParaRPr>
          </a:p>
        </p:txBody>
      </p:sp>
      <p:sp>
        <p:nvSpPr>
          <p:cNvPr id="7" name="Espace réservé du texte 2"/>
          <p:cNvSpPr txBox="1">
            <a:spLocks/>
          </p:cNvSpPr>
          <p:nvPr/>
        </p:nvSpPr>
        <p:spPr>
          <a:xfrm>
            <a:off x="502565" y="1393759"/>
            <a:ext cx="10887158" cy="5765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sym typeface="Wingdings" panose="05000000000000000000" pitchFamily="2" charset="2"/>
              </a:rPr>
              <a:t>The computer to bring men on the moon in 1969 was Apollo Guidance Computer:  </a:t>
            </a:r>
            <a:br>
              <a:rPr lang="en-US" sz="2000" dirty="0">
                <a:solidFill>
                  <a:schemeClr val="tx2"/>
                </a:solidFill>
                <a:sym typeface="Wingdings" panose="05000000000000000000" pitchFamily="2" charset="2"/>
              </a:rPr>
            </a:br>
            <a:r>
              <a:rPr lang="en-US" sz="2000" b="1" dirty="0">
                <a:solidFill>
                  <a:schemeClr val="tx2"/>
                </a:solidFill>
                <a:sym typeface="Wingdings" panose="05000000000000000000" pitchFamily="2" charset="2"/>
              </a:rPr>
              <a:t>72KB memory, 0.043 </a:t>
            </a:r>
            <a:r>
              <a:rPr lang="en-US" sz="2000" b="1" dirty="0" err="1">
                <a:solidFill>
                  <a:schemeClr val="tx2"/>
                </a:solidFill>
                <a:sym typeface="Wingdings" panose="05000000000000000000" pitchFamily="2" charset="2"/>
              </a:rPr>
              <a:t>Mhz</a:t>
            </a:r>
            <a:endParaRPr lang="en-US" sz="2000" b="1" dirty="0">
              <a:solidFill>
                <a:schemeClr val="tx2"/>
              </a:solidFill>
              <a:sym typeface="Wingdings" panose="05000000000000000000" pitchFamily="2" charset="2"/>
            </a:endParaRPr>
          </a:p>
          <a:p>
            <a:r>
              <a:rPr lang="en-US" sz="2000" dirty="0">
                <a:solidFill>
                  <a:schemeClr val="tx2"/>
                </a:solidFill>
                <a:sym typeface="Wingdings" panose="05000000000000000000" pitchFamily="2" charset="2"/>
              </a:rPr>
              <a:t>A simple iPhone from 2019 is over 1 million times more </a:t>
            </a:r>
            <a:r>
              <a:rPr lang="en-US" sz="2000" dirty="0" err="1">
                <a:solidFill>
                  <a:schemeClr val="tx2"/>
                </a:solidFill>
                <a:sym typeface="Wingdings" panose="05000000000000000000" pitchFamily="2" charset="2"/>
              </a:rPr>
              <a:t>powerfull</a:t>
            </a:r>
            <a:r>
              <a:rPr lang="en-US" sz="2000" dirty="0">
                <a:solidFill>
                  <a:schemeClr val="tx2"/>
                </a:solidFill>
                <a:sym typeface="Wingdings" panose="05000000000000000000" pitchFamily="2" charset="2"/>
              </a:rPr>
              <a:t>!</a:t>
            </a:r>
          </a:p>
          <a:p>
            <a:r>
              <a:rPr lang="en-US" sz="2000" dirty="0">
                <a:solidFill>
                  <a:schemeClr val="tx2"/>
                </a:solidFill>
                <a:sym typeface="Wingdings" panose="05000000000000000000" pitchFamily="2" charset="2"/>
              </a:rPr>
              <a:t>AGC lines of code: &lt;150 thousands, Facebook: &gt;50 millions, Google &gt;2 billions</a:t>
            </a:r>
          </a:p>
        </p:txBody>
      </p:sp>
      <p:cxnSp>
        <p:nvCxnSpPr>
          <p:cNvPr id="6" name="Connecteur droit 5"/>
          <p:cNvCxnSpPr/>
          <p:nvPr/>
        </p:nvCxnSpPr>
        <p:spPr>
          <a:xfrm rot="5400000">
            <a:off x="1875950" y="3398342"/>
            <a:ext cx="3010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ltGray">
          <a:xfrm rot="5400000">
            <a:off x="6818074" y="-178401"/>
            <a:ext cx="379141" cy="9962310"/>
          </a:xfrm>
          <a:prstGeom prst="rect">
            <a:avLst/>
          </a:prstGeo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90000"/>
              </a:lnSpc>
            </a:pPr>
            <a:endParaRPr lang="fr-FR" dirty="0" err="1"/>
          </a:p>
        </p:txBody>
      </p:sp>
      <p:pic>
        <p:nvPicPr>
          <p:cNvPr id="12" name="Image 11"/>
          <p:cNvPicPr>
            <a:picLocks noChangeAspect="1"/>
          </p:cNvPicPr>
          <p:nvPr/>
        </p:nvPicPr>
        <p:blipFill>
          <a:blip r:embed="rId3"/>
          <a:stretch>
            <a:fillRect/>
          </a:stretch>
        </p:blipFill>
        <p:spPr>
          <a:xfrm>
            <a:off x="649838" y="3086776"/>
            <a:ext cx="1070874" cy="1070874"/>
          </a:xfrm>
          <a:prstGeom prst="rect">
            <a:avLst/>
          </a:prstGeom>
        </p:spPr>
      </p:pic>
      <p:sp>
        <p:nvSpPr>
          <p:cNvPr id="16" name="Espace réservé du texte 2"/>
          <p:cNvSpPr txBox="1">
            <a:spLocks/>
          </p:cNvSpPr>
          <p:nvPr/>
        </p:nvSpPr>
        <p:spPr>
          <a:xfrm>
            <a:off x="1915053" y="3749164"/>
            <a:ext cx="6894411" cy="469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sym typeface="Wingdings" panose="05000000000000000000" pitchFamily="2" charset="2"/>
              </a:rPr>
              <a:t>Performance required to send a man to the moon in 1969</a:t>
            </a:r>
          </a:p>
        </p:txBody>
      </p:sp>
      <p:pic>
        <p:nvPicPr>
          <p:cNvPr id="13" name="Image 12"/>
          <p:cNvPicPr>
            <a:picLocks noChangeAspect="1"/>
          </p:cNvPicPr>
          <p:nvPr/>
        </p:nvPicPr>
        <p:blipFill>
          <a:blip r:embed="rId4"/>
          <a:stretch>
            <a:fillRect/>
          </a:stretch>
        </p:blipFill>
        <p:spPr>
          <a:xfrm>
            <a:off x="1117343" y="4442099"/>
            <a:ext cx="557371" cy="1100450"/>
          </a:xfrm>
          <a:prstGeom prst="rect">
            <a:avLst/>
          </a:prstGeom>
        </p:spPr>
      </p:pic>
      <p:sp>
        <p:nvSpPr>
          <p:cNvPr id="18" name="Espace réservé du texte 2"/>
          <p:cNvSpPr txBox="1">
            <a:spLocks/>
          </p:cNvSpPr>
          <p:nvPr/>
        </p:nvSpPr>
        <p:spPr>
          <a:xfrm>
            <a:off x="1915052" y="5192605"/>
            <a:ext cx="6894411" cy="469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sym typeface="Wingdings" panose="05000000000000000000" pitchFamily="2" charset="2"/>
              </a:rPr>
              <a:t>Performance required to display a page of text on a Smartphone in 2019</a:t>
            </a:r>
          </a:p>
        </p:txBody>
      </p:sp>
      <p:sp>
        <p:nvSpPr>
          <p:cNvPr id="3" name="Éclair 2"/>
          <p:cNvSpPr/>
          <p:nvPr/>
        </p:nvSpPr>
        <p:spPr bwMode="ltGray">
          <a:xfrm rot="1972729">
            <a:off x="11159359" y="4520313"/>
            <a:ext cx="447040" cy="538480"/>
          </a:xfrm>
          <a:prstGeom prst="lightningBol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pic>
        <p:nvPicPr>
          <p:cNvPr id="1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Tree>
    <p:extLst>
      <p:ext uri="{BB962C8B-B14F-4D97-AF65-F5344CB8AC3E}">
        <p14:creationId xmlns:p14="http://schemas.microsoft.com/office/powerpoint/2010/main" val="382741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le 1">
            <a:extLst>
              <a:ext uri="{FF2B5EF4-FFF2-40B4-BE49-F238E27FC236}">
                <a16:creationId xmlns:a16="http://schemas.microsoft.com/office/drawing/2014/main" id="{E5DD8832-0F17-4599-B52B-49ACF73A9272}"/>
              </a:ext>
            </a:extLst>
          </p:cNvPr>
          <p:cNvSpPr>
            <a:spLocks noGrp="1"/>
          </p:cNvSpPr>
          <p:nvPr>
            <p:ph type="title"/>
          </p:nvPr>
        </p:nvSpPr>
        <p:spPr>
          <a:xfrm>
            <a:off x="609442" y="521208"/>
            <a:ext cx="9075563" cy="415498"/>
          </a:xfrm>
        </p:spPr>
        <p:txBody>
          <a:bodyPr/>
          <a:lstStyle/>
          <a:p>
            <a:r>
              <a:rPr lang="en-US" dirty="0"/>
              <a:t>Main programming languages performance comparison</a:t>
            </a:r>
          </a:p>
        </p:txBody>
      </p:sp>
      <p:sp>
        <p:nvSpPr>
          <p:cNvPr id="5" name="Espace réservé du texte 2">
            <a:extLst>
              <a:ext uri="{FF2B5EF4-FFF2-40B4-BE49-F238E27FC236}">
                <a16:creationId xmlns:a16="http://schemas.microsoft.com/office/drawing/2014/main" id="{E557706B-B83D-454F-89C1-74AC4D8F9F8A}"/>
              </a:ext>
            </a:extLst>
          </p:cNvPr>
          <p:cNvSpPr txBox="1">
            <a:spLocks/>
          </p:cNvSpPr>
          <p:nvPr/>
        </p:nvSpPr>
        <p:spPr>
          <a:xfrm>
            <a:off x="502564" y="1519998"/>
            <a:ext cx="5061894" cy="159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Java, </a:t>
            </a:r>
            <a:r>
              <a:rPr kumimoji="0" lang="en-US" sz="2000" b="0" i="0" u="none" strike="noStrike" kern="1200" cap="none" spc="0" normalizeH="0" baseline="0" noProof="0" dirty="0" err="1">
                <a:ln>
                  <a:noFill/>
                </a:ln>
                <a:solidFill>
                  <a:srgbClr val="44546A"/>
                </a:solidFill>
                <a:effectLst/>
                <a:uLnTx/>
                <a:uFillTx/>
                <a:latin typeface="Calibri" panose="020F0502020204030204"/>
                <a:ea typeface="+mn-ea"/>
                <a:cs typeface="+mn-cs"/>
                <a:sym typeface="Wingdings" panose="05000000000000000000" pitchFamily="2" charset="2"/>
              </a:rPr>
              <a:t>Javascript</a:t>
            </a: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 Python and  R are interpreted</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C </a:t>
            </a:r>
            <a:r>
              <a:rPr kumimoji="0" lang="en-US" sz="2000" b="0" i="0" u="none" strike="noStrike" kern="1200" cap="none" spc="0" normalizeH="0" baseline="0" noProof="0" dirty="0" err="1">
                <a:ln>
                  <a:noFill/>
                </a:ln>
                <a:solidFill>
                  <a:srgbClr val="44546A"/>
                </a:solidFill>
                <a:effectLst/>
                <a:uLnTx/>
                <a:uFillTx/>
                <a:latin typeface="Calibri" panose="020F0502020204030204"/>
                <a:ea typeface="+mn-ea"/>
                <a:cs typeface="+mn-cs"/>
                <a:sym typeface="Wingdings" panose="05000000000000000000" pitchFamily="2" charset="2"/>
              </a:rPr>
              <a:t>C</a:t>
            </a: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 C# Delphi and Swift are compiled</a:t>
            </a:r>
          </a:p>
        </p:txBody>
      </p:sp>
      <p:graphicFrame>
        <p:nvGraphicFramePr>
          <p:cNvPr id="6" name="Objet 5">
            <a:extLst>
              <a:ext uri="{FF2B5EF4-FFF2-40B4-BE49-F238E27FC236}">
                <a16:creationId xmlns:a16="http://schemas.microsoft.com/office/drawing/2014/main" id="{4465C4FE-9B65-40DF-AD01-24DC0554F128}"/>
              </a:ext>
            </a:extLst>
          </p:cNvPr>
          <p:cNvGraphicFramePr>
            <a:graphicFrameLocks noChangeAspect="1"/>
          </p:cNvGraphicFramePr>
          <p:nvPr/>
        </p:nvGraphicFramePr>
        <p:xfrm>
          <a:off x="914980" y="2952669"/>
          <a:ext cx="3253280" cy="2965757"/>
        </p:xfrm>
        <a:graphic>
          <a:graphicData uri="http://schemas.openxmlformats.org/presentationml/2006/ole">
            <mc:AlternateContent xmlns:mc="http://schemas.openxmlformats.org/markup-compatibility/2006">
              <mc:Choice xmlns:v="urn:schemas-microsoft-com:vml" Requires="v">
                <p:oleObj spid="_x0000_s3085" name="Feuille de calcul" r:id="rId4" imgW="4221480" imgH="3848100" progId="Excel.Sheet.12">
                  <p:embed/>
                </p:oleObj>
              </mc:Choice>
              <mc:Fallback>
                <p:oleObj name="Feuille de calcul" r:id="rId4" imgW="4221480" imgH="3848100" progId="Excel.Sheet.12">
                  <p:embed/>
                  <p:pic>
                    <p:nvPicPr>
                      <p:cNvPr id="19" name="Objet 18"/>
                      <p:cNvPicPr/>
                      <p:nvPr/>
                    </p:nvPicPr>
                    <p:blipFill>
                      <a:blip r:embed="rId5"/>
                      <a:stretch>
                        <a:fillRect/>
                      </a:stretch>
                    </p:blipFill>
                    <p:spPr>
                      <a:xfrm>
                        <a:off x="914980" y="2952669"/>
                        <a:ext cx="3253280" cy="2965757"/>
                      </a:xfrm>
                      <a:prstGeom prst="rect">
                        <a:avLst/>
                      </a:prstGeom>
                    </p:spPr>
                  </p:pic>
                </p:oleObj>
              </mc:Fallback>
            </mc:AlternateContent>
          </a:graphicData>
        </a:graphic>
      </p:graphicFrame>
      <p:sp>
        <p:nvSpPr>
          <p:cNvPr id="7" name="Titre 1">
            <a:extLst>
              <a:ext uri="{FF2B5EF4-FFF2-40B4-BE49-F238E27FC236}">
                <a16:creationId xmlns:a16="http://schemas.microsoft.com/office/drawing/2014/main" id="{1B058B9D-A88D-4887-85D8-2408B7E4EFD3}"/>
              </a:ext>
            </a:extLst>
          </p:cNvPr>
          <p:cNvSpPr txBox="1">
            <a:spLocks/>
          </p:cNvSpPr>
          <p:nvPr/>
        </p:nvSpPr>
        <p:spPr>
          <a:xfrm>
            <a:off x="1993165" y="6320592"/>
            <a:ext cx="2080693" cy="21602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000" b="1" kern="1200" baseline="0">
                <a:solidFill>
                  <a:schemeClr val="tx2"/>
                </a:solidFill>
                <a:latin typeface="+mj-lt"/>
                <a:ea typeface="+mj-ea"/>
                <a:cs typeface="+mj-cs"/>
              </a:defRPr>
            </a:lvl1pPr>
          </a:lstStyle>
          <a:p>
            <a:pPr marL="0" marR="0" lvl="0" indent="0" algn="r" defTabSz="914377" rtl="0" eaLnBrk="1" fontAlgn="base" latinLnBrk="0" hangingPunct="1">
              <a:lnSpc>
                <a:spcPct val="100000"/>
              </a:lnSpc>
              <a:spcBef>
                <a:spcPct val="0"/>
              </a:spcBef>
              <a:spcAft>
                <a:spcPct val="0"/>
              </a:spcAft>
              <a:buClrTx/>
              <a:buSzTx/>
              <a:buFontTx/>
              <a:buNone/>
              <a:tabLst/>
              <a:defRPr/>
            </a:pPr>
            <a:r>
              <a:rPr kumimoji="0" lang="en-GB" sz="1200" b="0" i="1" u="none" strike="noStrike" kern="1200" cap="none" spc="0" normalizeH="0" baseline="0" noProof="0" dirty="0" err="1">
                <a:ln>
                  <a:noFill/>
                </a:ln>
                <a:solidFill>
                  <a:prstClr val="black"/>
                </a:solidFill>
                <a:effectLst/>
                <a:uLnTx/>
                <a:uFillTx/>
                <a:latin typeface="Calibri Light" panose="020F0302020204030204"/>
                <a:ea typeface="+mj-ea"/>
                <a:cs typeface="+mj-cs"/>
              </a:rPr>
              <a:t>Tiobe</a:t>
            </a:r>
            <a:r>
              <a:rPr kumimoji="0" lang="en-GB" sz="1200" b="0" i="1" u="none" strike="noStrike" kern="1200" cap="none" spc="0" normalizeH="0" baseline="0" noProof="0" dirty="0">
                <a:ln>
                  <a:noFill/>
                </a:ln>
                <a:solidFill>
                  <a:prstClr val="black"/>
                </a:solidFill>
                <a:effectLst/>
                <a:uLnTx/>
                <a:uFillTx/>
                <a:latin typeface="Calibri Light" panose="020F0302020204030204"/>
                <a:ea typeface="+mj-ea"/>
                <a:cs typeface="+mj-cs"/>
              </a:rPr>
              <a:t> index, August 2019</a:t>
            </a:r>
          </a:p>
        </p:txBody>
      </p:sp>
      <p:sp>
        <p:nvSpPr>
          <p:cNvPr id="8" name="ZoneTexte 7">
            <a:extLst>
              <a:ext uri="{FF2B5EF4-FFF2-40B4-BE49-F238E27FC236}">
                <a16:creationId xmlns:a16="http://schemas.microsoft.com/office/drawing/2014/main" id="{BE340057-FFA3-481B-B674-4F86B9C76E23}"/>
              </a:ext>
            </a:extLst>
          </p:cNvPr>
          <p:cNvSpPr txBox="1"/>
          <p:nvPr/>
        </p:nvSpPr>
        <p:spPr>
          <a:xfrm>
            <a:off x="6895013" y="1473835"/>
            <a:ext cx="3866458" cy="403868"/>
          </a:xfrm>
          <a:prstGeom prst="rect">
            <a:avLst/>
          </a:prstGeom>
          <a:noFill/>
        </p:spPr>
        <p:txBody>
          <a:bodyPr wrap="square" lIns="0" tIns="0" rIns="0" bIns="0" rtlCol="0">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“Naïve” performance comparison</a:t>
            </a:r>
          </a:p>
        </p:txBody>
      </p:sp>
      <p:graphicFrame>
        <p:nvGraphicFramePr>
          <p:cNvPr id="9" name="Graphique 8">
            <a:extLst>
              <a:ext uri="{FF2B5EF4-FFF2-40B4-BE49-F238E27FC236}">
                <a16:creationId xmlns:a16="http://schemas.microsoft.com/office/drawing/2014/main" id="{85313E54-6341-46DB-80A2-941E340F6CD6}"/>
              </a:ext>
            </a:extLst>
          </p:cNvPr>
          <p:cNvGraphicFramePr>
            <a:graphicFrameLocks/>
          </p:cNvGraphicFramePr>
          <p:nvPr/>
        </p:nvGraphicFramePr>
        <p:xfrm>
          <a:off x="5363737" y="1690957"/>
          <a:ext cx="6828263" cy="4497969"/>
        </p:xfrm>
        <a:graphic>
          <a:graphicData uri="http://schemas.openxmlformats.org/drawingml/2006/chart">
            <c:chart xmlns:c="http://schemas.openxmlformats.org/drawingml/2006/chart" xmlns:r="http://schemas.openxmlformats.org/officeDocument/2006/relationships" r:id="rId6"/>
          </a:graphicData>
        </a:graphic>
      </p:graphicFrame>
      <p:sp>
        <p:nvSpPr>
          <p:cNvPr id="10" name="Titre 1">
            <a:extLst>
              <a:ext uri="{FF2B5EF4-FFF2-40B4-BE49-F238E27FC236}">
                <a16:creationId xmlns:a16="http://schemas.microsoft.com/office/drawing/2014/main" id="{F5402BEC-D182-45B3-837A-EFFE0795E536}"/>
              </a:ext>
            </a:extLst>
          </p:cNvPr>
          <p:cNvSpPr txBox="1">
            <a:spLocks/>
          </p:cNvSpPr>
          <p:nvPr/>
        </p:nvSpPr>
        <p:spPr>
          <a:xfrm>
            <a:off x="7032860" y="6228987"/>
            <a:ext cx="4583695" cy="297493"/>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000" b="1" kern="1200" baseline="0">
                <a:solidFill>
                  <a:schemeClr val="tx2"/>
                </a:solidFill>
                <a:latin typeface="+mj-lt"/>
                <a:ea typeface="+mj-ea"/>
                <a:cs typeface="+mj-cs"/>
              </a:defRPr>
            </a:lvl1pPr>
          </a:lstStyle>
          <a:p>
            <a:pPr marL="0" marR="0" lvl="0" indent="0" algn="r" defTabSz="914377"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44546A"/>
                </a:solidFill>
                <a:effectLst/>
                <a:uLnTx/>
                <a:uFillTx/>
                <a:latin typeface="Calibri Light" panose="020F0302020204030204"/>
                <a:ea typeface="+mj-ea"/>
                <a:cs typeface="+mj-cs"/>
                <a:hlinkClick r:id="rId7"/>
              </a:rPr>
              <a:t>https://github.com/frol/completely-unscientific-benchmarks</a:t>
            </a:r>
            <a:endParaRPr kumimoji="0" lang="en-GB" sz="1200" b="0"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06556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speaker</a:t>
            </a:r>
          </a:p>
        </p:txBody>
      </p:sp>
      <p:sp>
        <p:nvSpPr>
          <p:cNvPr id="8" name="Textplatzhalter 3">
            <a:extLst>
              <a:ext uri="{FF2B5EF4-FFF2-40B4-BE49-F238E27FC236}">
                <a16:creationId xmlns:a16="http://schemas.microsoft.com/office/drawing/2014/main" id="{073B1EFB-FC39-44C7-B40D-025DCA75AD34}"/>
              </a:ext>
            </a:extLst>
          </p:cNvPr>
          <p:cNvSpPr txBox="1">
            <a:spLocks/>
          </p:cNvSpPr>
          <p:nvPr/>
        </p:nvSpPr>
        <p:spPr>
          <a:xfrm>
            <a:off x="1924049" y="1895703"/>
            <a:ext cx="7084723" cy="1346200"/>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0"/>
              </a:spcAft>
              <a:buNone/>
              <a:defRPr/>
            </a:pPr>
            <a:r>
              <a:rPr lang="en-US" sz="1100" b="1" dirty="0">
                <a:solidFill>
                  <a:srgbClr val="C00000"/>
                </a:solidFill>
                <a:latin typeface="Roboto" panose="02000000000000000000" pitchFamily="2" charset="0"/>
                <a:ea typeface="Roboto" panose="02000000000000000000" pitchFamily="2" charset="0"/>
              </a:rPr>
              <a:t>Pierre MIEHE</a:t>
            </a:r>
          </a:p>
          <a:p>
            <a:pPr marL="268288" indent="-268288" fontAlgn="auto">
              <a:lnSpc>
                <a:spcPct val="100000"/>
              </a:lnSpc>
              <a:spcAft>
                <a:spcPts val="0"/>
              </a:spcAft>
              <a:buFont typeface="Wingdings" panose="05000000000000000000" pitchFamily="2" charset="2"/>
              <a:buChar char="§"/>
              <a:defRPr/>
            </a:pPr>
            <a:r>
              <a:rPr lang="en-US" sz="1100" dirty="0">
                <a:latin typeface="Verdana" panose="020B0604030504040204" pitchFamily="34" charset="0"/>
                <a:ea typeface="Verdana" panose="020B0604030504040204" pitchFamily="34" charset="0"/>
              </a:rPr>
              <a:t>Pierre has over 20 years of experience in Actuarial Consulting &amp; Software, with clients in US, Europe, Asia and South Africa</a:t>
            </a:r>
          </a:p>
          <a:p>
            <a:pPr marL="268288" indent="-268288" fontAlgn="auto">
              <a:lnSpc>
                <a:spcPct val="100000"/>
              </a:lnSpc>
              <a:spcAft>
                <a:spcPts val="0"/>
              </a:spcAft>
              <a:buFont typeface="Wingdings" panose="05000000000000000000" pitchFamily="2" charset="2"/>
              <a:buChar char="§"/>
              <a:defRPr/>
            </a:pPr>
            <a:r>
              <a:rPr lang="en-US" sz="1100" dirty="0">
                <a:latin typeface="Verdana" panose="020B0604030504040204" pitchFamily="34" charset="0"/>
                <a:ea typeface="Verdana" panose="020B0604030504040204" pitchFamily="34" charset="0"/>
              </a:rPr>
              <a:t>Former Insurance startups assessor at </a:t>
            </a:r>
            <a:r>
              <a:rPr lang="en-US" sz="1100" dirty="0" err="1">
                <a:latin typeface="Verdana" panose="020B0604030504040204" pitchFamily="34" charset="0"/>
                <a:ea typeface="Verdana" panose="020B0604030504040204" pitchFamily="34" charset="0"/>
              </a:rPr>
              <a:t>NewRe</a:t>
            </a:r>
            <a:r>
              <a:rPr lang="en-US" sz="1100" dirty="0">
                <a:latin typeface="Verdana" panose="020B0604030504040204" pitchFamily="34" charset="0"/>
                <a:ea typeface="Verdana" panose="020B0604030504040204" pitchFamily="34" charset="0"/>
              </a:rPr>
              <a:t> (Munich Re Group)</a:t>
            </a:r>
          </a:p>
          <a:p>
            <a:pPr marL="268288" indent="-268288" fontAlgn="auto">
              <a:lnSpc>
                <a:spcPct val="100000"/>
              </a:lnSpc>
              <a:spcAft>
                <a:spcPts val="0"/>
              </a:spcAft>
              <a:buFont typeface="Wingdings" panose="05000000000000000000" pitchFamily="2" charset="2"/>
              <a:buChar char="§"/>
              <a:defRPr/>
            </a:pPr>
            <a:r>
              <a:rPr lang="en-US" sz="1100" dirty="0">
                <a:latin typeface="Verdana" panose="020B0604030504040204" pitchFamily="34" charset="0"/>
                <a:ea typeface="Verdana" panose="020B0604030504040204" pitchFamily="34" charset="0"/>
              </a:rPr>
              <a:t>He is today head of “Milliman Mind”, a modeling platform dedicated to actuaries.</a:t>
            </a:r>
          </a:p>
        </p:txBody>
      </p:sp>
      <p:sp>
        <p:nvSpPr>
          <p:cNvPr id="9" name="Textplatzhalter 3">
            <a:extLst>
              <a:ext uri="{FF2B5EF4-FFF2-40B4-BE49-F238E27FC236}">
                <a16:creationId xmlns:a16="http://schemas.microsoft.com/office/drawing/2014/main" id="{D33C1A04-A548-4AAC-A569-92514281C3EE}"/>
              </a:ext>
            </a:extLst>
          </p:cNvPr>
          <p:cNvSpPr txBox="1">
            <a:spLocks/>
          </p:cNvSpPr>
          <p:nvPr/>
        </p:nvSpPr>
        <p:spPr>
          <a:xfrm>
            <a:off x="1924050" y="3773783"/>
            <a:ext cx="6789738" cy="1606550"/>
          </a:xfrm>
          <a:prstGeom prst="rect">
            <a:avLst/>
          </a:prstGeom>
          <a:noFill/>
        </p:spPr>
        <p:txBody>
          <a:bodyPr>
            <a:normAutofit/>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fontAlgn="auto">
              <a:spcBef>
                <a:spcPts val="1000"/>
              </a:spcBef>
              <a:spcAft>
                <a:spcPts val="0"/>
              </a:spcAft>
              <a:defRPr/>
            </a:pPr>
            <a:r>
              <a:rPr lang="en-US" sz="1100" dirty="0">
                <a:latin typeface="Verdana" panose="020B0604030504040204" pitchFamily="34" charset="0"/>
                <a:ea typeface="Verdana" panose="020B0604030504040204" pitchFamily="34" charset="0"/>
              </a:rPr>
              <a:t>ASTIN Board Member, former head of the ASTIN worldwide non-life best practice report</a:t>
            </a:r>
          </a:p>
          <a:p>
            <a:pPr defTabSz="914400" fontAlgn="auto">
              <a:spcBef>
                <a:spcPts val="1000"/>
              </a:spcBef>
              <a:spcAft>
                <a:spcPts val="0"/>
              </a:spcAft>
              <a:defRPr/>
            </a:pPr>
            <a:r>
              <a:rPr lang="en-US" sz="1100" dirty="0">
                <a:latin typeface="Verdana" panose="020B0604030504040204" pitchFamily="34" charset="0"/>
                <a:ea typeface="Verdana" panose="020B0604030504040204" pitchFamily="34" charset="0"/>
                <a:cs typeface="+mn-cs"/>
              </a:rPr>
              <a:t>Vice Editor of “The European Actuary” and “</a:t>
            </a:r>
            <a:r>
              <a:rPr lang="en-US" sz="1100" dirty="0" err="1">
                <a:latin typeface="Verdana" panose="020B0604030504040204" pitchFamily="34" charset="0"/>
                <a:ea typeface="Verdana" panose="020B0604030504040204" pitchFamily="34" charset="0"/>
                <a:cs typeface="+mn-cs"/>
              </a:rPr>
              <a:t>L’actuariel</a:t>
            </a:r>
            <a:r>
              <a:rPr lang="en-US" sz="1100" dirty="0">
                <a:latin typeface="Verdana" panose="020B0604030504040204" pitchFamily="34" charset="0"/>
                <a:ea typeface="Verdana" panose="020B0604030504040204" pitchFamily="34" charset="0"/>
                <a:cs typeface="+mn-cs"/>
              </a:rPr>
              <a:t>”</a:t>
            </a:r>
          </a:p>
          <a:p>
            <a:pPr defTabSz="914400" fontAlgn="auto">
              <a:spcBef>
                <a:spcPts val="1000"/>
              </a:spcBef>
              <a:spcAft>
                <a:spcPts val="0"/>
              </a:spcAft>
              <a:defRPr/>
            </a:pPr>
            <a:r>
              <a:rPr lang="en-US" sz="1100" dirty="0">
                <a:latin typeface="Verdana" panose="020B0604030504040204" pitchFamily="34" charset="0"/>
                <a:ea typeface="Verdana" panose="020B0604030504040204" pitchFamily="34" charset="0"/>
                <a:cs typeface="+mn-cs"/>
              </a:rPr>
              <a:t>Member of the AAE Standards Project Team</a:t>
            </a:r>
          </a:p>
          <a:p>
            <a:pPr defTabSz="914400" fontAlgn="auto">
              <a:spcBef>
                <a:spcPts val="1000"/>
              </a:spcBef>
              <a:spcAft>
                <a:spcPts val="0"/>
              </a:spcAft>
              <a:defRPr/>
            </a:pPr>
            <a:r>
              <a:rPr lang="en-US" sz="1100" dirty="0">
                <a:latin typeface="Verdana" panose="020B0604030504040204" pitchFamily="34" charset="0"/>
                <a:ea typeface="Verdana" panose="020B0604030504040204" pitchFamily="34" charset="0"/>
                <a:cs typeface="+mn-cs"/>
              </a:rPr>
              <a:t>Member of the International &amp; Standards Commission of the French “Institut des Actuaires”</a:t>
            </a:r>
          </a:p>
          <a:p>
            <a:pPr fontAlgn="auto">
              <a:spcAft>
                <a:spcPts val="0"/>
              </a:spcAft>
              <a:defRPr/>
            </a:pPr>
            <a:endParaRPr lang="en-US" sz="1600" dirty="0"/>
          </a:p>
        </p:txBody>
      </p:sp>
      <p:pic>
        <p:nvPicPr>
          <p:cNvPr id="11" name="Grafik 7">
            <a:extLst>
              <a:ext uri="{FF2B5EF4-FFF2-40B4-BE49-F238E27FC236}">
                <a16:creationId xmlns:a16="http://schemas.microsoft.com/office/drawing/2014/main" id="{AD4603DC-D952-4329-864F-6A4CCE54DDD6}"/>
              </a:ext>
            </a:extLst>
          </p:cNvPr>
          <p:cNvPicPr>
            <a:picLocks noChangeAspect="1"/>
          </p:cNvPicPr>
          <p:nvPr/>
        </p:nvPicPr>
        <p:blipFill>
          <a:blip r:embed="rId3"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855161" y="2342103"/>
            <a:ext cx="991901" cy="990352"/>
          </a:xfrm>
          <a:prstGeom prst="rect">
            <a:avLst/>
          </a:prstGeom>
          <a:ln>
            <a:noFill/>
          </a:ln>
          <a:effectLst>
            <a:outerShdw blurRad="292100" dist="139700" dir="2700000" algn="tl" rotWithShape="0">
              <a:srgbClr val="333333">
                <a:alpha val="65000"/>
              </a:srgbClr>
            </a:outerShdw>
          </a:effectLst>
        </p:spPr>
      </p:pic>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pic>
        <p:nvPicPr>
          <p:cNvPr id="13" name="Grafik 7">
            <a:extLst>
              <a:ext uri="{FF2B5EF4-FFF2-40B4-BE49-F238E27FC236}">
                <a16:creationId xmlns:a16="http://schemas.microsoft.com/office/drawing/2014/main" id="{AD4603DC-D952-4329-864F-6A4CCE54DD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161" y="1957762"/>
            <a:ext cx="973517" cy="1362924"/>
          </a:xfrm>
          <a:prstGeom prst="rect">
            <a:avLst/>
          </a:prstGeom>
          <a:ln>
            <a:noFill/>
          </a:ln>
          <a:effectLst>
            <a:outerShdw blurRad="292100" dist="139700" dir="2700000" algn="tl" rotWithShape="0">
              <a:srgbClr val="333333">
                <a:alpha val="65000"/>
              </a:srgbClr>
            </a:outerShdw>
          </a:effectLst>
        </p:spPr>
      </p:pic>
      <p:pic>
        <p:nvPicPr>
          <p:cNvPr id="17" name="Image 16">
            <a:extLst>
              <a:ext uri="{FF2B5EF4-FFF2-40B4-BE49-F238E27FC236}">
                <a16:creationId xmlns:a16="http://schemas.microsoft.com/office/drawing/2014/main" id="{59F1618C-C3AA-4044-98AB-94ED496B6B48}"/>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r="50976"/>
          <a:stretch/>
        </p:blipFill>
        <p:spPr>
          <a:xfrm>
            <a:off x="948198" y="3950603"/>
            <a:ext cx="787442" cy="8830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7"/>
          <p:cNvSpPr>
            <a:spLocks noGrp="1"/>
          </p:cNvSpPr>
          <p:nvPr>
            <p:ph type="sldNum" sz="quarter" idx="12"/>
          </p:nvPr>
        </p:nvSpPr>
        <p:spPr/>
        <p:txBody>
          <a:bodyPr/>
          <a:lstStyle/>
          <a:p>
            <a:fld id="{B016F8AB-BCEA-4347-8BA6-BE776009BC89}" type="slidenum">
              <a:rPr lang="en-US" smtClean="0"/>
              <a:pPr/>
              <a:t>20</a:t>
            </a:fld>
            <a:endParaRPr lang="en-US"/>
          </a:p>
        </p:txBody>
      </p:sp>
      <p:sp>
        <p:nvSpPr>
          <p:cNvPr id="7" name="Espace réservé du texte 2"/>
          <p:cNvSpPr txBox="1">
            <a:spLocks/>
          </p:cNvSpPr>
          <p:nvPr/>
        </p:nvSpPr>
        <p:spPr>
          <a:xfrm>
            <a:off x="530787" y="1160079"/>
            <a:ext cx="10233169" cy="6687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800" dirty="0">
                <a:solidFill>
                  <a:schemeClr val="tx2"/>
                </a:solidFill>
                <a:sym typeface="Wingdings" panose="05000000000000000000" pitchFamily="2" charset="2"/>
              </a:rPr>
              <a:t>Algorithms should be as simple as possible, and avoid complexity as much as possible...</a:t>
            </a:r>
          </a:p>
        </p:txBody>
      </p:sp>
      <p:sp>
        <p:nvSpPr>
          <p:cNvPr id="8" name="Title 1"/>
          <p:cNvSpPr>
            <a:spLocks noGrp="1"/>
          </p:cNvSpPr>
          <p:nvPr>
            <p:ph type="title"/>
          </p:nvPr>
        </p:nvSpPr>
        <p:spPr>
          <a:xfrm>
            <a:off x="609442" y="405792"/>
            <a:ext cx="10969943" cy="646331"/>
          </a:xfrm>
        </p:spPr>
        <p:txBody>
          <a:bodyPr/>
          <a:lstStyle/>
          <a:p>
            <a:r>
              <a:rPr lang="en-US" dirty="0"/>
              <a:t>Back to basics on CPU Time</a:t>
            </a:r>
          </a:p>
        </p:txBody>
      </p:sp>
      <p:graphicFrame>
        <p:nvGraphicFramePr>
          <p:cNvPr id="37" name="Tableau 36"/>
          <p:cNvGraphicFramePr>
            <a:graphicFrameLocks noGrp="1"/>
          </p:cNvGraphicFramePr>
          <p:nvPr/>
        </p:nvGraphicFramePr>
        <p:xfrm>
          <a:off x="163690" y="1614310"/>
          <a:ext cx="11825109" cy="4617154"/>
        </p:xfrm>
        <a:graphic>
          <a:graphicData uri="http://schemas.openxmlformats.org/drawingml/2006/table">
            <a:tbl>
              <a:tblPr firstRow="1">
                <a:tableStyleId>{8EC20E35-A176-4012-BC5E-935CFFF8708E}</a:tableStyleId>
              </a:tblPr>
              <a:tblGrid>
                <a:gridCol w="898296">
                  <a:extLst>
                    <a:ext uri="{9D8B030D-6E8A-4147-A177-3AD203B41FA5}">
                      <a16:colId xmlns:a16="http://schemas.microsoft.com/office/drawing/2014/main" val="3561445410"/>
                    </a:ext>
                  </a:extLst>
                </a:gridCol>
                <a:gridCol w="1212725">
                  <a:extLst>
                    <a:ext uri="{9D8B030D-6E8A-4147-A177-3AD203B41FA5}">
                      <a16:colId xmlns:a16="http://schemas.microsoft.com/office/drawing/2014/main" val="2539884792"/>
                    </a:ext>
                  </a:extLst>
                </a:gridCol>
                <a:gridCol w="583867">
                  <a:extLst>
                    <a:ext uri="{9D8B030D-6E8A-4147-A177-3AD203B41FA5}">
                      <a16:colId xmlns:a16="http://schemas.microsoft.com/office/drawing/2014/main" val="824824238"/>
                    </a:ext>
                  </a:extLst>
                </a:gridCol>
                <a:gridCol w="898296">
                  <a:extLst>
                    <a:ext uri="{9D8B030D-6E8A-4147-A177-3AD203B41FA5}">
                      <a16:colId xmlns:a16="http://schemas.microsoft.com/office/drawing/2014/main" val="3699428546"/>
                    </a:ext>
                  </a:extLst>
                </a:gridCol>
                <a:gridCol w="898296">
                  <a:extLst>
                    <a:ext uri="{9D8B030D-6E8A-4147-A177-3AD203B41FA5}">
                      <a16:colId xmlns:a16="http://schemas.microsoft.com/office/drawing/2014/main" val="1883697517"/>
                    </a:ext>
                  </a:extLst>
                </a:gridCol>
                <a:gridCol w="898296">
                  <a:extLst>
                    <a:ext uri="{9D8B030D-6E8A-4147-A177-3AD203B41FA5}">
                      <a16:colId xmlns:a16="http://schemas.microsoft.com/office/drawing/2014/main" val="4091229930"/>
                    </a:ext>
                  </a:extLst>
                </a:gridCol>
                <a:gridCol w="898296">
                  <a:extLst>
                    <a:ext uri="{9D8B030D-6E8A-4147-A177-3AD203B41FA5}">
                      <a16:colId xmlns:a16="http://schemas.microsoft.com/office/drawing/2014/main" val="3615297407"/>
                    </a:ext>
                  </a:extLst>
                </a:gridCol>
                <a:gridCol w="898296">
                  <a:extLst>
                    <a:ext uri="{9D8B030D-6E8A-4147-A177-3AD203B41FA5}">
                      <a16:colId xmlns:a16="http://schemas.microsoft.com/office/drawing/2014/main" val="2651479079"/>
                    </a:ext>
                  </a:extLst>
                </a:gridCol>
                <a:gridCol w="898296">
                  <a:extLst>
                    <a:ext uri="{9D8B030D-6E8A-4147-A177-3AD203B41FA5}">
                      <a16:colId xmlns:a16="http://schemas.microsoft.com/office/drawing/2014/main" val="2684392662"/>
                    </a:ext>
                  </a:extLst>
                </a:gridCol>
                <a:gridCol w="1019824">
                  <a:extLst>
                    <a:ext uri="{9D8B030D-6E8A-4147-A177-3AD203B41FA5}">
                      <a16:colId xmlns:a16="http://schemas.microsoft.com/office/drawing/2014/main" val="265440095"/>
                    </a:ext>
                  </a:extLst>
                </a:gridCol>
                <a:gridCol w="2720621">
                  <a:extLst>
                    <a:ext uri="{9D8B030D-6E8A-4147-A177-3AD203B41FA5}">
                      <a16:colId xmlns:a16="http://schemas.microsoft.com/office/drawing/2014/main" val="3083130958"/>
                    </a:ext>
                  </a:extLst>
                </a:gridCol>
              </a:tblGrid>
              <a:tr h="322306">
                <a:tc>
                  <a:txBody>
                    <a:bodyPr/>
                    <a:lstStyle/>
                    <a:p>
                      <a:pPr algn="l" fontAlgn="b"/>
                      <a:r>
                        <a:rPr lang="fr-FR" sz="1400" u="none" strike="noStrike">
                          <a:effectLst/>
                        </a:rPr>
                        <a:t>Time</a:t>
                      </a:r>
                      <a:endParaRPr lang="fr-FR" sz="1400" b="1" i="0" u="none" strike="noStrike">
                        <a:solidFill>
                          <a:srgbClr val="FFFFFF"/>
                        </a:solidFill>
                        <a:effectLst/>
                        <a:latin typeface="Calibri" panose="020F0502020204030204" pitchFamily="34" charset="0"/>
                      </a:endParaRPr>
                    </a:p>
                  </a:txBody>
                  <a:tcPr marL="2429" marR="2429" marT="2429" marB="0" anchor="b"/>
                </a:tc>
                <a:tc>
                  <a:txBody>
                    <a:bodyPr/>
                    <a:lstStyle/>
                    <a:p>
                      <a:pPr algn="l" fontAlgn="b"/>
                      <a:r>
                        <a:rPr lang="fr-FR" sz="1400" u="none" strike="noStrike">
                          <a:effectLst/>
                        </a:rPr>
                        <a:t>Type</a:t>
                      </a:r>
                      <a:endParaRPr lang="fr-FR" sz="1400" b="1" i="0" u="none" strike="noStrike">
                        <a:solidFill>
                          <a:srgbClr val="FFFFFF"/>
                        </a:solidFill>
                        <a:effectLst/>
                        <a:latin typeface="Calibri" panose="020F0502020204030204" pitchFamily="34" charset="0"/>
                      </a:endParaRPr>
                    </a:p>
                  </a:txBody>
                  <a:tcPr marL="2429" marR="2429" marT="2429" marB="0" anchor="b"/>
                </a:tc>
                <a:tc>
                  <a:txBody>
                    <a:bodyPr/>
                    <a:lstStyle/>
                    <a:p>
                      <a:pPr algn="l" fontAlgn="b"/>
                      <a:r>
                        <a:rPr lang="fr-FR" sz="1400" u="none" strike="noStrike" dirty="0">
                          <a:effectLst/>
                        </a:rPr>
                        <a:t>N=5</a:t>
                      </a:r>
                      <a:endParaRPr lang="fr-FR" sz="1400" b="1" i="0" u="none" strike="noStrike" dirty="0">
                        <a:solidFill>
                          <a:srgbClr val="FFFFFF"/>
                        </a:solidFill>
                        <a:effectLst/>
                        <a:latin typeface="Calibri" panose="020F0502020204030204" pitchFamily="34" charset="0"/>
                      </a:endParaRPr>
                    </a:p>
                  </a:txBody>
                  <a:tcPr marL="2429" marR="2429" marT="2429" marB="0" anchor="b"/>
                </a:tc>
                <a:tc>
                  <a:txBody>
                    <a:bodyPr/>
                    <a:lstStyle/>
                    <a:p>
                      <a:pPr algn="l" fontAlgn="b"/>
                      <a:r>
                        <a:rPr lang="fr-FR" sz="1400" u="none" strike="noStrike" dirty="0">
                          <a:effectLst/>
                        </a:rPr>
                        <a:t>N=10</a:t>
                      </a:r>
                      <a:endParaRPr lang="fr-FR" sz="1400" b="1" i="0" u="none" strike="noStrike" dirty="0">
                        <a:solidFill>
                          <a:srgbClr val="FFFFFF"/>
                        </a:solidFill>
                        <a:effectLst/>
                        <a:latin typeface="Calibri" panose="020F0502020204030204" pitchFamily="34" charset="0"/>
                      </a:endParaRPr>
                    </a:p>
                  </a:txBody>
                  <a:tcPr marL="2429" marR="2429" marT="2429" marB="0" anchor="b"/>
                </a:tc>
                <a:tc>
                  <a:txBody>
                    <a:bodyPr/>
                    <a:lstStyle/>
                    <a:p>
                      <a:pPr algn="l" fontAlgn="b"/>
                      <a:r>
                        <a:rPr lang="fr-FR" sz="1400" u="none" strike="noStrike" dirty="0">
                          <a:effectLst/>
                        </a:rPr>
                        <a:t>N=20</a:t>
                      </a:r>
                      <a:endParaRPr lang="fr-FR" sz="1400" b="1" i="0" u="none" strike="noStrike" dirty="0">
                        <a:solidFill>
                          <a:srgbClr val="FFFFFF"/>
                        </a:solidFill>
                        <a:effectLst/>
                        <a:latin typeface="Calibri" panose="020F0502020204030204" pitchFamily="34" charset="0"/>
                      </a:endParaRPr>
                    </a:p>
                  </a:txBody>
                  <a:tcPr marL="2429" marR="2429" marT="2429" marB="0" anchor="b"/>
                </a:tc>
                <a:tc>
                  <a:txBody>
                    <a:bodyPr/>
                    <a:lstStyle/>
                    <a:p>
                      <a:pPr algn="l" fontAlgn="b"/>
                      <a:r>
                        <a:rPr lang="fr-FR" sz="1400" u="none" strike="noStrike" dirty="0">
                          <a:effectLst/>
                        </a:rPr>
                        <a:t>N=50</a:t>
                      </a:r>
                      <a:endParaRPr lang="fr-FR" sz="1400" b="1" i="0" u="none" strike="noStrike" dirty="0">
                        <a:solidFill>
                          <a:srgbClr val="FFFFFF"/>
                        </a:solidFill>
                        <a:effectLst/>
                        <a:latin typeface="Calibri" panose="020F0502020204030204" pitchFamily="34" charset="0"/>
                      </a:endParaRPr>
                    </a:p>
                  </a:txBody>
                  <a:tcPr marL="2429" marR="2429" marT="2429" marB="0" anchor="b"/>
                </a:tc>
                <a:tc>
                  <a:txBody>
                    <a:bodyPr/>
                    <a:lstStyle/>
                    <a:p>
                      <a:pPr algn="l" fontAlgn="b"/>
                      <a:r>
                        <a:rPr lang="fr-FR" sz="1400" u="none" strike="noStrike" dirty="0">
                          <a:effectLst/>
                        </a:rPr>
                        <a:t>N=250</a:t>
                      </a:r>
                      <a:endParaRPr lang="fr-FR" sz="1400" b="1" i="0" u="none" strike="noStrike" dirty="0">
                        <a:solidFill>
                          <a:srgbClr val="FFFFFF"/>
                        </a:solidFill>
                        <a:effectLst/>
                        <a:latin typeface="Calibri" panose="020F0502020204030204" pitchFamily="34" charset="0"/>
                      </a:endParaRPr>
                    </a:p>
                  </a:txBody>
                  <a:tcPr marL="2429" marR="2429" marT="2429" marB="0" anchor="b"/>
                </a:tc>
                <a:tc>
                  <a:txBody>
                    <a:bodyPr/>
                    <a:lstStyle/>
                    <a:p>
                      <a:pPr algn="l" fontAlgn="b"/>
                      <a:r>
                        <a:rPr lang="fr-FR" sz="1400" u="none" strike="noStrike" dirty="0">
                          <a:effectLst/>
                        </a:rPr>
                        <a:t>N=1000</a:t>
                      </a:r>
                      <a:endParaRPr lang="fr-FR" sz="1400" b="1" i="0" u="none" strike="noStrike" dirty="0">
                        <a:solidFill>
                          <a:srgbClr val="FFFFFF"/>
                        </a:solidFill>
                        <a:effectLst/>
                        <a:latin typeface="Calibri" panose="020F0502020204030204" pitchFamily="34" charset="0"/>
                      </a:endParaRPr>
                    </a:p>
                  </a:txBody>
                  <a:tcPr marL="2429" marR="2429" marT="2429" marB="0" anchor="b"/>
                </a:tc>
                <a:tc>
                  <a:txBody>
                    <a:bodyPr/>
                    <a:lstStyle/>
                    <a:p>
                      <a:pPr algn="l" fontAlgn="b"/>
                      <a:r>
                        <a:rPr lang="fr-FR" sz="1400" u="none" strike="noStrike" dirty="0">
                          <a:effectLst/>
                        </a:rPr>
                        <a:t>N=10000</a:t>
                      </a:r>
                      <a:endParaRPr lang="fr-FR" sz="1400" b="1" i="0" u="none" strike="noStrike" dirty="0">
                        <a:solidFill>
                          <a:srgbClr val="FFFFFF"/>
                        </a:solidFill>
                        <a:effectLst/>
                        <a:latin typeface="Calibri" panose="020F0502020204030204" pitchFamily="34" charset="0"/>
                      </a:endParaRPr>
                    </a:p>
                  </a:txBody>
                  <a:tcPr marL="2429" marR="2429" marT="2429" marB="0" anchor="b"/>
                </a:tc>
                <a:tc>
                  <a:txBody>
                    <a:bodyPr/>
                    <a:lstStyle/>
                    <a:p>
                      <a:pPr algn="l" fontAlgn="b"/>
                      <a:r>
                        <a:rPr lang="fr-FR" sz="1400" u="none" strike="noStrike" dirty="0">
                          <a:effectLst/>
                        </a:rPr>
                        <a:t>N=1000000</a:t>
                      </a:r>
                      <a:endParaRPr lang="fr-FR" sz="1400" b="1" i="0" u="none" strike="noStrike" dirty="0">
                        <a:solidFill>
                          <a:srgbClr val="FFFFFF"/>
                        </a:solidFill>
                        <a:effectLst/>
                        <a:latin typeface="Calibri" panose="020F0502020204030204" pitchFamily="34" charset="0"/>
                      </a:endParaRPr>
                    </a:p>
                  </a:txBody>
                  <a:tcPr marL="2429" marR="2429" marT="2429" marB="0" anchor="b"/>
                </a:tc>
                <a:tc>
                  <a:txBody>
                    <a:bodyPr/>
                    <a:lstStyle/>
                    <a:p>
                      <a:pPr algn="l" fontAlgn="b"/>
                      <a:r>
                        <a:rPr lang="fr-FR" sz="1400" u="none" strike="noStrike">
                          <a:effectLst/>
                        </a:rPr>
                        <a:t>Example</a:t>
                      </a:r>
                      <a:endParaRPr lang="fr-FR" sz="1400" b="1" i="0" u="none" strike="noStrike">
                        <a:solidFill>
                          <a:srgbClr val="FFFFFF"/>
                        </a:solidFill>
                        <a:effectLst/>
                        <a:latin typeface="Calibri" panose="020F0502020204030204" pitchFamily="34" charset="0"/>
                      </a:endParaRPr>
                    </a:p>
                  </a:txBody>
                  <a:tcPr marL="2429" marR="2429" marT="2429" marB="0" anchor="b"/>
                </a:tc>
                <a:extLst>
                  <a:ext uri="{0D108BD9-81ED-4DB2-BD59-A6C34878D82A}">
                    <a16:rowId xmlns:a16="http://schemas.microsoft.com/office/drawing/2014/main" val="1302178057"/>
                  </a:ext>
                </a:extLst>
              </a:tr>
              <a:tr h="600438">
                <a:tc>
                  <a:txBody>
                    <a:bodyPr/>
                    <a:lstStyle/>
                    <a:p>
                      <a:pPr algn="l" fontAlgn="b"/>
                      <a:r>
                        <a:rPr lang="fr-FR" sz="1100" u="none" strike="noStrike">
                          <a:effectLst/>
                        </a:rPr>
                        <a:t>O(1)</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Constant complexity</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en-US" sz="1100" u="none" strike="noStrike">
                          <a:effectLst/>
                        </a:rPr>
                        <a:t>Access to a cell in grid</a:t>
                      </a:r>
                      <a:endParaRPr lang="en-US" sz="1100" b="0" i="0" u="none" strike="noStrike">
                        <a:solidFill>
                          <a:srgbClr val="000000"/>
                        </a:solidFill>
                        <a:effectLst/>
                        <a:latin typeface="Calibri" panose="020F0502020204030204" pitchFamily="34" charset="0"/>
                      </a:endParaRPr>
                    </a:p>
                  </a:txBody>
                  <a:tcPr marL="2429" marR="2429" marT="2429" marB="0" anchor="ctr"/>
                </a:tc>
                <a:extLst>
                  <a:ext uri="{0D108BD9-81ED-4DB2-BD59-A6C34878D82A}">
                    <a16:rowId xmlns:a16="http://schemas.microsoft.com/office/drawing/2014/main" val="4134811781"/>
                  </a:ext>
                </a:extLst>
              </a:tr>
              <a:tr h="646329">
                <a:tc>
                  <a:txBody>
                    <a:bodyPr/>
                    <a:lstStyle/>
                    <a:p>
                      <a:pPr algn="l" fontAlgn="b"/>
                      <a:r>
                        <a:rPr lang="fr-FR" sz="1100" u="none" strike="noStrike">
                          <a:effectLst/>
                        </a:rPr>
                        <a:t>O(log(n))</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Logarithmic complexity</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20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30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30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40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60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Bijection method</a:t>
                      </a:r>
                      <a:endParaRPr lang="fr-FR" sz="1100" b="0" i="0" u="none" strike="noStrike">
                        <a:solidFill>
                          <a:srgbClr val="000000"/>
                        </a:solidFill>
                        <a:effectLst/>
                        <a:latin typeface="Calibri" panose="020F0502020204030204" pitchFamily="34" charset="0"/>
                      </a:endParaRPr>
                    </a:p>
                  </a:txBody>
                  <a:tcPr marL="2429" marR="2429" marT="2429" marB="0" anchor="ctr"/>
                </a:tc>
                <a:extLst>
                  <a:ext uri="{0D108BD9-81ED-4DB2-BD59-A6C34878D82A}">
                    <a16:rowId xmlns:a16="http://schemas.microsoft.com/office/drawing/2014/main" val="3313595691"/>
                  </a:ext>
                </a:extLst>
              </a:tr>
              <a:tr h="600438">
                <a:tc>
                  <a:txBody>
                    <a:bodyPr/>
                    <a:lstStyle/>
                    <a:p>
                      <a:pPr algn="l" fontAlgn="b"/>
                      <a:r>
                        <a:rPr lang="fr-FR" sz="1100" u="none" strike="noStrike">
                          <a:effectLst/>
                        </a:rPr>
                        <a:t>O(n)</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Linear complexity</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50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200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500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2.5 µs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 µs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100 µs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 ms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Browsing a list</a:t>
                      </a:r>
                      <a:endParaRPr lang="fr-FR" sz="1100" b="0" i="0" u="none" strike="noStrike">
                        <a:solidFill>
                          <a:srgbClr val="000000"/>
                        </a:solidFill>
                        <a:effectLst/>
                        <a:latin typeface="Calibri" panose="020F0502020204030204" pitchFamily="34" charset="0"/>
                      </a:endParaRPr>
                    </a:p>
                  </a:txBody>
                  <a:tcPr marL="2429" marR="2429" marT="2429" marB="0" anchor="ctr"/>
                </a:tc>
                <a:extLst>
                  <a:ext uri="{0D108BD9-81ED-4DB2-BD59-A6C34878D82A}">
                    <a16:rowId xmlns:a16="http://schemas.microsoft.com/office/drawing/2014/main" val="2883107316"/>
                  </a:ext>
                </a:extLst>
              </a:tr>
              <a:tr h="646329">
                <a:tc>
                  <a:txBody>
                    <a:bodyPr/>
                    <a:lstStyle/>
                    <a:p>
                      <a:pPr algn="l" fontAlgn="b"/>
                      <a:r>
                        <a:rPr lang="fr-FR" sz="1100" u="none" strike="noStrike">
                          <a:effectLst/>
                        </a:rPr>
                        <a:t>O(n*log(n))</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Linearithmic complexity</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40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260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850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6 µs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30 µs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400 µs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60 ms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Optimal sorting</a:t>
                      </a:r>
                      <a:endParaRPr lang="fr-FR" sz="1100" b="0" i="0" u="none" strike="noStrike">
                        <a:solidFill>
                          <a:srgbClr val="000000"/>
                        </a:solidFill>
                        <a:effectLst/>
                        <a:latin typeface="Calibri" panose="020F0502020204030204" pitchFamily="34" charset="0"/>
                      </a:endParaRPr>
                    </a:p>
                  </a:txBody>
                  <a:tcPr marL="2429" marR="2429" marT="2429" marB="0" anchor="ctr"/>
                </a:tc>
                <a:extLst>
                  <a:ext uri="{0D108BD9-81ED-4DB2-BD59-A6C34878D82A}">
                    <a16:rowId xmlns:a16="http://schemas.microsoft.com/office/drawing/2014/main" val="3653032105"/>
                  </a:ext>
                </a:extLst>
              </a:tr>
              <a:tr h="600438">
                <a:tc>
                  <a:txBody>
                    <a:bodyPr/>
                    <a:lstStyle/>
                    <a:p>
                      <a:pPr algn="l" fontAlgn="b"/>
                      <a:r>
                        <a:rPr lang="fr-FR" sz="1100" u="none" strike="noStrike">
                          <a:effectLst/>
                        </a:rPr>
                        <a:t>O(n^2)</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Quadratic complexity</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250 ns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 µs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4 µs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25 µs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625 µs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 ms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 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2.8 hours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2 dimensional grids browsing</a:t>
                      </a:r>
                      <a:endParaRPr lang="fr-FR" sz="1100" b="0" i="0" u="none" strike="noStrike">
                        <a:solidFill>
                          <a:srgbClr val="000000"/>
                        </a:solidFill>
                        <a:effectLst/>
                        <a:latin typeface="Calibri" panose="020F0502020204030204" pitchFamily="34" charset="0"/>
                      </a:endParaRPr>
                    </a:p>
                  </a:txBody>
                  <a:tcPr marL="2429" marR="2429" marT="2429" marB="0" anchor="ctr"/>
                </a:tc>
                <a:extLst>
                  <a:ext uri="{0D108BD9-81ED-4DB2-BD59-A6C34878D82A}">
                    <a16:rowId xmlns:a16="http://schemas.microsoft.com/office/drawing/2014/main" val="3898896039"/>
                  </a:ext>
                </a:extLst>
              </a:tr>
              <a:tr h="600438">
                <a:tc>
                  <a:txBody>
                    <a:bodyPr/>
                    <a:lstStyle/>
                    <a:p>
                      <a:pPr algn="l" fontAlgn="b"/>
                      <a:r>
                        <a:rPr lang="fr-FR" sz="1100" u="none" strike="noStrike">
                          <a:effectLst/>
                        </a:rPr>
                        <a:t>O(n^3)</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Cubic complexity</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1.25 µs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 µs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80 µs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1.25 ms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156 ms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 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2.7 hours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316 years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Naïve matrix product</a:t>
                      </a:r>
                      <a:endParaRPr lang="fr-FR" sz="1100" b="0" i="0" u="none" strike="noStrike">
                        <a:solidFill>
                          <a:srgbClr val="000000"/>
                        </a:solidFill>
                        <a:effectLst/>
                        <a:latin typeface="Calibri" panose="020F0502020204030204" pitchFamily="34" charset="0"/>
                      </a:endParaRPr>
                    </a:p>
                  </a:txBody>
                  <a:tcPr marL="2429" marR="2429" marT="2429" marB="0" anchor="ctr"/>
                </a:tc>
                <a:extLst>
                  <a:ext uri="{0D108BD9-81ED-4DB2-BD59-A6C34878D82A}">
                    <a16:rowId xmlns:a16="http://schemas.microsoft.com/office/drawing/2014/main" val="4210059514"/>
                  </a:ext>
                </a:extLst>
              </a:tr>
              <a:tr h="600438">
                <a:tc>
                  <a:txBody>
                    <a:bodyPr/>
                    <a:lstStyle/>
                    <a:p>
                      <a:pPr algn="l" fontAlgn="b"/>
                      <a:r>
                        <a:rPr lang="fr-FR" sz="1100" u="none" strike="noStrike">
                          <a:effectLst/>
                        </a:rPr>
                        <a:t>O(n!)</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dirty="0" err="1">
                          <a:effectLst/>
                        </a:rPr>
                        <a:t>Factorial</a:t>
                      </a:r>
                      <a:r>
                        <a:rPr lang="fr-FR" sz="1100" u="none" strike="noStrike" dirty="0">
                          <a:effectLst/>
                        </a:rPr>
                        <a:t> </a:t>
                      </a:r>
                      <a:r>
                        <a:rPr lang="fr-FR" sz="1100" u="none" strike="noStrike" dirty="0" err="1">
                          <a:effectLst/>
                        </a:rPr>
                        <a:t>complexity</a:t>
                      </a:r>
                      <a:endParaRPr lang="fr-FR" sz="1100" b="0" i="0" u="none" strike="noStrike" dirty="0">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1.2 µs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36 ms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770 years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10^48 years</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2429" marR="2429" marT="2429" marB="0" anchor="ctr"/>
                </a:tc>
                <a:tc>
                  <a:txBody>
                    <a:bodyPr/>
                    <a:lstStyle/>
                    <a:p>
                      <a:pPr algn="l" fontAlgn="b"/>
                      <a:r>
                        <a:rPr lang="en-US" sz="1100" u="none" strike="noStrike" dirty="0">
                          <a:effectLst/>
                        </a:rPr>
                        <a:t>Commercial </a:t>
                      </a:r>
                      <a:r>
                        <a:rPr lang="en-US" sz="1100" u="none" strike="noStrike" dirty="0" err="1">
                          <a:effectLst/>
                        </a:rPr>
                        <a:t>traveller</a:t>
                      </a:r>
                      <a:r>
                        <a:rPr lang="en-US" sz="1100" u="none" strike="noStrike" dirty="0">
                          <a:effectLst/>
                        </a:rPr>
                        <a:t> with naive approach</a:t>
                      </a:r>
                      <a:endParaRPr lang="en-US" sz="1100" b="0" i="0" u="none" strike="noStrike" dirty="0">
                        <a:solidFill>
                          <a:srgbClr val="000000"/>
                        </a:solidFill>
                        <a:effectLst/>
                        <a:latin typeface="Calibri" panose="020F0502020204030204" pitchFamily="34" charset="0"/>
                      </a:endParaRPr>
                    </a:p>
                  </a:txBody>
                  <a:tcPr marL="2429" marR="2429" marT="2429" marB="0" anchor="ctr"/>
                </a:tc>
                <a:extLst>
                  <a:ext uri="{0D108BD9-81ED-4DB2-BD59-A6C34878D82A}">
                    <a16:rowId xmlns:a16="http://schemas.microsoft.com/office/drawing/2014/main" val="4014351815"/>
                  </a:ext>
                </a:extLst>
              </a:tr>
            </a:tbl>
          </a:graphicData>
        </a:graphic>
      </p:graphicFrame>
      <p:pic>
        <p:nvPicPr>
          <p:cNvPr id="6"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Tree>
    <p:extLst>
      <p:ext uri="{BB962C8B-B14F-4D97-AF65-F5344CB8AC3E}">
        <p14:creationId xmlns:p14="http://schemas.microsoft.com/office/powerpoint/2010/main" val="390562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7"/>
          <p:cNvSpPr>
            <a:spLocks noGrp="1"/>
          </p:cNvSpPr>
          <p:nvPr>
            <p:ph type="sldNum" sz="quarter" idx="12"/>
          </p:nvPr>
        </p:nvSpPr>
        <p:spPr/>
        <p:txBody>
          <a:bodyPr/>
          <a:lstStyle/>
          <a:p>
            <a:fld id="{B016F8AB-BCEA-4347-8BA6-BE776009BC89}" type="slidenum">
              <a:rPr lang="en-US" smtClean="0"/>
              <a:pPr/>
              <a:t>21</a:t>
            </a:fld>
            <a:endParaRPr lang="en-US"/>
          </a:p>
        </p:txBody>
      </p:sp>
      <p:sp>
        <p:nvSpPr>
          <p:cNvPr id="5" name="Content Placeholder 6"/>
          <p:cNvSpPr txBox="1">
            <a:spLocks/>
          </p:cNvSpPr>
          <p:nvPr/>
        </p:nvSpPr>
        <p:spPr>
          <a:xfrm>
            <a:off x="6096000" y="1828800"/>
            <a:ext cx="5254785" cy="4495798"/>
          </a:xfrm>
          <a:prstGeom prst="rect">
            <a:avLst/>
          </a:prstGeom>
        </p:spPr>
        <p:txBody>
          <a:bodyPr vert="horz" wrap="square" lIns="0" tIns="0" rIns="0" bIns="0" rtlCol="0">
            <a:noAutofit/>
          </a:bodyPr>
          <a:lstStyle>
            <a:lvl1pPr marL="182875" indent="-182875" algn="l" defTabSz="914377" rtl="0" eaLnBrk="1" latinLnBrk="0" hangingPunct="1">
              <a:lnSpc>
                <a:spcPct val="90000"/>
              </a:lnSpc>
              <a:spcBef>
                <a:spcPts val="1200"/>
              </a:spcBef>
              <a:buClr>
                <a:schemeClr val="tx1"/>
              </a:buClr>
              <a:buSzPct val="80000"/>
              <a:buFont typeface="Wingdings" charset="2"/>
              <a:buChar char="§"/>
              <a:defRPr sz="20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tx1"/>
              </a:buClr>
              <a:buSzPct val="80000"/>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tx1"/>
              </a:buClr>
              <a:buSzPct val="80000"/>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tx1"/>
              </a:buClr>
              <a:buSzPct val="80000"/>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tx1"/>
              </a:buClr>
              <a:buSzPct val="80000"/>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nSpc>
                <a:spcPts val="1800"/>
              </a:lnSpc>
              <a:spcBef>
                <a:spcPts val="1800"/>
              </a:spcBef>
              <a:buFont typeface="Wingdings" charset="2"/>
              <a:buNone/>
            </a:pPr>
            <a:endParaRPr lang="en-US" sz="1400" dirty="0">
              <a:latin typeface="arial" charset="0"/>
              <a:ea typeface="BentonSans-Light" charset="0"/>
              <a:cs typeface="BentonSans-Light" charset="0"/>
            </a:endParaRPr>
          </a:p>
        </p:txBody>
      </p:sp>
      <p:sp>
        <p:nvSpPr>
          <p:cNvPr id="7" name="Espace réservé du texte 2"/>
          <p:cNvSpPr txBox="1">
            <a:spLocks/>
          </p:cNvSpPr>
          <p:nvPr/>
        </p:nvSpPr>
        <p:spPr>
          <a:xfrm>
            <a:off x="609442" y="2257359"/>
            <a:ext cx="5484971" cy="26702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sym typeface="Wingdings" panose="05000000000000000000" pitchFamily="2" charset="2"/>
              </a:rPr>
              <a:t>Multi-threading works very well in C# to speed-up calculations</a:t>
            </a:r>
          </a:p>
          <a:p>
            <a:r>
              <a:rPr lang="en-US" sz="2000" dirty="0">
                <a:solidFill>
                  <a:schemeClr val="tx2"/>
                </a:solidFill>
                <a:sym typeface="Wingdings" panose="05000000000000000000" pitchFamily="2" charset="2"/>
              </a:rPr>
              <a:t>But </a:t>
            </a:r>
            <a:r>
              <a:rPr lang="en-US" sz="2000" b="1" dirty="0">
                <a:solidFill>
                  <a:schemeClr val="tx2"/>
                </a:solidFill>
                <a:sym typeface="Wingdings" panose="05000000000000000000" pitchFamily="2" charset="2"/>
              </a:rPr>
              <a:t>Shared memory is a big issue </a:t>
            </a:r>
            <a:r>
              <a:rPr lang="en-US" sz="2000" dirty="0">
                <a:solidFill>
                  <a:schemeClr val="tx2"/>
                </a:solidFill>
                <a:sym typeface="Wingdings" panose="05000000000000000000" pitchFamily="2" charset="2"/>
              </a:rPr>
              <a:t>not well handled by latest hardware: need to avoid conflict between threads, especially with branch prediction / speculative execution</a:t>
            </a:r>
          </a:p>
          <a:p>
            <a:r>
              <a:rPr lang="en-US" sz="2000" b="1" dirty="0">
                <a:solidFill>
                  <a:schemeClr val="tx2"/>
                </a:solidFill>
                <a:sym typeface="Wingdings" panose="05000000000000000000" pitchFamily="2" charset="2"/>
              </a:rPr>
              <a:t>Shared memory / Issue with NUMA </a:t>
            </a:r>
            <a:r>
              <a:rPr lang="en-US" sz="2000" dirty="0">
                <a:solidFill>
                  <a:schemeClr val="tx2"/>
                </a:solidFill>
                <a:sym typeface="Wingdings" panose="05000000000000000000" pitchFamily="2" charset="2"/>
              </a:rPr>
              <a:t>(Non Uniform Memory Allocation): find a way to be able to split RAM to each socket…</a:t>
            </a:r>
          </a:p>
        </p:txBody>
      </p:sp>
      <p:sp>
        <p:nvSpPr>
          <p:cNvPr id="8" name="Title 1"/>
          <p:cNvSpPr>
            <a:spLocks noGrp="1"/>
          </p:cNvSpPr>
          <p:nvPr>
            <p:ph type="title"/>
          </p:nvPr>
        </p:nvSpPr>
        <p:spPr>
          <a:xfrm>
            <a:off x="609442" y="521208"/>
            <a:ext cx="7418081" cy="415498"/>
          </a:xfrm>
        </p:spPr>
        <p:txBody>
          <a:bodyPr/>
          <a:lstStyle/>
          <a:p>
            <a:r>
              <a:rPr lang="en-US" dirty="0"/>
              <a:t>Moore’s law / back to basics: C# runtime</a:t>
            </a:r>
          </a:p>
        </p:txBody>
      </p:sp>
      <p:graphicFrame>
        <p:nvGraphicFramePr>
          <p:cNvPr id="6" name="Graphique 5"/>
          <p:cNvGraphicFramePr>
            <a:graphicFrameLocks/>
          </p:cNvGraphicFramePr>
          <p:nvPr>
            <p:extLst>
              <p:ext uri="{D42A27DB-BD31-4B8C-83A1-F6EECF244321}">
                <p14:modId xmlns:p14="http://schemas.microsoft.com/office/powerpoint/2010/main" val="2774749367"/>
              </p:ext>
            </p:extLst>
          </p:nvPr>
        </p:nvGraphicFramePr>
        <p:xfrm>
          <a:off x="6817459" y="207868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Espace réservé du texte 2"/>
          <p:cNvSpPr txBox="1">
            <a:spLocks/>
          </p:cNvSpPr>
          <p:nvPr/>
        </p:nvSpPr>
        <p:spPr>
          <a:xfrm>
            <a:off x="6746113" y="4928748"/>
            <a:ext cx="5045655" cy="469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solidFill>
                  <a:schemeClr val="tx2"/>
                </a:solidFill>
                <a:sym typeface="Wingdings" panose="05000000000000000000" pitchFamily="2" charset="2"/>
              </a:rPr>
              <a:t>Illustration on </a:t>
            </a:r>
            <a:r>
              <a:rPr lang="en-US" sz="1600" i="1" dirty="0" err="1">
                <a:solidFill>
                  <a:schemeClr val="tx2"/>
                </a:solidFill>
                <a:sym typeface="Wingdings" panose="05000000000000000000" pitchFamily="2" charset="2"/>
              </a:rPr>
              <a:t>Milliman</a:t>
            </a:r>
            <a:r>
              <a:rPr lang="en-US" sz="1600" i="1" dirty="0">
                <a:solidFill>
                  <a:schemeClr val="tx2"/>
                </a:solidFill>
                <a:sym typeface="Wingdings" panose="05000000000000000000" pitchFamily="2" charset="2"/>
              </a:rPr>
              <a:t> Mind performance: </a:t>
            </a:r>
          </a:p>
          <a:p>
            <a:pPr marL="0" indent="0">
              <a:buNone/>
            </a:pPr>
            <a:r>
              <a:rPr lang="en-US" sz="1600" i="1" dirty="0">
                <a:solidFill>
                  <a:schemeClr val="tx2"/>
                </a:solidFill>
                <a:sym typeface="Wingdings" panose="05000000000000000000" pitchFamily="2" charset="2"/>
              </a:rPr>
              <a:t>Runtime (sec.) vs </a:t>
            </a:r>
            <a:r>
              <a:rPr lang="en-US" sz="1600" i="1" dirty="0" err="1">
                <a:solidFill>
                  <a:schemeClr val="tx2"/>
                </a:solidFill>
                <a:sym typeface="Wingdings" panose="05000000000000000000" pitchFamily="2" charset="2"/>
              </a:rPr>
              <a:t>nb</a:t>
            </a:r>
            <a:r>
              <a:rPr lang="en-US" sz="1600" i="1" dirty="0">
                <a:solidFill>
                  <a:schemeClr val="tx2"/>
                </a:solidFill>
                <a:sym typeface="Wingdings" panose="05000000000000000000" pitchFamily="2" charset="2"/>
              </a:rPr>
              <a:t> of threads on a Non-Life ORSA model if NUMA not dealt with correctly</a:t>
            </a:r>
          </a:p>
        </p:txBody>
      </p:sp>
      <p:pic>
        <p:nvPicPr>
          <p:cNvPr id="11"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Tree>
    <p:extLst>
      <p:ext uri="{BB962C8B-B14F-4D97-AF65-F5344CB8AC3E}">
        <p14:creationId xmlns:p14="http://schemas.microsoft.com/office/powerpoint/2010/main" val="94166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6F8AB-BCEA-4347-8BA6-BE776009BC89}" type="slidenum">
              <a:rPr kumimoji="0" lang="en-US" sz="1200" b="0" i="0" u="none" strike="noStrike" kern="1200" cap="none" spc="0" normalizeH="0" baseline="0" noProof="0" smtClean="0">
                <a:ln>
                  <a:noFill/>
                </a:ln>
                <a:solidFill>
                  <a:srgbClr val="5B9BD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5" name="Content Placeholder 6"/>
          <p:cNvSpPr txBox="1">
            <a:spLocks/>
          </p:cNvSpPr>
          <p:nvPr/>
        </p:nvSpPr>
        <p:spPr>
          <a:xfrm>
            <a:off x="6096000" y="1828800"/>
            <a:ext cx="5254785" cy="4495798"/>
          </a:xfrm>
          <a:prstGeom prst="rect">
            <a:avLst/>
          </a:prstGeom>
        </p:spPr>
        <p:txBody>
          <a:bodyPr vert="horz" wrap="square" lIns="0" tIns="0" rIns="0" bIns="0" rtlCol="0">
            <a:noAutofit/>
          </a:bodyPr>
          <a:lstStyle>
            <a:lvl1pPr marL="182875" indent="-182875" algn="l" defTabSz="914377" rtl="0" eaLnBrk="1" latinLnBrk="0" hangingPunct="1">
              <a:lnSpc>
                <a:spcPct val="90000"/>
              </a:lnSpc>
              <a:spcBef>
                <a:spcPts val="1200"/>
              </a:spcBef>
              <a:buClr>
                <a:schemeClr val="tx1"/>
              </a:buClr>
              <a:buSzPct val="80000"/>
              <a:buFont typeface="Wingdings" charset="2"/>
              <a:buChar char="§"/>
              <a:defRPr sz="20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tx1"/>
              </a:buClr>
              <a:buSzPct val="80000"/>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tx1"/>
              </a:buClr>
              <a:buSzPct val="80000"/>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tx1"/>
              </a:buClr>
              <a:buSzPct val="80000"/>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tx1"/>
              </a:buClr>
              <a:buSzPct val="80000"/>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914377" rtl="0" eaLnBrk="1" fontAlgn="base" latinLnBrk="0" hangingPunct="1">
              <a:lnSpc>
                <a:spcPts val="1800"/>
              </a:lnSpc>
              <a:spcBef>
                <a:spcPts val="1800"/>
              </a:spcBef>
              <a:spcAft>
                <a:spcPct val="0"/>
              </a:spcAft>
              <a:buClr>
                <a:prstClr val="black"/>
              </a:buClr>
              <a:buSzPct val="80000"/>
              <a:buFont typeface="Wingdings" charset="2"/>
              <a:buNone/>
              <a:tabLst/>
              <a:defRPr/>
            </a:pPr>
            <a:endParaRPr kumimoji="0" lang="en-US" sz="1400" b="0" i="0" u="none" strike="noStrike" kern="1200" cap="none" spc="0" normalizeH="0" baseline="0" noProof="0" dirty="0">
              <a:ln>
                <a:noFill/>
              </a:ln>
              <a:solidFill>
                <a:srgbClr val="44546A"/>
              </a:solidFill>
              <a:effectLst/>
              <a:uLnTx/>
              <a:uFillTx/>
              <a:latin typeface="arial" charset="0"/>
              <a:ea typeface="BentonSans-Light" charset="0"/>
              <a:cs typeface="BentonSans-Light" charset="0"/>
            </a:endParaRPr>
          </a:p>
        </p:txBody>
      </p:sp>
      <p:sp>
        <p:nvSpPr>
          <p:cNvPr id="7" name="Espace réservé du texte 2"/>
          <p:cNvSpPr txBox="1">
            <a:spLocks/>
          </p:cNvSpPr>
          <p:nvPr/>
        </p:nvSpPr>
        <p:spPr>
          <a:xfrm>
            <a:off x="502565" y="1393759"/>
            <a:ext cx="8570315" cy="6687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A Boolean ranges from 1 byte in memory to 32 bytes due to memory alignment!</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If you have e.g. 20 Booleans to store, better to store them in e.g. an UInt16 and use the good old binary &amp; and | operators… Memory used: </a:t>
            </a: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sym typeface="Wingdings" panose="05000000000000000000" pitchFamily="2" charset="2"/>
              </a:rPr>
              <a:t>2 bytes </a:t>
            </a: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vs </a:t>
            </a: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sym typeface="Wingdings" panose="05000000000000000000" pitchFamily="2" charset="2"/>
              </a:rPr>
              <a:t>20 to 640 bytes</a:t>
            </a: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Beware of “nice for programming” overload of basic types/operators</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E.g. a List is an array[] behind the scene… but oversized to allow for faster resizing. And operators like </a:t>
            </a:r>
            <a:r>
              <a:rPr kumimoji="0" lang="en-US" sz="1600" b="0" i="0" u="none" strike="noStrike" kern="1200" cap="none" spc="0" normalizeH="0" baseline="0" noProof="0" dirty="0" err="1">
                <a:ln>
                  <a:noFill/>
                </a:ln>
                <a:solidFill>
                  <a:srgbClr val="44546A"/>
                </a:solidFill>
                <a:effectLst/>
                <a:uLnTx/>
                <a:uFillTx/>
                <a:latin typeface="Calibri" panose="020F0502020204030204"/>
                <a:ea typeface="+mn-ea"/>
                <a:cs typeface="+mn-cs"/>
                <a:sym typeface="Wingdings" panose="05000000000000000000" pitchFamily="2" charset="2"/>
              </a:rPr>
              <a:t>list.Sum</a:t>
            </a:r>
            <a:r>
              <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 are simply an awful waste of CPU time: e.g. it checks if one of the elements has been changed while it performs the sum…</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44546A"/>
                </a:solidFill>
                <a:effectLst/>
                <a:uLnTx/>
                <a:uFillTx/>
                <a:latin typeface="Calibri" panose="020F0502020204030204"/>
                <a:ea typeface="+mn-ea"/>
                <a:cs typeface="+mn-cs"/>
                <a:sym typeface="Wingdings" panose="05000000000000000000" pitchFamily="2" charset="2"/>
              </a:rPr>
              <a:t>Linq</a:t>
            </a:r>
            <a:r>
              <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 is nice but awful in terms of memory used and CPU used</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Specific case of object and boxing: an int32 as an object is </a:t>
            </a: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sym typeface="Wingdings" panose="05000000000000000000" pitchFamily="2" charset="2"/>
              </a:rPr>
              <a:t>28 bytes</a:t>
            </a:r>
            <a:r>
              <a:rPr kumimoji="0" lang="en-US" sz="2000" b="1"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 </a:t>
            </a: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(8 bytes in stack for address 20 bytes in heap) compared to </a:t>
            </a: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sym typeface="Wingdings" panose="05000000000000000000" pitchFamily="2" charset="2"/>
              </a:rPr>
              <a:t>4 bytes </a:t>
            </a: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in a 64 bits computer…</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sym typeface="Wingdings" panose="05000000000000000000" pitchFamily="2" charset="2"/>
              </a:rPr>
              <a:t>When an object is required (e.g. if we do not know in advance if a variable is string or double) there are always ways to find turnarounds</a:t>
            </a:r>
          </a:p>
        </p:txBody>
      </p:sp>
      <p:sp>
        <p:nvSpPr>
          <p:cNvPr id="8" name="Title 1"/>
          <p:cNvSpPr>
            <a:spLocks noGrp="1"/>
          </p:cNvSpPr>
          <p:nvPr>
            <p:ph type="title"/>
          </p:nvPr>
        </p:nvSpPr>
        <p:spPr>
          <a:xfrm>
            <a:off x="609443" y="521208"/>
            <a:ext cx="7796976" cy="415498"/>
          </a:xfrm>
        </p:spPr>
        <p:txBody>
          <a:bodyPr/>
          <a:lstStyle/>
          <a:p>
            <a:r>
              <a:rPr lang="en-US" dirty="0"/>
              <a:t>Moore’s law / back to basics: C# memory</a:t>
            </a:r>
          </a:p>
        </p:txBody>
      </p:sp>
      <p:pic>
        <p:nvPicPr>
          <p:cNvPr id="4098" name="Picture 2" descr="enter image description 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7685" y="4476544"/>
            <a:ext cx="21717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Tree>
    <p:extLst>
      <p:ext uri="{BB962C8B-B14F-4D97-AF65-F5344CB8AC3E}">
        <p14:creationId xmlns:p14="http://schemas.microsoft.com/office/powerpoint/2010/main" val="232039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4A972EA1-FB46-418E-8ADB-DBE216F7FD53}"/>
              </a:ext>
            </a:extLst>
          </p:cNvPr>
          <p:cNvSpPr>
            <a:spLocks noGrp="1" noChangeArrowheads="1"/>
          </p:cNvSpPr>
          <p:nvPr>
            <p:ph type="title"/>
          </p:nvPr>
        </p:nvSpPr>
        <p:spPr>
          <a:xfrm>
            <a:off x="838200" y="365125"/>
            <a:ext cx="10515600" cy="1325563"/>
          </a:xfrm>
        </p:spPr>
        <p:txBody>
          <a:bodyPr/>
          <a:lstStyle/>
          <a:p>
            <a:pPr eaLnBrk="1" hangingPunct="1"/>
            <a:r>
              <a:rPr lang="fr-FR" altLang="fr-FR" dirty="0"/>
              <a:t>Contents</a:t>
            </a:r>
          </a:p>
        </p:txBody>
      </p:sp>
      <p:sp>
        <p:nvSpPr>
          <p:cNvPr id="5" name="Espace réservé du contenu 2">
            <a:extLst>
              <a:ext uri="{FF2B5EF4-FFF2-40B4-BE49-F238E27FC236}">
                <a16:creationId xmlns:a16="http://schemas.microsoft.com/office/drawing/2014/main" id="{14BF9255-3225-499C-9A95-13C5AD6EA255}"/>
              </a:ext>
            </a:extLst>
          </p:cNvPr>
          <p:cNvSpPr>
            <a:spLocks noGrp="1" noChangeArrowheads="1"/>
          </p:cNvSpPr>
          <p:nvPr>
            <p:ph idx="1"/>
          </p:nvPr>
        </p:nvSpPr>
        <p:spPr>
          <a:xfrm>
            <a:off x="838200" y="1825625"/>
            <a:ext cx="10515600" cy="4351338"/>
          </a:xfrm>
        </p:spPr>
        <p:txBody>
          <a:bodyPr/>
          <a:lstStyle/>
          <a:p>
            <a:pPr marL="0" indent="0" eaLnBrk="1" hangingPunct="1">
              <a:buNone/>
            </a:pPr>
            <a:r>
              <a:rPr lang="en-US" dirty="0">
                <a:solidFill>
                  <a:srgbClr val="00457C"/>
                </a:solidFill>
              </a:rPr>
              <a:t>1. Parallel evolution of IT &amp; Actuarial science</a:t>
            </a:r>
          </a:p>
          <a:p>
            <a:pPr marL="0" indent="0" eaLnBrk="1" hangingPunct="1">
              <a:buNone/>
            </a:pPr>
            <a:r>
              <a:rPr lang="en-US" dirty="0">
                <a:solidFill>
                  <a:srgbClr val="00457C"/>
                </a:solidFill>
              </a:rPr>
              <a:t>2. New actuarial challenges</a:t>
            </a:r>
          </a:p>
          <a:p>
            <a:pPr marL="0" indent="0" eaLnBrk="1" hangingPunct="1">
              <a:buNone/>
            </a:pPr>
            <a:r>
              <a:rPr lang="en-US" dirty="0">
                <a:solidFill>
                  <a:srgbClr val="00457C"/>
                </a:solidFill>
              </a:rPr>
              <a:t>3. New computational challenges</a:t>
            </a:r>
          </a:p>
          <a:p>
            <a:pPr marL="0" indent="0" eaLnBrk="1" hangingPunct="1">
              <a:buNone/>
            </a:pPr>
            <a:r>
              <a:rPr lang="en-US" b="1" dirty="0">
                <a:solidFill>
                  <a:srgbClr val="FE3931"/>
                </a:solidFill>
              </a:rPr>
              <a:t>4. The need for actuarial standards</a:t>
            </a:r>
          </a:p>
          <a:p>
            <a:pPr marL="0" indent="0" eaLnBrk="1" hangingPunct="1">
              <a:buNone/>
            </a:pPr>
            <a:r>
              <a:rPr lang="en-US" dirty="0">
                <a:solidFill>
                  <a:srgbClr val="00457C"/>
                </a:solidFill>
              </a:rPr>
              <a:t>5. Conclusion</a:t>
            </a:r>
          </a:p>
        </p:txBody>
      </p:sp>
    </p:spTree>
    <p:extLst>
      <p:ext uri="{BB962C8B-B14F-4D97-AF65-F5344CB8AC3E}">
        <p14:creationId xmlns:p14="http://schemas.microsoft.com/office/powerpoint/2010/main" val="170401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ZoneTexte 2">
            <a:extLst>
              <a:ext uri="{FF2B5EF4-FFF2-40B4-BE49-F238E27FC236}">
                <a16:creationId xmlns:a16="http://schemas.microsoft.com/office/drawing/2014/main" id="{BB30E272-71F2-4CCA-A605-226D64D20E85}"/>
              </a:ext>
            </a:extLst>
          </p:cNvPr>
          <p:cNvSpPr txBox="1"/>
          <p:nvPr/>
        </p:nvSpPr>
        <p:spPr>
          <a:xfrm>
            <a:off x="673240" y="560717"/>
            <a:ext cx="9011765"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0" noProof="0" dirty="0" err="1">
                <a:ln>
                  <a:noFill/>
                </a:ln>
                <a:solidFill>
                  <a:srgbClr val="1C417C"/>
                </a:solidFill>
                <a:effectLst/>
                <a:uLnTx/>
                <a:uFillTx/>
                <a:latin typeface="Arial" charset="0"/>
                <a:ea typeface="Arial" charset="0"/>
                <a:cs typeface="Arial" charset="0"/>
              </a:rPr>
              <a:t>European</a:t>
            </a: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 </a:t>
            </a:r>
            <a:r>
              <a:rPr kumimoji="0" lang="fr-FR" sz="2800" b="1" i="0" u="none" strike="noStrike" kern="1200" cap="none" spc="0" normalizeH="0" baseline="0" noProof="0" dirty="0" err="1">
                <a:ln>
                  <a:noFill/>
                </a:ln>
                <a:solidFill>
                  <a:srgbClr val="1C417C"/>
                </a:solidFill>
                <a:effectLst/>
                <a:uLnTx/>
                <a:uFillTx/>
                <a:latin typeface="Arial" charset="0"/>
                <a:ea typeface="Arial" charset="0"/>
                <a:cs typeface="Arial" charset="0"/>
              </a:rPr>
              <a:t>Solvency</a:t>
            </a: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 II &amp; SST direct impacts: the </a:t>
            </a:r>
            <a:r>
              <a:rPr kumimoji="0" lang="fr-FR" sz="2800" b="1" i="0" u="none" strike="noStrike" kern="1200" cap="none" spc="0" normalizeH="0" baseline="0" noProof="0" dirty="0" err="1">
                <a:ln>
                  <a:noFill/>
                </a:ln>
                <a:solidFill>
                  <a:srgbClr val="1C417C"/>
                </a:solidFill>
                <a:effectLst/>
                <a:uLnTx/>
                <a:uFillTx/>
                <a:latin typeface="Arial" charset="0"/>
                <a:ea typeface="Arial" charset="0"/>
                <a:cs typeface="Arial" charset="0"/>
              </a:rPr>
              <a:t>actuary</a:t>
            </a: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 </a:t>
            </a:r>
            <a:r>
              <a:rPr kumimoji="0" lang="fr-FR" sz="2800" b="1" i="0" u="none" strike="noStrike" kern="1200" cap="none" spc="0" normalizeH="0" baseline="0" noProof="0" dirty="0" err="1">
                <a:ln>
                  <a:noFill/>
                </a:ln>
                <a:solidFill>
                  <a:srgbClr val="1C417C"/>
                </a:solidFill>
                <a:effectLst/>
                <a:uLnTx/>
                <a:uFillTx/>
                <a:latin typeface="Arial" charset="0"/>
                <a:ea typeface="Arial" charset="0"/>
                <a:cs typeface="Arial" charset="0"/>
              </a:rPr>
              <a:t>is</a:t>
            </a: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 </a:t>
            </a:r>
            <a:r>
              <a:rPr kumimoji="0" lang="fr-FR" sz="2800" b="1" i="0" u="none" strike="noStrike" kern="1200" cap="none" spc="0" normalizeH="0" baseline="0" noProof="0" dirty="0" err="1">
                <a:ln>
                  <a:noFill/>
                </a:ln>
                <a:solidFill>
                  <a:srgbClr val="1C417C"/>
                </a:solidFill>
                <a:effectLst/>
                <a:uLnTx/>
                <a:uFillTx/>
                <a:latin typeface="Arial" charset="0"/>
                <a:ea typeface="Arial" charset="0"/>
                <a:cs typeface="Arial" charset="0"/>
              </a:rPr>
              <a:t>now</a:t>
            </a: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 </a:t>
            </a:r>
            <a:r>
              <a:rPr kumimoji="0" lang="fr-FR" sz="2800" b="1" i="0" u="none" strike="noStrike" kern="1200" cap="none" spc="0" normalizeH="0" baseline="0" noProof="0" dirty="0" err="1">
                <a:ln>
                  <a:noFill/>
                </a:ln>
                <a:solidFill>
                  <a:srgbClr val="1C417C"/>
                </a:solidFill>
                <a:effectLst/>
                <a:uLnTx/>
                <a:uFillTx/>
                <a:latin typeface="Arial" charset="0"/>
                <a:ea typeface="Arial" charset="0"/>
                <a:cs typeface="Arial" charset="0"/>
              </a:rPr>
              <a:t>responsible</a:t>
            </a: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a:t>
            </a:r>
          </a:p>
        </p:txBody>
      </p:sp>
      <p:graphicFrame>
        <p:nvGraphicFramePr>
          <p:cNvPr id="5" name="Tableau 4">
            <a:extLst>
              <a:ext uri="{FF2B5EF4-FFF2-40B4-BE49-F238E27FC236}">
                <a16:creationId xmlns:a16="http://schemas.microsoft.com/office/drawing/2014/main" id="{1729141F-4A1D-44B1-8278-550EFB5CFF40}"/>
              </a:ext>
            </a:extLst>
          </p:cNvPr>
          <p:cNvGraphicFramePr>
            <a:graphicFrameLocks noGrp="1"/>
          </p:cNvGraphicFramePr>
          <p:nvPr/>
        </p:nvGraphicFramePr>
        <p:xfrm>
          <a:off x="976313" y="1772816"/>
          <a:ext cx="10236200" cy="3474720"/>
        </p:xfrm>
        <a:graphic>
          <a:graphicData uri="http://schemas.openxmlformats.org/drawingml/2006/table">
            <a:tbl>
              <a:tblPr/>
              <a:tblGrid>
                <a:gridCol w="5118100">
                  <a:extLst>
                    <a:ext uri="{9D8B030D-6E8A-4147-A177-3AD203B41FA5}">
                      <a16:colId xmlns:a16="http://schemas.microsoft.com/office/drawing/2014/main" val="3392519877"/>
                    </a:ext>
                  </a:extLst>
                </a:gridCol>
                <a:gridCol w="5118100">
                  <a:extLst>
                    <a:ext uri="{9D8B030D-6E8A-4147-A177-3AD203B41FA5}">
                      <a16:colId xmlns:a16="http://schemas.microsoft.com/office/drawing/2014/main" val="2033296097"/>
                    </a:ext>
                  </a:extLst>
                </a:gridCol>
              </a:tblGrid>
              <a:tr h="182880">
                <a:tc>
                  <a:txBody>
                    <a:bodyPr/>
                    <a:lstStyle/>
                    <a:p>
                      <a:pPr algn="l" fontAlgn="b"/>
                      <a:r>
                        <a:rPr lang="fr-FR" sz="1100" b="1" i="0" u="none" strike="noStrike">
                          <a:solidFill>
                            <a:srgbClr val="FFFFFF"/>
                          </a:solidFill>
                          <a:effectLst/>
                          <a:latin typeface="Calibri" panose="020F0502020204030204" pitchFamily="34" charset="0"/>
                        </a:rPr>
                        <a:t>LSA – Article 24 </a:t>
                      </a:r>
                    </a:p>
                  </a:txBody>
                  <a:tcPr marL="7620" marR="7620" marT="7620" marB="0" anchor="b">
                    <a:lnL w="6350" cap="flat" cmpd="sng" algn="ctr">
                      <a:solidFill>
                        <a:srgbClr val="5B9BD5"/>
                      </a:solidFill>
                      <a:prstDash val="solid"/>
                      <a:round/>
                      <a:headEnd type="none" w="med" len="med"/>
                      <a:tailEnd type="none" w="med" len="med"/>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5B9BD5"/>
                    </a:solidFill>
                  </a:tcPr>
                </a:tc>
                <a:tc>
                  <a:txBody>
                    <a:bodyPr/>
                    <a:lstStyle/>
                    <a:p>
                      <a:pPr algn="l" fontAlgn="ctr"/>
                      <a:r>
                        <a:rPr lang="en-US" sz="1100" b="1" i="0" u="none" strike="noStrike">
                          <a:solidFill>
                            <a:srgbClr val="FFFFFF"/>
                          </a:solidFill>
                          <a:effectLst/>
                          <a:latin typeface="Calibri" panose="020F0502020204030204" pitchFamily="34" charset="0"/>
                        </a:rPr>
                        <a:t>Article 48 – Solvency 2 directive</a:t>
                      </a:r>
                      <a:endParaRPr lang="fr-FR" sz="1100" b="1" i="0" u="none" strike="noStrike">
                        <a:solidFill>
                          <a:srgbClr val="FFFFFF"/>
                        </a:solidFill>
                        <a:effectLst/>
                        <a:latin typeface="Calibri" panose="020F0502020204030204" pitchFamily="34" charset="0"/>
                      </a:endParaRPr>
                    </a:p>
                  </a:txBody>
                  <a:tcPr marL="7620" marR="7620" marT="7620" marB="0" anchor="ctr">
                    <a:lnL>
                      <a:noFill/>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760122560"/>
                  </a:ext>
                </a:extLst>
              </a:tr>
              <a:tr h="365760">
                <a:tc>
                  <a:txBody>
                    <a:bodyPr/>
                    <a:lstStyle/>
                    <a:p>
                      <a:pPr algn="l" fontAlgn="ctr"/>
                      <a:r>
                        <a:rPr lang="en-US" sz="1100" b="0" i="0" u="none" strike="noStrike" dirty="0">
                          <a:solidFill>
                            <a:srgbClr val="000000"/>
                          </a:solidFill>
                          <a:effectLst/>
                          <a:latin typeface="Calibri" panose="020F0502020204030204" pitchFamily="34" charset="0"/>
                        </a:rPr>
                        <a:t>The appointed actuary carries the following responsibilities:</a:t>
                      </a:r>
                      <a:endParaRPr lang="fr-FR" sz="11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5B9BD5"/>
                      </a:solidFill>
                      <a:prstDash val="solid"/>
                      <a:round/>
                      <a:headEnd type="none" w="med" len="med"/>
                      <a:tailEnd type="none" w="med" len="med"/>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1. Insurance and reinsurance undertakings shall provide for an effective actuarial function to undertake the following:</a:t>
                      </a:r>
                    </a:p>
                  </a:txBody>
                  <a:tcPr marL="7620" marR="7620" marT="7620" marB="0" anchor="b">
                    <a:lnL>
                      <a:noFill/>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180612993"/>
                  </a:ext>
                </a:extLst>
              </a:tr>
              <a:tr h="914400">
                <a:tc>
                  <a:txBody>
                    <a:bodyPr/>
                    <a:lstStyle/>
                    <a:p>
                      <a:pPr algn="l" fontAlgn="ctr"/>
                      <a:r>
                        <a:rPr lang="fr-FR" sz="1100" b="0" i="0" u="none" strike="noStrike" dirty="0">
                          <a:solidFill>
                            <a:srgbClr val="000000"/>
                          </a:solidFill>
                          <a:effectLst/>
                          <a:latin typeface="Calibri" panose="020F0502020204030204" pitchFamily="34" charset="0"/>
                        </a:rPr>
                        <a:t>a. the </a:t>
                      </a:r>
                      <a:r>
                        <a:rPr lang="fr-FR" sz="1100" b="0" i="0" u="none" strike="noStrike" dirty="0" err="1">
                          <a:solidFill>
                            <a:srgbClr val="000000"/>
                          </a:solidFill>
                          <a:effectLst/>
                          <a:latin typeface="Calibri" panose="020F0502020204030204" pitchFamily="34" charset="0"/>
                        </a:rPr>
                        <a:t>solvency</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margin</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is</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calculated</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correctly</a:t>
                      </a:r>
                      <a:r>
                        <a:rPr lang="fr-FR" sz="1100" b="0" i="0" u="none" strike="noStrike" dirty="0">
                          <a:solidFill>
                            <a:srgbClr val="000000"/>
                          </a:solidFill>
                          <a:effectLst/>
                          <a:latin typeface="Calibri" panose="020F0502020204030204" pitchFamily="34" charset="0"/>
                        </a:rPr>
                        <a:t> and </a:t>
                      </a:r>
                      <a:r>
                        <a:rPr lang="fr-FR" sz="1100" b="0" i="0" u="none" strike="noStrike" dirty="0" err="1">
                          <a:solidFill>
                            <a:srgbClr val="000000"/>
                          </a:solidFill>
                          <a:effectLst/>
                          <a:latin typeface="Calibri" panose="020F0502020204030204" pitchFamily="34" charset="0"/>
                        </a:rPr>
                        <a:t>tied</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assets</a:t>
                      </a:r>
                      <a:r>
                        <a:rPr lang="fr-FR" sz="1100" b="0" i="0" u="none" strike="noStrike" dirty="0">
                          <a:solidFill>
                            <a:srgbClr val="000000"/>
                          </a:solidFill>
                          <a:effectLst/>
                          <a:latin typeface="Calibri" panose="020F0502020204030204" pitchFamily="34" charset="0"/>
                        </a:rPr>
                        <a:t> are in accordance </a:t>
                      </a:r>
                      <a:r>
                        <a:rPr lang="fr-FR" sz="1100" b="0" i="0" u="none" strike="noStrike" dirty="0" err="1">
                          <a:solidFill>
                            <a:srgbClr val="000000"/>
                          </a:solidFill>
                          <a:effectLst/>
                          <a:latin typeface="Calibri" panose="020F0502020204030204" pitchFamily="34" charset="0"/>
                        </a:rPr>
                        <a:t>with</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supervisory</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legislation</a:t>
                      </a:r>
                      <a:r>
                        <a:rPr lang="fr-FR" sz="11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5B9BD5"/>
                      </a:solidFill>
                      <a:prstDash val="solid"/>
                      <a:round/>
                      <a:headEnd type="none" w="med" len="med"/>
                      <a:tailEnd type="none" w="med" len="med"/>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Calibri" panose="020F0502020204030204" pitchFamily="34" charset="0"/>
                        </a:rPr>
                        <a:t>i) To </a:t>
                      </a:r>
                      <a:r>
                        <a:rPr lang="fr-FR" sz="1100" b="0" i="0" u="none" strike="noStrike" dirty="0" err="1">
                          <a:solidFill>
                            <a:srgbClr val="000000"/>
                          </a:solidFill>
                          <a:effectLst/>
                          <a:latin typeface="Calibri" panose="020F0502020204030204" pitchFamily="34" charset="0"/>
                        </a:rPr>
                        <a:t>contribute</a:t>
                      </a:r>
                      <a:r>
                        <a:rPr lang="fr-FR" sz="1100" b="0" i="0" u="none" strike="noStrike" dirty="0">
                          <a:solidFill>
                            <a:srgbClr val="000000"/>
                          </a:solidFill>
                          <a:effectLst/>
                          <a:latin typeface="Calibri" panose="020F0502020204030204" pitchFamily="34" charset="0"/>
                        </a:rPr>
                        <a:t> to the effective </a:t>
                      </a:r>
                      <a:r>
                        <a:rPr lang="fr-FR" sz="1100" b="0" i="0" u="none" strike="noStrike" dirty="0" err="1">
                          <a:solidFill>
                            <a:srgbClr val="000000"/>
                          </a:solidFill>
                          <a:effectLst/>
                          <a:latin typeface="Calibri" panose="020F0502020204030204" pitchFamily="34" charset="0"/>
                        </a:rPr>
                        <a:t>implementation</a:t>
                      </a:r>
                      <a:r>
                        <a:rPr lang="fr-FR" sz="1100" b="0" i="0" u="none" strike="noStrike" dirty="0">
                          <a:solidFill>
                            <a:srgbClr val="000000"/>
                          </a:solidFill>
                          <a:effectLst/>
                          <a:latin typeface="Calibri" panose="020F0502020204030204" pitchFamily="34" charset="0"/>
                        </a:rPr>
                        <a:t> of the </a:t>
                      </a:r>
                      <a:r>
                        <a:rPr lang="fr-FR" sz="1100" b="0" i="0" u="none" strike="noStrike" dirty="0" err="1">
                          <a:solidFill>
                            <a:srgbClr val="000000"/>
                          </a:solidFill>
                          <a:effectLst/>
                          <a:latin typeface="Calibri" panose="020F0502020204030204" pitchFamily="34" charset="0"/>
                        </a:rPr>
                        <a:t>risk</a:t>
                      </a:r>
                      <a:r>
                        <a:rPr lang="fr-FR" sz="1100" b="0" i="0" u="none" strike="noStrike" dirty="0">
                          <a:solidFill>
                            <a:srgbClr val="000000"/>
                          </a:solidFill>
                          <a:effectLst/>
                          <a:latin typeface="Calibri" panose="020F0502020204030204" pitchFamily="34" charset="0"/>
                        </a:rPr>
                        <a:t> management system </a:t>
                      </a:r>
                      <a:r>
                        <a:rPr lang="fr-FR" sz="1100" b="0" i="0" u="none" strike="noStrike" dirty="0" err="1">
                          <a:solidFill>
                            <a:srgbClr val="000000"/>
                          </a:solidFill>
                          <a:effectLst/>
                          <a:latin typeface="Calibri" panose="020F0502020204030204" pitchFamily="34" charset="0"/>
                        </a:rPr>
                        <a:t>referred</a:t>
                      </a:r>
                      <a:r>
                        <a:rPr lang="fr-FR" sz="1100" b="0" i="0" u="none" strike="noStrike" dirty="0">
                          <a:solidFill>
                            <a:srgbClr val="000000"/>
                          </a:solidFill>
                          <a:effectLst/>
                          <a:latin typeface="Calibri" panose="020F0502020204030204" pitchFamily="34" charset="0"/>
                        </a:rPr>
                        <a:t> to in Article 43, in </a:t>
                      </a:r>
                      <a:r>
                        <a:rPr lang="fr-FR" sz="1100" b="0" i="0" u="none" strike="noStrike" dirty="0" err="1">
                          <a:solidFill>
                            <a:srgbClr val="000000"/>
                          </a:solidFill>
                          <a:effectLst/>
                          <a:latin typeface="Calibri" panose="020F0502020204030204" pitchFamily="34" charset="0"/>
                        </a:rPr>
                        <a:t>particular</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with</a:t>
                      </a:r>
                      <a:r>
                        <a:rPr lang="fr-FR" sz="1100" b="0" i="0" u="none" strike="noStrike" dirty="0">
                          <a:solidFill>
                            <a:srgbClr val="000000"/>
                          </a:solidFill>
                          <a:effectLst/>
                          <a:latin typeface="Calibri" panose="020F0502020204030204" pitchFamily="34" charset="0"/>
                        </a:rPr>
                        <a:t> respect to the </a:t>
                      </a:r>
                      <a:r>
                        <a:rPr lang="fr-FR" sz="1100" b="0" i="0" u="none" strike="noStrike" dirty="0" err="1">
                          <a:solidFill>
                            <a:srgbClr val="000000"/>
                          </a:solidFill>
                          <a:effectLst/>
                          <a:latin typeface="Calibri" panose="020F0502020204030204" pitchFamily="34" charset="0"/>
                        </a:rPr>
                        <a:t>risk</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modelling</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underlying</a:t>
                      </a:r>
                      <a:r>
                        <a:rPr lang="fr-FR" sz="1100" b="0" i="0" u="none" strike="noStrike" dirty="0">
                          <a:solidFill>
                            <a:srgbClr val="000000"/>
                          </a:solidFill>
                          <a:effectLst/>
                          <a:latin typeface="Calibri" panose="020F0502020204030204" pitchFamily="34" charset="0"/>
                        </a:rPr>
                        <a:t> the </a:t>
                      </a:r>
                      <a:r>
                        <a:rPr lang="fr-FR" sz="1100" b="0" i="0" u="none" strike="noStrike" dirty="0" err="1">
                          <a:solidFill>
                            <a:srgbClr val="000000"/>
                          </a:solidFill>
                          <a:effectLst/>
                          <a:latin typeface="Calibri" panose="020F0502020204030204" pitchFamily="34" charset="0"/>
                        </a:rPr>
                        <a:t>calculation</a:t>
                      </a:r>
                      <a:r>
                        <a:rPr lang="fr-FR" sz="1100" b="0" i="0" u="none" strike="noStrike" dirty="0">
                          <a:solidFill>
                            <a:srgbClr val="000000"/>
                          </a:solidFill>
                          <a:effectLst/>
                          <a:latin typeface="Calibri" panose="020F0502020204030204" pitchFamily="34" charset="0"/>
                        </a:rPr>
                        <a:t> of the capital </a:t>
                      </a:r>
                      <a:r>
                        <a:rPr lang="fr-FR" sz="1100" b="0" i="0" u="none" strike="noStrike" dirty="0" err="1">
                          <a:solidFill>
                            <a:srgbClr val="000000"/>
                          </a:solidFill>
                          <a:effectLst/>
                          <a:latin typeface="Calibri" panose="020F0502020204030204" pitchFamily="34" charset="0"/>
                        </a:rPr>
                        <a:t>requirements</a:t>
                      </a:r>
                      <a:r>
                        <a:rPr lang="fr-FR" sz="1100" b="0" i="0" u="none" strike="noStrike" dirty="0">
                          <a:solidFill>
                            <a:srgbClr val="000000"/>
                          </a:solidFill>
                          <a:effectLst/>
                          <a:latin typeface="Calibri" panose="020F0502020204030204" pitchFamily="34" charset="0"/>
                        </a:rPr>
                        <a:t> set out in </a:t>
                      </a:r>
                      <a:r>
                        <a:rPr lang="fr-FR" sz="1100" b="0" i="0" u="none" strike="noStrike" dirty="0" err="1">
                          <a:solidFill>
                            <a:srgbClr val="000000"/>
                          </a:solidFill>
                          <a:effectLst/>
                          <a:latin typeface="Calibri" panose="020F0502020204030204" pitchFamily="34" charset="0"/>
                        </a:rPr>
                        <a:t>Chapter</a:t>
                      </a:r>
                      <a:r>
                        <a:rPr lang="fr-FR" sz="1100" b="0" i="0" u="none" strike="noStrike" dirty="0">
                          <a:solidFill>
                            <a:srgbClr val="000000"/>
                          </a:solidFill>
                          <a:effectLst/>
                          <a:latin typeface="Calibri" panose="020F0502020204030204" pitchFamily="34" charset="0"/>
                        </a:rPr>
                        <a:t> VI, Sections 4 and 5 and the </a:t>
                      </a:r>
                      <a:r>
                        <a:rPr lang="fr-FR" sz="1100" b="0" i="0" u="none" strike="noStrike" dirty="0" err="1">
                          <a:solidFill>
                            <a:srgbClr val="000000"/>
                          </a:solidFill>
                          <a:effectLst/>
                          <a:latin typeface="Calibri" panose="020F0502020204030204" pitchFamily="34" charset="0"/>
                        </a:rPr>
                        <a:t>assessment</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referred</a:t>
                      </a:r>
                      <a:r>
                        <a:rPr lang="fr-FR" sz="1100" b="0" i="0" u="none" strike="noStrike" dirty="0">
                          <a:solidFill>
                            <a:srgbClr val="000000"/>
                          </a:solidFill>
                          <a:effectLst/>
                          <a:latin typeface="Calibri" panose="020F0502020204030204" pitchFamily="34" charset="0"/>
                        </a:rPr>
                        <a:t> to in Article 44.2.</a:t>
                      </a:r>
                      <a:br>
                        <a:rPr lang="fr-FR" sz="1100" b="0" i="0" u="none" strike="noStrike" dirty="0">
                          <a:solidFill>
                            <a:srgbClr val="000000"/>
                          </a:solidFill>
                          <a:effectLst/>
                          <a:latin typeface="Calibri" panose="020F0502020204030204" pitchFamily="34" charset="0"/>
                        </a:rPr>
                      </a:br>
                      <a:endParaRPr lang="fr-FR"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192581778"/>
                  </a:ext>
                </a:extLst>
              </a:tr>
              <a:tr h="365760">
                <a:tc>
                  <a:txBody>
                    <a:bodyPr/>
                    <a:lstStyle/>
                    <a:p>
                      <a:pPr algn="l" fontAlgn="b"/>
                      <a:r>
                        <a:rPr lang="fr-FR" sz="1100" b="0" i="0" u="none" strike="noStrike">
                          <a:solidFill>
                            <a:srgbClr val="000000"/>
                          </a:solidFill>
                          <a:effectLst/>
                          <a:latin typeface="Calibri" panose="020F0502020204030204" pitchFamily="34" charset="0"/>
                        </a:rPr>
                        <a:t>b. the utilized technical bases are adequate ;</a:t>
                      </a:r>
                    </a:p>
                  </a:txBody>
                  <a:tcPr marL="7620" marR="7620" marT="7620" marB="0" anchor="b">
                    <a:lnL w="6350" cap="flat" cmpd="sng" algn="ctr">
                      <a:solidFill>
                        <a:srgbClr val="5B9BD5"/>
                      </a:solidFill>
                      <a:prstDash val="solid"/>
                      <a:round/>
                      <a:headEnd type="none" w="med" len="med"/>
                      <a:tailEnd type="none" w="med" len="med"/>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g) To express an opinion on the overall underwriting policy ;</a:t>
                      </a:r>
                      <a:br>
                        <a:rPr lang="fr-FR" sz="1100" b="0" i="0" u="none" strike="noStrike">
                          <a:solidFill>
                            <a:srgbClr val="000000"/>
                          </a:solidFill>
                          <a:effectLst/>
                          <a:latin typeface="Calibri" panose="020F0502020204030204" pitchFamily="34" charset="0"/>
                        </a:rPr>
                      </a:br>
                      <a:r>
                        <a:rPr lang="fr-FR" sz="1100" b="0" i="0" u="none" strike="noStrike">
                          <a:solidFill>
                            <a:srgbClr val="000000"/>
                          </a:solidFill>
                          <a:effectLst/>
                          <a:latin typeface="Calibri" panose="020F0502020204030204" pitchFamily="34" charset="0"/>
                        </a:rPr>
                        <a:t>h) To express an opinion on the adequacy of reinsurance arrangements ;</a:t>
                      </a:r>
                    </a:p>
                  </a:txBody>
                  <a:tcPr marL="7620" marR="7620" marT="7620" marB="0" anchor="b">
                    <a:lnL>
                      <a:noFill/>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286832566"/>
                  </a:ext>
                </a:extLst>
              </a:tr>
              <a:tr h="1645920">
                <a:tc>
                  <a:txBody>
                    <a:bodyPr/>
                    <a:lstStyle/>
                    <a:p>
                      <a:pPr algn="l" fontAlgn="b"/>
                      <a:r>
                        <a:rPr lang="fr-FR" sz="1100" b="0" i="0" u="none" strike="noStrike" dirty="0">
                          <a:solidFill>
                            <a:srgbClr val="000000"/>
                          </a:solidFill>
                          <a:effectLst/>
                          <a:latin typeface="Calibri" panose="020F0502020204030204" pitchFamily="34" charset="0"/>
                        </a:rPr>
                        <a:t>c. the </a:t>
                      </a:r>
                      <a:r>
                        <a:rPr lang="fr-FR" sz="1100" b="0" i="0" u="none" strike="noStrike" dirty="0" err="1">
                          <a:solidFill>
                            <a:srgbClr val="000000"/>
                          </a:solidFill>
                          <a:effectLst/>
                          <a:latin typeface="Calibri" panose="020F0502020204030204" pitchFamily="34" charset="0"/>
                        </a:rPr>
                        <a:t>technical</a:t>
                      </a:r>
                      <a:r>
                        <a:rPr lang="fr-FR" sz="1100" b="0" i="0" u="none" strike="noStrike" dirty="0">
                          <a:solidFill>
                            <a:srgbClr val="000000"/>
                          </a:solidFill>
                          <a:effectLst/>
                          <a:latin typeface="Calibri" panose="020F0502020204030204" pitchFamily="34" charset="0"/>
                        </a:rPr>
                        <a:t> provisions are </a:t>
                      </a:r>
                      <a:r>
                        <a:rPr lang="fr-FR" sz="1100" b="0" i="0" u="none" strike="noStrike" dirty="0" err="1">
                          <a:solidFill>
                            <a:srgbClr val="000000"/>
                          </a:solidFill>
                          <a:effectLst/>
                          <a:latin typeface="Calibri" panose="020F0502020204030204" pitchFamily="34" charset="0"/>
                        </a:rPr>
                        <a:t>sufficient</a:t>
                      </a:r>
                      <a:r>
                        <a:rPr lang="fr-FR" sz="1100" b="0"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5B9BD5"/>
                      </a:solidFill>
                      <a:prstDash val="solid"/>
                      <a:round/>
                      <a:headEnd type="none" w="med" len="med"/>
                      <a:tailEnd type="none" w="med" len="med"/>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Calibri" panose="020F0502020204030204" pitchFamily="34" charset="0"/>
                        </a:rPr>
                        <a:t>a) To </a:t>
                      </a:r>
                      <a:r>
                        <a:rPr lang="fr-FR" sz="1100" b="0" i="0" u="none" strike="noStrike" dirty="0" err="1">
                          <a:solidFill>
                            <a:srgbClr val="000000"/>
                          </a:solidFill>
                          <a:effectLst/>
                          <a:latin typeface="Calibri" panose="020F0502020204030204" pitchFamily="34" charset="0"/>
                        </a:rPr>
                        <a:t>coordinate</a:t>
                      </a:r>
                      <a:r>
                        <a:rPr lang="fr-FR" sz="1100" b="0" i="0" u="none" strike="noStrike" dirty="0">
                          <a:solidFill>
                            <a:srgbClr val="000000"/>
                          </a:solidFill>
                          <a:effectLst/>
                          <a:latin typeface="Calibri" panose="020F0502020204030204" pitchFamily="34" charset="0"/>
                        </a:rPr>
                        <a:t> the </a:t>
                      </a:r>
                      <a:r>
                        <a:rPr lang="fr-FR" sz="1100" b="0" i="0" u="none" strike="noStrike" dirty="0" err="1">
                          <a:solidFill>
                            <a:srgbClr val="000000"/>
                          </a:solidFill>
                          <a:effectLst/>
                          <a:latin typeface="Calibri" panose="020F0502020204030204" pitchFamily="34" charset="0"/>
                        </a:rPr>
                        <a:t>calculation</a:t>
                      </a:r>
                      <a:r>
                        <a:rPr lang="fr-FR" sz="1100" b="0" i="0" u="none" strike="noStrike" dirty="0">
                          <a:solidFill>
                            <a:srgbClr val="000000"/>
                          </a:solidFill>
                          <a:effectLst/>
                          <a:latin typeface="Calibri" panose="020F0502020204030204" pitchFamily="34" charset="0"/>
                        </a:rPr>
                        <a:t> of </a:t>
                      </a:r>
                      <a:r>
                        <a:rPr lang="fr-FR" sz="1100" b="0" i="0" u="none" strike="noStrike" dirty="0" err="1">
                          <a:solidFill>
                            <a:srgbClr val="000000"/>
                          </a:solidFill>
                          <a:effectLst/>
                          <a:latin typeface="Calibri" panose="020F0502020204030204" pitchFamily="34" charset="0"/>
                        </a:rPr>
                        <a:t>technical</a:t>
                      </a:r>
                      <a:r>
                        <a:rPr lang="fr-FR" sz="1100" b="0" i="0" u="none" strike="noStrike" dirty="0">
                          <a:solidFill>
                            <a:srgbClr val="000000"/>
                          </a:solidFill>
                          <a:effectLst/>
                          <a:latin typeface="Calibri" panose="020F0502020204030204" pitchFamily="34" charset="0"/>
                        </a:rPr>
                        <a:t> provisions;</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b) To </a:t>
                      </a:r>
                      <a:r>
                        <a:rPr lang="fr-FR" sz="1100" b="0" i="0" u="none" strike="noStrike" dirty="0" err="1">
                          <a:solidFill>
                            <a:srgbClr val="000000"/>
                          </a:solidFill>
                          <a:effectLst/>
                          <a:latin typeface="Calibri" panose="020F0502020204030204" pitchFamily="34" charset="0"/>
                        </a:rPr>
                        <a:t>ensure</a:t>
                      </a:r>
                      <a:r>
                        <a:rPr lang="fr-FR" sz="1100" b="0" i="0" u="none" strike="noStrike" dirty="0">
                          <a:solidFill>
                            <a:srgbClr val="000000"/>
                          </a:solidFill>
                          <a:effectLst/>
                          <a:latin typeface="Calibri" panose="020F0502020204030204" pitchFamily="34" charset="0"/>
                        </a:rPr>
                        <a:t> the </a:t>
                      </a:r>
                      <a:r>
                        <a:rPr lang="fr-FR" sz="1100" b="0" i="0" u="none" strike="noStrike" dirty="0" err="1">
                          <a:solidFill>
                            <a:srgbClr val="000000"/>
                          </a:solidFill>
                          <a:effectLst/>
                          <a:latin typeface="Calibri" panose="020F0502020204030204" pitchFamily="34" charset="0"/>
                        </a:rPr>
                        <a:t>appropriateness</a:t>
                      </a:r>
                      <a:r>
                        <a:rPr lang="fr-FR" sz="1100" b="0" i="0" u="none" strike="noStrike" dirty="0">
                          <a:solidFill>
                            <a:srgbClr val="000000"/>
                          </a:solidFill>
                          <a:effectLst/>
                          <a:latin typeface="Calibri" panose="020F0502020204030204" pitchFamily="34" charset="0"/>
                        </a:rPr>
                        <a:t> of the </a:t>
                      </a:r>
                      <a:r>
                        <a:rPr lang="fr-FR" sz="1100" b="0" i="0" u="none" strike="noStrike" dirty="0" err="1">
                          <a:solidFill>
                            <a:srgbClr val="000000"/>
                          </a:solidFill>
                          <a:effectLst/>
                          <a:latin typeface="Calibri" panose="020F0502020204030204" pitchFamily="34" charset="0"/>
                        </a:rPr>
                        <a:t>methodologies</a:t>
                      </a:r>
                      <a:r>
                        <a:rPr lang="fr-FR" sz="1100" b="0" i="0" u="none" strike="noStrike" dirty="0">
                          <a:solidFill>
                            <a:srgbClr val="000000"/>
                          </a:solidFill>
                          <a:effectLst/>
                          <a:latin typeface="Calibri" panose="020F0502020204030204" pitchFamily="34" charset="0"/>
                        </a:rPr>
                        <a:t> and </a:t>
                      </a:r>
                      <a:r>
                        <a:rPr lang="fr-FR" sz="1100" b="0" i="0" u="none" strike="noStrike" dirty="0" err="1">
                          <a:solidFill>
                            <a:srgbClr val="000000"/>
                          </a:solidFill>
                          <a:effectLst/>
                          <a:latin typeface="Calibri" panose="020F0502020204030204" pitchFamily="34" charset="0"/>
                        </a:rPr>
                        <a:t>underlying</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models</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used</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as </a:t>
                      </a:r>
                      <a:r>
                        <a:rPr lang="fr-FR" sz="1100" b="0" i="0" u="none" strike="noStrike" dirty="0" err="1">
                          <a:solidFill>
                            <a:srgbClr val="000000"/>
                          </a:solidFill>
                          <a:effectLst/>
                          <a:latin typeface="Calibri" panose="020F0502020204030204" pitchFamily="34" charset="0"/>
                        </a:rPr>
                        <a:t>well</a:t>
                      </a:r>
                      <a:r>
                        <a:rPr lang="fr-FR" sz="1100" b="0" i="0" u="none" strike="noStrike" dirty="0">
                          <a:solidFill>
                            <a:srgbClr val="000000"/>
                          </a:solidFill>
                          <a:effectLst/>
                          <a:latin typeface="Calibri" panose="020F0502020204030204" pitchFamily="34" charset="0"/>
                        </a:rPr>
                        <a:t> as the </a:t>
                      </a:r>
                      <a:r>
                        <a:rPr lang="fr-FR" sz="1100" b="0" i="0" u="none" strike="noStrike" dirty="0" err="1">
                          <a:solidFill>
                            <a:srgbClr val="000000"/>
                          </a:solidFill>
                          <a:effectLst/>
                          <a:latin typeface="Calibri" panose="020F0502020204030204" pitchFamily="34" charset="0"/>
                        </a:rPr>
                        <a:t>assumptions</a:t>
                      </a:r>
                      <a:r>
                        <a:rPr lang="fr-FR" sz="1100" b="0" i="0" u="none" strike="noStrike" dirty="0">
                          <a:solidFill>
                            <a:srgbClr val="000000"/>
                          </a:solidFill>
                          <a:effectLst/>
                          <a:latin typeface="Calibri" panose="020F0502020204030204" pitchFamily="34" charset="0"/>
                        </a:rPr>
                        <a:t> made in the </a:t>
                      </a:r>
                      <a:r>
                        <a:rPr lang="fr-FR" sz="1100" b="0" i="0" u="none" strike="noStrike" dirty="0" err="1">
                          <a:solidFill>
                            <a:srgbClr val="000000"/>
                          </a:solidFill>
                          <a:effectLst/>
                          <a:latin typeface="Calibri" panose="020F0502020204030204" pitchFamily="34" charset="0"/>
                        </a:rPr>
                        <a:t>calculation</a:t>
                      </a:r>
                      <a:r>
                        <a:rPr lang="fr-FR" sz="1100" b="0" i="0" u="none" strike="noStrike" dirty="0">
                          <a:solidFill>
                            <a:srgbClr val="000000"/>
                          </a:solidFill>
                          <a:effectLst/>
                          <a:latin typeface="Calibri" panose="020F0502020204030204" pitchFamily="34" charset="0"/>
                        </a:rPr>
                        <a:t> of </a:t>
                      </a:r>
                      <a:r>
                        <a:rPr lang="fr-FR" sz="1100" b="0" i="0" u="none" strike="noStrike" dirty="0" err="1">
                          <a:solidFill>
                            <a:srgbClr val="000000"/>
                          </a:solidFill>
                          <a:effectLst/>
                          <a:latin typeface="Calibri" panose="020F0502020204030204" pitchFamily="34" charset="0"/>
                        </a:rPr>
                        <a:t>technical</a:t>
                      </a:r>
                      <a:r>
                        <a:rPr lang="fr-FR" sz="1100" b="0" i="0" u="none" strike="noStrike" dirty="0">
                          <a:solidFill>
                            <a:srgbClr val="000000"/>
                          </a:solidFill>
                          <a:effectLst/>
                          <a:latin typeface="Calibri" panose="020F0502020204030204" pitchFamily="34" charset="0"/>
                        </a:rPr>
                        <a:t> provisions;</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c) To </a:t>
                      </a:r>
                      <a:r>
                        <a:rPr lang="fr-FR" sz="1100" b="0" i="0" u="none" strike="noStrike" dirty="0" err="1">
                          <a:solidFill>
                            <a:srgbClr val="000000"/>
                          </a:solidFill>
                          <a:effectLst/>
                          <a:latin typeface="Calibri" panose="020F0502020204030204" pitchFamily="34" charset="0"/>
                        </a:rPr>
                        <a:t>assess</a:t>
                      </a:r>
                      <a:r>
                        <a:rPr lang="fr-FR" sz="1100" b="0" i="0" u="none" strike="noStrike" dirty="0">
                          <a:solidFill>
                            <a:srgbClr val="000000"/>
                          </a:solidFill>
                          <a:effectLst/>
                          <a:latin typeface="Calibri" panose="020F0502020204030204" pitchFamily="34" charset="0"/>
                        </a:rPr>
                        <a:t> the </a:t>
                      </a:r>
                      <a:r>
                        <a:rPr lang="fr-FR" sz="1100" b="0" i="0" u="none" strike="noStrike" dirty="0" err="1">
                          <a:solidFill>
                            <a:srgbClr val="000000"/>
                          </a:solidFill>
                          <a:effectLst/>
                          <a:latin typeface="Calibri" panose="020F0502020204030204" pitchFamily="34" charset="0"/>
                        </a:rPr>
                        <a:t>sufficiency</a:t>
                      </a:r>
                      <a:r>
                        <a:rPr lang="fr-FR" sz="1100" b="0" i="0" u="none" strike="noStrike" dirty="0">
                          <a:solidFill>
                            <a:srgbClr val="000000"/>
                          </a:solidFill>
                          <a:effectLst/>
                          <a:latin typeface="Calibri" panose="020F0502020204030204" pitchFamily="34" charset="0"/>
                        </a:rPr>
                        <a:t> and </a:t>
                      </a:r>
                      <a:r>
                        <a:rPr lang="fr-FR" sz="1100" b="0" i="0" u="none" strike="noStrike" dirty="0" err="1">
                          <a:solidFill>
                            <a:srgbClr val="000000"/>
                          </a:solidFill>
                          <a:effectLst/>
                          <a:latin typeface="Calibri" panose="020F0502020204030204" pitchFamily="34" charset="0"/>
                        </a:rPr>
                        <a:t>quality</a:t>
                      </a:r>
                      <a:r>
                        <a:rPr lang="fr-FR" sz="1100" b="0" i="0" u="none" strike="noStrike" dirty="0">
                          <a:solidFill>
                            <a:srgbClr val="000000"/>
                          </a:solidFill>
                          <a:effectLst/>
                          <a:latin typeface="Calibri" panose="020F0502020204030204" pitchFamily="34" charset="0"/>
                        </a:rPr>
                        <a:t> of the data </a:t>
                      </a:r>
                      <a:r>
                        <a:rPr lang="fr-FR" sz="1100" b="0" i="0" u="none" strike="noStrike" dirty="0" err="1">
                          <a:solidFill>
                            <a:srgbClr val="000000"/>
                          </a:solidFill>
                          <a:effectLst/>
                          <a:latin typeface="Calibri" panose="020F0502020204030204" pitchFamily="34" charset="0"/>
                        </a:rPr>
                        <a:t>used</a:t>
                      </a:r>
                      <a:r>
                        <a:rPr lang="fr-FR" sz="1100" b="0" i="0" u="none" strike="noStrike" dirty="0">
                          <a:solidFill>
                            <a:srgbClr val="000000"/>
                          </a:solidFill>
                          <a:effectLst/>
                          <a:latin typeface="Calibri" panose="020F0502020204030204" pitchFamily="34" charset="0"/>
                        </a:rPr>
                        <a:t> in the </a:t>
                      </a:r>
                      <a:r>
                        <a:rPr lang="fr-FR" sz="1100" b="0" i="0" u="none" strike="noStrike" dirty="0" err="1">
                          <a:solidFill>
                            <a:srgbClr val="000000"/>
                          </a:solidFill>
                          <a:effectLst/>
                          <a:latin typeface="Calibri" panose="020F0502020204030204" pitchFamily="34" charset="0"/>
                        </a:rPr>
                        <a:t>calculation</a:t>
                      </a:r>
                      <a:r>
                        <a:rPr lang="fr-FR" sz="1100" b="0" i="0" u="none" strike="noStrike" dirty="0">
                          <a:solidFill>
                            <a:srgbClr val="000000"/>
                          </a:solidFill>
                          <a:effectLst/>
                          <a:latin typeface="Calibri" panose="020F0502020204030204" pitchFamily="34" charset="0"/>
                        </a:rPr>
                        <a:t> of </a:t>
                      </a:r>
                      <a:r>
                        <a:rPr lang="fr-FR" sz="1100" b="0" i="0" u="none" strike="noStrike" dirty="0" err="1">
                          <a:solidFill>
                            <a:srgbClr val="000000"/>
                          </a:solidFill>
                          <a:effectLst/>
                          <a:latin typeface="Calibri" panose="020F0502020204030204" pitchFamily="34" charset="0"/>
                        </a:rPr>
                        <a:t>technical</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provisions;</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d) To compare best </a:t>
                      </a:r>
                      <a:r>
                        <a:rPr lang="fr-FR" sz="1100" b="0" i="0" u="none" strike="noStrike" dirty="0" err="1">
                          <a:solidFill>
                            <a:srgbClr val="000000"/>
                          </a:solidFill>
                          <a:effectLst/>
                          <a:latin typeface="Calibri" panose="020F0502020204030204" pitchFamily="34" charset="0"/>
                        </a:rPr>
                        <a:t>estimates</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against</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experience</a:t>
                      </a:r>
                      <a:r>
                        <a:rPr lang="fr-FR" sz="1100" b="0" i="0" u="none" strike="noStrike" dirty="0">
                          <a:solidFill>
                            <a:srgbClr val="000000"/>
                          </a:solidFill>
                          <a:effectLst/>
                          <a:latin typeface="Calibri" panose="020F0502020204030204" pitchFamily="34" charset="0"/>
                        </a:rPr>
                        <a:t>;</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e) To </a:t>
                      </a:r>
                      <a:r>
                        <a:rPr lang="fr-FR" sz="1100" b="0" i="0" u="none" strike="noStrike" dirty="0" err="1">
                          <a:solidFill>
                            <a:srgbClr val="000000"/>
                          </a:solidFill>
                          <a:effectLst/>
                          <a:latin typeface="Calibri" panose="020F0502020204030204" pitchFamily="34" charset="0"/>
                        </a:rPr>
                        <a:t>inform</a:t>
                      </a:r>
                      <a:r>
                        <a:rPr lang="fr-FR" sz="1100" b="0" i="0" u="none" strike="noStrike" dirty="0">
                          <a:solidFill>
                            <a:srgbClr val="000000"/>
                          </a:solidFill>
                          <a:effectLst/>
                          <a:latin typeface="Calibri" panose="020F0502020204030204" pitchFamily="34" charset="0"/>
                        </a:rPr>
                        <a:t> the administrative or management body of the </a:t>
                      </a:r>
                      <a:r>
                        <a:rPr lang="fr-FR" sz="1100" b="0" i="0" u="none" strike="noStrike" dirty="0" err="1">
                          <a:solidFill>
                            <a:srgbClr val="000000"/>
                          </a:solidFill>
                          <a:effectLst/>
                          <a:latin typeface="Calibri" panose="020F0502020204030204" pitchFamily="34" charset="0"/>
                        </a:rPr>
                        <a:t>reliability</a:t>
                      </a:r>
                      <a:r>
                        <a:rPr lang="fr-FR" sz="1100" b="0" i="0" u="none" strike="noStrike" dirty="0">
                          <a:solidFill>
                            <a:srgbClr val="000000"/>
                          </a:solidFill>
                          <a:effectLst/>
                          <a:latin typeface="Calibri" panose="020F0502020204030204" pitchFamily="34" charset="0"/>
                        </a:rPr>
                        <a:t> and</a:t>
                      </a:r>
                      <a:br>
                        <a:rPr lang="fr-FR" sz="1100" b="0" i="0" u="none" strike="noStrike" dirty="0">
                          <a:solidFill>
                            <a:srgbClr val="000000"/>
                          </a:solidFill>
                          <a:effectLst/>
                          <a:latin typeface="Calibri" panose="020F0502020204030204" pitchFamily="34" charset="0"/>
                        </a:rPr>
                      </a:br>
                      <a:r>
                        <a:rPr lang="fr-FR" sz="1100" b="0" i="0" u="none" strike="noStrike" dirty="0" err="1">
                          <a:solidFill>
                            <a:srgbClr val="000000"/>
                          </a:solidFill>
                          <a:effectLst/>
                          <a:latin typeface="Calibri" panose="020F0502020204030204" pitchFamily="34" charset="0"/>
                        </a:rPr>
                        <a:t>adequacy</a:t>
                      </a:r>
                      <a:r>
                        <a:rPr lang="fr-FR" sz="1100" b="0" i="0" u="none" strike="noStrike" dirty="0">
                          <a:solidFill>
                            <a:srgbClr val="000000"/>
                          </a:solidFill>
                          <a:effectLst/>
                          <a:latin typeface="Calibri" panose="020F0502020204030204" pitchFamily="34" charset="0"/>
                        </a:rPr>
                        <a:t> of the </a:t>
                      </a:r>
                      <a:r>
                        <a:rPr lang="fr-FR" sz="1100" b="0" i="0" u="none" strike="noStrike" dirty="0" err="1">
                          <a:solidFill>
                            <a:srgbClr val="000000"/>
                          </a:solidFill>
                          <a:effectLst/>
                          <a:latin typeface="Calibri" panose="020F0502020204030204" pitchFamily="34" charset="0"/>
                        </a:rPr>
                        <a:t>calculation</a:t>
                      </a:r>
                      <a:r>
                        <a:rPr lang="fr-FR" sz="1100" b="0" i="0" u="none" strike="noStrike" dirty="0">
                          <a:solidFill>
                            <a:srgbClr val="000000"/>
                          </a:solidFill>
                          <a:effectLst/>
                          <a:latin typeface="Calibri" panose="020F0502020204030204" pitchFamily="34" charset="0"/>
                        </a:rPr>
                        <a:t> of </a:t>
                      </a:r>
                      <a:r>
                        <a:rPr lang="fr-FR" sz="1100" b="0" i="0" u="none" strike="noStrike" dirty="0" err="1">
                          <a:solidFill>
                            <a:srgbClr val="000000"/>
                          </a:solidFill>
                          <a:effectLst/>
                          <a:latin typeface="Calibri" panose="020F0502020204030204" pitchFamily="34" charset="0"/>
                        </a:rPr>
                        <a:t>technical</a:t>
                      </a:r>
                      <a:r>
                        <a:rPr lang="fr-FR" sz="1100" b="0" i="0" u="none" strike="noStrike" dirty="0">
                          <a:solidFill>
                            <a:srgbClr val="000000"/>
                          </a:solidFill>
                          <a:effectLst/>
                          <a:latin typeface="Calibri" panose="020F0502020204030204" pitchFamily="34" charset="0"/>
                        </a:rPr>
                        <a:t> provisions;</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f) To </a:t>
                      </a:r>
                      <a:r>
                        <a:rPr lang="fr-FR" sz="1100" b="0" i="0" u="none" strike="noStrike" dirty="0" err="1">
                          <a:solidFill>
                            <a:srgbClr val="000000"/>
                          </a:solidFill>
                          <a:effectLst/>
                          <a:latin typeface="Calibri" panose="020F0502020204030204" pitchFamily="34" charset="0"/>
                        </a:rPr>
                        <a:t>oversee</a:t>
                      </a:r>
                      <a:r>
                        <a:rPr lang="fr-FR" sz="1100" b="0" i="0" u="none" strike="noStrike" dirty="0">
                          <a:solidFill>
                            <a:srgbClr val="000000"/>
                          </a:solidFill>
                          <a:effectLst/>
                          <a:latin typeface="Calibri" panose="020F0502020204030204" pitchFamily="34" charset="0"/>
                        </a:rPr>
                        <a:t> the </a:t>
                      </a:r>
                      <a:r>
                        <a:rPr lang="fr-FR" sz="1100" b="0" i="0" u="none" strike="noStrike" dirty="0" err="1">
                          <a:solidFill>
                            <a:srgbClr val="000000"/>
                          </a:solidFill>
                          <a:effectLst/>
                          <a:latin typeface="Calibri" panose="020F0502020204030204" pitchFamily="34" charset="0"/>
                        </a:rPr>
                        <a:t>calculation</a:t>
                      </a:r>
                      <a:r>
                        <a:rPr lang="fr-FR" sz="1100" b="0" i="0" u="none" strike="noStrike" dirty="0">
                          <a:solidFill>
                            <a:srgbClr val="000000"/>
                          </a:solidFill>
                          <a:effectLst/>
                          <a:latin typeface="Calibri" panose="020F0502020204030204" pitchFamily="34" charset="0"/>
                        </a:rPr>
                        <a:t> of </a:t>
                      </a:r>
                      <a:r>
                        <a:rPr lang="fr-FR" sz="1100" b="0" i="0" u="none" strike="noStrike" dirty="0" err="1">
                          <a:solidFill>
                            <a:srgbClr val="000000"/>
                          </a:solidFill>
                          <a:effectLst/>
                          <a:latin typeface="Calibri" panose="020F0502020204030204" pitchFamily="34" charset="0"/>
                        </a:rPr>
                        <a:t>technical</a:t>
                      </a:r>
                      <a:r>
                        <a:rPr lang="fr-FR" sz="1100" b="0" i="0" u="none" strike="noStrike" dirty="0">
                          <a:solidFill>
                            <a:srgbClr val="000000"/>
                          </a:solidFill>
                          <a:effectLst/>
                          <a:latin typeface="Calibri" panose="020F0502020204030204" pitchFamily="34" charset="0"/>
                        </a:rPr>
                        <a:t> provisions in the cases set out in Article 81.</a:t>
                      </a:r>
                    </a:p>
                  </a:txBody>
                  <a:tcPr marL="7620" marR="7620" marT="7620" marB="0" anchor="b">
                    <a:lnL>
                      <a:noFill/>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354468521"/>
                  </a:ext>
                </a:extLst>
              </a:tr>
            </a:tbl>
          </a:graphicData>
        </a:graphic>
      </p:graphicFrame>
      <p:sp>
        <p:nvSpPr>
          <p:cNvPr id="6" name="ZoneTexte 5">
            <a:extLst>
              <a:ext uri="{FF2B5EF4-FFF2-40B4-BE49-F238E27FC236}">
                <a16:creationId xmlns:a16="http://schemas.microsoft.com/office/drawing/2014/main" id="{7F40BD6E-2CB0-4FD3-8531-374F30AF4B31}"/>
              </a:ext>
            </a:extLst>
          </p:cNvPr>
          <p:cNvSpPr txBox="1"/>
          <p:nvPr/>
        </p:nvSpPr>
        <p:spPr>
          <a:xfrm>
            <a:off x="976313" y="5661248"/>
            <a:ext cx="7198148" cy="1124744"/>
          </a:xfrm>
          <a:prstGeom prst="rect">
            <a:avLst/>
          </a:prstGeom>
          <a:noFill/>
        </p:spPr>
        <p:txBody>
          <a:bodyPr wrap="square" lIns="0" tIns="0" rIns="0" bIns="0" rtlCol="0">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Source: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Is the current legal scheme adapted for the exercise of an independent &amp; efficient function of appointed actuary / actuarial function holder?</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Eric Dal Moro, Pierre MIEHE, SSRN 2011</a:t>
            </a:r>
            <a:endParaRPr kumimoji="0" lang="fr-FR"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1136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ZoneTexte 2">
            <a:extLst>
              <a:ext uri="{FF2B5EF4-FFF2-40B4-BE49-F238E27FC236}">
                <a16:creationId xmlns:a16="http://schemas.microsoft.com/office/drawing/2014/main" id="{6FA6AE06-3DFB-4783-A741-0E5AD05AB213}"/>
              </a:ext>
            </a:extLst>
          </p:cNvPr>
          <p:cNvSpPr txBox="1"/>
          <p:nvPr/>
        </p:nvSpPr>
        <p:spPr>
          <a:xfrm>
            <a:off x="683288" y="560717"/>
            <a:ext cx="8895718"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0" noProof="0" dirty="0" err="1">
                <a:ln>
                  <a:noFill/>
                </a:ln>
                <a:solidFill>
                  <a:srgbClr val="1C417C"/>
                </a:solidFill>
                <a:effectLst/>
                <a:uLnTx/>
                <a:uFillTx/>
                <a:latin typeface="Arial" charset="0"/>
                <a:ea typeface="Arial" charset="0"/>
                <a:cs typeface="Arial" charset="0"/>
              </a:rPr>
              <a:t>European</a:t>
            </a: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 </a:t>
            </a:r>
            <a:r>
              <a:rPr kumimoji="0" lang="fr-FR" sz="2800" b="1" i="0" u="none" strike="noStrike" kern="1200" cap="none" spc="0" normalizeH="0" baseline="0" noProof="0" dirty="0" err="1">
                <a:ln>
                  <a:noFill/>
                </a:ln>
                <a:solidFill>
                  <a:srgbClr val="1C417C"/>
                </a:solidFill>
                <a:effectLst/>
                <a:uLnTx/>
                <a:uFillTx/>
                <a:latin typeface="Arial" charset="0"/>
                <a:ea typeface="Arial" charset="0"/>
                <a:cs typeface="Arial" charset="0"/>
              </a:rPr>
              <a:t>Solvency</a:t>
            </a: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 II &amp; SST direct impacts: the </a:t>
            </a:r>
            <a:r>
              <a:rPr kumimoji="0" lang="fr-FR" sz="2800" b="1" i="0" u="none" strike="noStrike" kern="1200" cap="none" spc="0" normalizeH="0" baseline="0" noProof="0" dirty="0" err="1">
                <a:ln>
                  <a:noFill/>
                </a:ln>
                <a:solidFill>
                  <a:srgbClr val="1C417C"/>
                </a:solidFill>
                <a:effectLst/>
                <a:uLnTx/>
                <a:uFillTx/>
                <a:latin typeface="Arial" charset="0"/>
                <a:ea typeface="Arial" charset="0"/>
                <a:cs typeface="Arial" charset="0"/>
              </a:rPr>
              <a:t>actuary</a:t>
            </a: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 </a:t>
            </a:r>
            <a:r>
              <a:rPr kumimoji="0" lang="fr-FR" sz="2800" b="1" i="0" u="none" strike="noStrike" kern="1200" cap="none" spc="0" normalizeH="0" baseline="0" noProof="0" dirty="0" err="1">
                <a:ln>
                  <a:noFill/>
                </a:ln>
                <a:solidFill>
                  <a:srgbClr val="1C417C"/>
                </a:solidFill>
                <a:effectLst/>
                <a:uLnTx/>
                <a:uFillTx/>
                <a:latin typeface="Arial" charset="0"/>
                <a:ea typeface="Arial" charset="0"/>
                <a:cs typeface="Arial" charset="0"/>
              </a:rPr>
              <a:t>is</a:t>
            </a: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 </a:t>
            </a:r>
            <a:r>
              <a:rPr kumimoji="0" lang="fr-FR" sz="2800" b="1" i="0" u="none" strike="noStrike" kern="1200" cap="none" spc="0" normalizeH="0" baseline="0" noProof="0" dirty="0" err="1">
                <a:ln>
                  <a:noFill/>
                </a:ln>
                <a:solidFill>
                  <a:srgbClr val="1C417C"/>
                </a:solidFill>
                <a:effectLst/>
                <a:uLnTx/>
                <a:uFillTx/>
                <a:latin typeface="Arial" charset="0"/>
                <a:ea typeface="Arial" charset="0"/>
                <a:cs typeface="Arial" charset="0"/>
              </a:rPr>
              <a:t>now</a:t>
            </a: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 </a:t>
            </a:r>
            <a:r>
              <a:rPr kumimoji="0" lang="fr-FR" sz="2800" b="1" i="0" u="none" strike="noStrike" kern="1200" cap="none" spc="0" normalizeH="0" baseline="0" noProof="0" dirty="0" err="1">
                <a:ln>
                  <a:noFill/>
                </a:ln>
                <a:solidFill>
                  <a:srgbClr val="1C417C"/>
                </a:solidFill>
                <a:effectLst/>
                <a:uLnTx/>
                <a:uFillTx/>
                <a:latin typeface="Arial" charset="0"/>
                <a:ea typeface="Arial" charset="0"/>
                <a:cs typeface="Arial" charset="0"/>
              </a:rPr>
              <a:t>responsible</a:t>
            </a: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 (2)</a:t>
            </a:r>
          </a:p>
        </p:txBody>
      </p:sp>
      <p:sp>
        <p:nvSpPr>
          <p:cNvPr id="5" name="ZoneTexte 4">
            <a:extLst>
              <a:ext uri="{FF2B5EF4-FFF2-40B4-BE49-F238E27FC236}">
                <a16:creationId xmlns:a16="http://schemas.microsoft.com/office/drawing/2014/main" id="{2309785F-4C26-4E82-B4B1-5F02B61C9732}"/>
              </a:ext>
            </a:extLst>
          </p:cNvPr>
          <p:cNvSpPr txBox="1"/>
          <p:nvPr/>
        </p:nvSpPr>
        <p:spPr>
          <a:xfrm>
            <a:off x="1299411" y="5328592"/>
            <a:ext cx="5723959" cy="1124744"/>
          </a:xfrm>
          <a:prstGeom prst="rect">
            <a:avLst/>
          </a:prstGeom>
          <a:noFill/>
        </p:spPr>
        <p:txBody>
          <a:bodyPr wrap="square" lIns="0" tIns="0" rIns="0" bIns="0" rtlCol="0">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Source: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Is the current legal scheme adapted for the exercise of an independent &amp; efficient function of appointed actuary / actuarial function holder?</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Eric Dal Moro, Pierre MIEHE, SSRN 2011</a:t>
            </a:r>
            <a:endParaRPr kumimoji="0" lang="fr-FR"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 name="Espace réservé du texte 2">
            <a:extLst>
              <a:ext uri="{FF2B5EF4-FFF2-40B4-BE49-F238E27FC236}">
                <a16:creationId xmlns:a16="http://schemas.microsoft.com/office/drawing/2014/main" id="{D60FFB42-49DC-45EF-A82E-52308B2C2189}"/>
              </a:ext>
            </a:extLst>
          </p:cNvPr>
          <p:cNvSpPr txBox="1">
            <a:spLocks/>
          </p:cNvSpPr>
          <p:nvPr/>
        </p:nvSpPr>
        <p:spPr>
          <a:xfrm>
            <a:off x="990194" y="1643343"/>
            <a:ext cx="10569735" cy="33792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The actuary is most of the time an employee of the company, without specific insurance liability and potentially under conflict of interest with his direct management.”</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The regulator should “clarify the exact responsibility of the actuarial function / role of responsible actuary (civil, penal, what limit?) in coordination with the responsibility of the management bodies”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613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ZoneTexte 2">
            <a:extLst>
              <a:ext uri="{FF2B5EF4-FFF2-40B4-BE49-F238E27FC236}">
                <a16:creationId xmlns:a16="http://schemas.microsoft.com/office/drawing/2014/main" id="{FD844D7F-78E4-422E-A3D3-A94859BA6999}"/>
              </a:ext>
            </a:extLst>
          </p:cNvPr>
          <p:cNvSpPr txBox="1"/>
          <p:nvPr/>
        </p:nvSpPr>
        <p:spPr>
          <a:xfrm>
            <a:off x="773723" y="560717"/>
            <a:ext cx="10212495"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Emergence of </a:t>
            </a:r>
            <a:r>
              <a:rPr kumimoji="0" lang="fr-FR" sz="2800" b="1" i="0" u="none" strike="noStrike" kern="1200" cap="none" spc="0" normalizeH="0" baseline="0" noProof="0" dirty="0" err="1">
                <a:ln>
                  <a:noFill/>
                </a:ln>
                <a:solidFill>
                  <a:srgbClr val="1C417C"/>
                </a:solidFill>
                <a:effectLst/>
                <a:uLnTx/>
                <a:uFillTx/>
                <a:latin typeface="Arial" charset="0"/>
                <a:ea typeface="Arial" charset="0"/>
                <a:cs typeface="Arial" charset="0"/>
              </a:rPr>
              <a:t>actuarial</a:t>
            </a: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 standards</a:t>
            </a:r>
          </a:p>
        </p:txBody>
      </p:sp>
      <p:sp>
        <p:nvSpPr>
          <p:cNvPr id="5" name="Espace réservé du texte 2">
            <a:extLst>
              <a:ext uri="{FF2B5EF4-FFF2-40B4-BE49-F238E27FC236}">
                <a16:creationId xmlns:a16="http://schemas.microsoft.com/office/drawing/2014/main" id="{CDF85140-EC4E-4A15-9AF8-D061C11CA1CA}"/>
              </a:ext>
            </a:extLst>
          </p:cNvPr>
          <p:cNvSpPr txBox="1">
            <a:spLocks/>
          </p:cNvSpPr>
          <p:nvPr/>
        </p:nvSpPr>
        <p:spPr>
          <a:xfrm>
            <a:off x="1009650" y="1673605"/>
            <a:ext cx="10569735" cy="4897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In response to the growing responsibilities of actuaries (especially IFRS17 and SII), the National, European and International actuarial associations have worked on the implementation of actuarial standards since 2010 </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IAA Target for the ISAPs (International Standards of Actuarial Practice):</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“Widely accepted as a basis for convergence by local standard-setters”</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Recognised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by the parties who rely on actuarial work such as IASB, IAIS, IOSCO, European authorities, local regulators and audit firms”</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“Widely seen as contributing to the public good”</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“Promoting high quality actuarial practice “</a:t>
            </a:r>
          </a:p>
          <a:p>
            <a:pPr marL="180000" marR="0" lvl="1" indent="0" algn="l" defTabSz="914400" rtl="0" eaLnBrk="1" fontAlgn="base" latinLnBrk="0" hangingPunct="1">
              <a:lnSpc>
                <a:spcPct val="90000"/>
              </a:lnSpc>
              <a:spcBef>
                <a:spcPts val="500"/>
              </a:spcBef>
              <a:spcAft>
                <a:spcPct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p:txBody>
      </p:sp>
    </p:spTree>
    <p:extLst>
      <p:ext uri="{BB962C8B-B14F-4D97-AF65-F5344CB8AC3E}">
        <p14:creationId xmlns:p14="http://schemas.microsoft.com/office/powerpoint/2010/main" val="366519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ZoneTexte 2">
            <a:extLst>
              <a:ext uri="{FF2B5EF4-FFF2-40B4-BE49-F238E27FC236}">
                <a16:creationId xmlns:a16="http://schemas.microsoft.com/office/drawing/2014/main" id="{FABB752A-6ED4-433C-A507-A1CC6D869E75}"/>
              </a:ext>
            </a:extLst>
          </p:cNvPr>
          <p:cNvSpPr txBox="1"/>
          <p:nvPr/>
        </p:nvSpPr>
        <p:spPr>
          <a:xfrm>
            <a:off x="1009650" y="661200"/>
            <a:ext cx="9252308"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International </a:t>
            </a:r>
            <a:r>
              <a:rPr kumimoji="0" lang="fr-FR" sz="2800" b="1" i="0" u="none" strike="noStrike" kern="1200" cap="none" spc="0" normalizeH="0" baseline="0" noProof="0" dirty="0" err="1">
                <a:ln>
                  <a:noFill/>
                </a:ln>
                <a:solidFill>
                  <a:srgbClr val="1C417C"/>
                </a:solidFill>
                <a:effectLst/>
                <a:uLnTx/>
                <a:uFillTx/>
                <a:latin typeface="Arial" charset="0"/>
                <a:ea typeface="Arial" charset="0"/>
                <a:cs typeface="Arial" charset="0"/>
              </a:rPr>
              <a:t>actuarial</a:t>
            </a: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 standards</a:t>
            </a:r>
          </a:p>
        </p:txBody>
      </p:sp>
      <p:sp>
        <p:nvSpPr>
          <p:cNvPr id="5" name="Espace réservé du texte 2">
            <a:extLst>
              <a:ext uri="{FF2B5EF4-FFF2-40B4-BE49-F238E27FC236}">
                <a16:creationId xmlns:a16="http://schemas.microsoft.com/office/drawing/2014/main" id="{EF67CD7D-84E5-4826-8213-3E637B4942CF}"/>
              </a:ext>
            </a:extLst>
          </p:cNvPr>
          <p:cNvSpPr txBox="1">
            <a:spLocks/>
          </p:cNvSpPr>
          <p:nvPr/>
        </p:nvSpPr>
        <p:spPr>
          <a:xfrm>
            <a:off x="1009650" y="1749330"/>
            <a:ext cx="10569735" cy="4897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E3931"/>
                </a:solidFill>
                <a:effectLst/>
                <a:uLnTx/>
                <a:uFillTx/>
                <a:latin typeface="Calibri" panose="020F0502020204030204"/>
                <a:ea typeface="+mn-ea"/>
                <a:cs typeface="+mn-cs"/>
                <a:sym typeface="Wingdings" panose="05000000000000000000" pitchFamily="2" charset="2"/>
              </a:rPr>
              <a:t>European (edited by EAA)</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ESAP 1: General Actuarial Practice (2014 rev. 2019)</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ESAP 2: Actuarial Function Report under Solvency II (2016)</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ESAP 3: ORSA (2017)</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E3931"/>
                </a:solidFill>
                <a:effectLst/>
                <a:uLnTx/>
                <a:uFillTx/>
                <a:latin typeface="Calibri" panose="020F0502020204030204"/>
                <a:ea typeface="+mn-ea"/>
                <a:cs typeface="+mn-cs"/>
                <a:sym typeface="Wingdings" panose="05000000000000000000" pitchFamily="2" charset="2"/>
              </a:rPr>
              <a:t>International (edited by IAA/ASC)</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ISAP 1/1A: General Actuarial Practice &amp; Governance of Models (2012 rev. 2018)</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ISAP 2: Social Security Programs (2018)</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ISAP 3: IAS 19 (2018)</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ISAP 4: IFRS 17 (2019)</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ISAP 5: Insurer Enterprise Risk Models (2018)</a:t>
            </a:r>
          </a:p>
          <a:p>
            <a:pPr lvl="1">
              <a:defRPr/>
            </a:pPr>
            <a:r>
              <a:rPr lang="en-US" sz="2000" dirty="0">
                <a:solidFill>
                  <a:prstClr val="black"/>
                </a:solidFill>
                <a:sym typeface="Wingdings" panose="05000000000000000000" pitchFamily="2" charset="2"/>
              </a:rPr>
              <a:t>ISAP 6: Enterprise Risk Management Programs and IAIS Insurance Core Principles (2018)</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p:txBody>
      </p:sp>
    </p:spTree>
    <p:extLst>
      <p:ext uri="{BB962C8B-B14F-4D97-AF65-F5344CB8AC3E}">
        <p14:creationId xmlns:p14="http://schemas.microsoft.com/office/powerpoint/2010/main" val="2516840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2B06484B-D121-4057-ADC3-1313C9F522B2}"/>
              </a:ext>
            </a:extLst>
          </p:cNvPr>
          <p:cNvSpPr>
            <a:spLocks noGrp="1" noChangeArrowheads="1"/>
          </p:cNvSpPr>
          <p:nvPr>
            <p:ph type="title"/>
          </p:nvPr>
        </p:nvSpPr>
        <p:spPr>
          <a:xfrm>
            <a:off x="838200" y="365125"/>
            <a:ext cx="10515600" cy="1325563"/>
          </a:xfrm>
        </p:spPr>
        <p:txBody>
          <a:bodyPr/>
          <a:lstStyle/>
          <a:p>
            <a:pPr eaLnBrk="1" hangingPunct="1"/>
            <a:r>
              <a:rPr lang="fr-FR" altLang="fr-FR" dirty="0"/>
              <a:t>Contents</a:t>
            </a:r>
          </a:p>
        </p:txBody>
      </p:sp>
      <p:sp>
        <p:nvSpPr>
          <p:cNvPr id="5" name="Espace réservé du contenu 2">
            <a:extLst>
              <a:ext uri="{FF2B5EF4-FFF2-40B4-BE49-F238E27FC236}">
                <a16:creationId xmlns:a16="http://schemas.microsoft.com/office/drawing/2014/main" id="{1A3FA6A7-FC50-4D64-B104-784566455898}"/>
              </a:ext>
            </a:extLst>
          </p:cNvPr>
          <p:cNvSpPr>
            <a:spLocks noGrp="1" noChangeArrowheads="1"/>
          </p:cNvSpPr>
          <p:nvPr>
            <p:ph idx="1"/>
          </p:nvPr>
        </p:nvSpPr>
        <p:spPr>
          <a:xfrm>
            <a:off x="838200" y="1825625"/>
            <a:ext cx="10515600" cy="4351338"/>
          </a:xfrm>
        </p:spPr>
        <p:txBody>
          <a:bodyPr/>
          <a:lstStyle/>
          <a:p>
            <a:pPr marL="0" indent="0" eaLnBrk="1" hangingPunct="1">
              <a:buNone/>
            </a:pPr>
            <a:r>
              <a:rPr lang="en-US" dirty="0">
                <a:solidFill>
                  <a:srgbClr val="00457C"/>
                </a:solidFill>
              </a:rPr>
              <a:t>1. Parallel evolution of IT &amp; Actuarial science</a:t>
            </a:r>
          </a:p>
          <a:p>
            <a:pPr marL="0" indent="0" eaLnBrk="1" hangingPunct="1">
              <a:buNone/>
            </a:pPr>
            <a:r>
              <a:rPr lang="en-US" dirty="0">
                <a:solidFill>
                  <a:srgbClr val="00457C"/>
                </a:solidFill>
              </a:rPr>
              <a:t>2. New actuarial challenges</a:t>
            </a:r>
          </a:p>
          <a:p>
            <a:pPr marL="0" indent="0" eaLnBrk="1" hangingPunct="1">
              <a:buNone/>
            </a:pPr>
            <a:r>
              <a:rPr lang="en-US" dirty="0">
                <a:solidFill>
                  <a:srgbClr val="00457C"/>
                </a:solidFill>
              </a:rPr>
              <a:t>3. New computational challenges</a:t>
            </a:r>
          </a:p>
          <a:p>
            <a:pPr marL="0" indent="0" eaLnBrk="1" hangingPunct="1">
              <a:buNone/>
            </a:pPr>
            <a:r>
              <a:rPr lang="en-US" dirty="0">
                <a:solidFill>
                  <a:srgbClr val="00457C"/>
                </a:solidFill>
              </a:rPr>
              <a:t>4. The need for actuarial standards</a:t>
            </a:r>
          </a:p>
          <a:p>
            <a:pPr marL="0" indent="0" eaLnBrk="1" hangingPunct="1">
              <a:buNone/>
            </a:pPr>
            <a:r>
              <a:rPr lang="en-US" b="1" dirty="0">
                <a:solidFill>
                  <a:srgbClr val="FE3931"/>
                </a:solidFill>
              </a:rPr>
              <a:t>5. Conclusion</a:t>
            </a:r>
          </a:p>
        </p:txBody>
      </p:sp>
    </p:spTree>
    <p:extLst>
      <p:ext uri="{BB962C8B-B14F-4D97-AF65-F5344CB8AC3E}">
        <p14:creationId xmlns:p14="http://schemas.microsoft.com/office/powerpoint/2010/main" val="707235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ZoneTexte 2">
            <a:extLst>
              <a:ext uri="{FF2B5EF4-FFF2-40B4-BE49-F238E27FC236}">
                <a16:creationId xmlns:a16="http://schemas.microsoft.com/office/drawing/2014/main" id="{50E27F51-37C8-4EE4-BED8-B48021833784}"/>
              </a:ext>
            </a:extLst>
          </p:cNvPr>
          <p:cNvSpPr txBox="1"/>
          <p:nvPr/>
        </p:nvSpPr>
        <p:spPr>
          <a:xfrm>
            <a:off x="941345" y="530572"/>
            <a:ext cx="9252308"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rPr>
              <a:t>The new </a:t>
            </a:r>
            <a:r>
              <a:rPr kumimoji="0" lang="fr-FR" sz="2800" b="1" i="0" u="none" strike="noStrike" kern="1200" cap="none" spc="0" normalizeH="0" baseline="0" noProof="0" dirty="0" err="1">
                <a:ln>
                  <a:noFill/>
                </a:ln>
                <a:solidFill>
                  <a:srgbClr val="1C417C"/>
                </a:solidFill>
                <a:effectLst/>
                <a:uLnTx/>
                <a:uFillTx/>
                <a:latin typeface="Arial" charset="0"/>
                <a:ea typeface="Arial" charset="0"/>
                <a:cs typeface="Arial" charset="0"/>
              </a:rPr>
              <a:t>actuary</a:t>
            </a:r>
            <a:endParaRPr kumimoji="0" lang="fr-FR" sz="2800" b="1" i="0" u="none" strike="noStrike" kern="1200" cap="none" spc="0" normalizeH="0" baseline="0" noProof="0" dirty="0">
              <a:ln>
                <a:noFill/>
              </a:ln>
              <a:solidFill>
                <a:srgbClr val="1C417C"/>
              </a:solidFill>
              <a:effectLst/>
              <a:uLnTx/>
              <a:uFillTx/>
              <a:latin typeface="Arial" charset="0"/>
              <a:ea typeface="Arial" charset="0"/>
              <a:cs typeface="Arial" charset="0"/>
            </a:endParaRPr>
          </a:p>
        </p:txBody>
      </p:sp>
      <p:sp>
        <p:nvSpPr>
          <p:cNvPr id="5" name="Espace réservé du texte 2">
            <a:extLst>
              <a:ext uri="{FF2B5EF4-FFF2-40B4-BE49-F238E27FC236}">
                <a16:creationId xmlns:a16="http://schemas.microsoft.com/office/drawing/2014/main" id="{0F739748-43D8-4F64-A370-0E08A32C278D}"/>
              </a:ext>
            </a:extLst>
          </p:cNvPr>
          <p:cNvSpPr txBox="1">
            <a:spLocks/>
          </p:cNvSpPr>
          <p:nvPr/>
        </p:nvSpPr>
        <p:spPr>
          <a:xfrm>
            <a:off x="941345" y="1281276"/>
            <a:ext cx="10569735" cy="4897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Today European insurance </a:t>
            </a: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startups</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realize the importance of actuaries at all steps. Actuaries are often part of the project right from the design phase, including predictive analytics.</a:t>
            </a:r>
          </a:p>
          <a:p>
            <a:pPr lvl="0">
              <a:defRPr/>
            </a:pPr>
            <a:r>
              <a:rPr lang="en-GB" sz="2000" dirty="0">
                <a:solidFill>
                  <a:prstClr val="black"/>
                </a:solidFill>
                <a:sym typeface="Wingdings" panose="05000000000000000000" pitchFamily="2" charset="2"/>
              </a:rPr>
              <a:t>Yet Actuaries have to adapt to new trends, like data analytics and incredibly fast-paced changing IT technologies/tools</a:t>
            </a:r>
          </a:p>
          <a:p>
            <a:pPr lvl="0">
              <a:defRPr/>
            </a:pPr>
            <a:r>
              <a:rPr lang="en-GB" sz="2000" dirty="0">
                <a:solidFill>
                  <a:prstClr val="black"/>
                </a:solidFill>
                <a:sym typeface="Wingdings" panose="05000000000000000000" pitchFamily="2" charset="2"/>
              </a:rPr>
              <a:t>Standards are setup to warrant actuaries work quality</a:t>
            </a:r>
          </a:p>
          <a:p>
            <a:pPr lvl="0">
              <a:defRPr/>
            </a:pPr>
            <a:r>
              <a:rPr lang="en-GB" sz="2000" dirty="0">
                <a:solidFill>
                  <a:prstClr val="black"/>
                </a:solidFill>
                <a:sym typeface="Wingdings" panose="05000000000000000000" pitchFamily="2" charset="2"/>
              </a:rPr>
              <a:t>Most processes get automated, actuaries have to focus on their added values.</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E3931"/>
                </a:solidFill>
                <a:effectLst/>
                <a:uLnTx/>
                <a:uFillTx/>
                <a:latin typeface="Calibri" panose="020F0502020204030204"/>
                <a:ea typeface="+mn-ea"/>
                <a:cs typeface="+mn-cs"/>
                <a:sym typeface="Wingdings" panose="05000000000000000000" pitchFamily="2" charset="2"/>
              </a:rPr>
              <a:t>Beware of getting</a:t>
            </a:r>
            <a:r>
              <a:rPr kumimoji="0" lang="en-GB" sz="2000" b="1" i="0" u="none" strike="noStrike" kern="1200" cap="none" spc="0" normalizeH="0" noProof="0" dirty="0">
                <a:ln>
                  <a:noFill/>
                </a:ln>
                <a:solidFill>
                  <a:srgbClr val="FE3931"/>
                </a:solidFill>
                <a:effectLst/>
                <a:uLnTx/>
                <a:uFillTx/>
                <a:latin typeface="Calibri" panose="020F0502020204030204"/>
                <a:ea typeface="+mn-ea"/>
                <a:cs typeface="+mn-cs"/>
                <a:sym typeface="Wingdings" panose="05000000000000000000" pitchFamily="2" charset="2"/>
              </a:rPr>
              <a:t> </a:t>
            </a:r>
            <a:r>
              <a:rPr kumimoji="0" lang="en-GB" sz="2000" b="1" i="0" u="none" strike="noStrike" kern="1200" cap="none" spc="0" normalizeH="0" baseline="0" noProof="0" dirty="0">
                <a:ln>
                  <a:noFill/>
                </a:ln>
                <a:solidFill>
                  <a:srgbClr val="FE3931"/>
                </a:solidFill>
                <a:effectLst/>
                <a:uLnTx/>
                <a:uFillTx/>
                <a:latin typeface="Calibri" panose="020F0502020204030204"/>
                <a:ea typeface="+mn-ea"/>
                <a:cs typeface="+mn-cs"/>
                <a:sym typeface="Wingdings" panose="05000000000000000000" pitchFamily="2" charset="2"/>
              </a:rPr>
              <a:t>“</a:t>
            </a:r>
            <a:r>
              <a:rPr kumimoji="0" lang="en-GB" sz="2000" b="1" i="0" u="none" strike="noStrike" kern="1200" cap="none" spc="0" normalizeH="0" baseline="0" noProof="0" dirty="0" err="1">
                <a:ln>
                  <a:noFill/>
                </a:ln>
                <a:solidFill>
                  <a:srgbClr val="FE3931"/>
                </a:solidFill>
                <a:effectLst/>
                <a:uLnTx/>
                <a:uFillTx/>
                <a:latin typeface="Calibri" panose="020F0502020204030204"/>
                <a:ea typeface="+mn-ea"/>
                <a:cs typeface="+mn-cs"/>
                <a:sym typeface="Wingdings" panose="05000000000000000000" pitchFamily="2" charset="2"/>
              </a:rPr>
              <a:t>Cobolized</a:t>
            </a:r>
            <a:r>
              <a:rPr kumimoji="0" lang="en-GB" sz="2000" b="1" i="0" u="none" strike="noStrike" kern="1200" cap="none" spc="0" normalizeH="0" baseline="0" noProof="0" dirty="0">
                <a:ln>
                  <a:noFill/>
                </a:ln>
                <a:solidFill>
                  <a:srgbClr val="FE3931"/>
                </a:solidFill>
                <a:effectLst/>
                <a:uLnTx/>
                <a:uFillTx/>
                <a:latin typeface="Calibri" panose="020F0502020204030204"/>
                <a:ea typeface="+mn-ea"/>
                <a:cs typeface="+mn-cs"/>
                <a:sym typeface="Wingdings" panose="05000000000000000000" pitchFamily="2" charset="2"/>
              </a:rPr>
              <a:t>” and left</a:t>
            </a:r>
            <a:r>
              <a:rPr kumimoji="0" lang="en-GB" sz="2000" b="1" i="0" u="none" strike="noStrike" kern="1200" cap="none" spc="0" normalizeH="0" noProof="0" dirty="0">
                <a:ln>
                  <a:noFill/>
                </a:ln>
                <a:solidFill>
                  <a:srgbClr val="FE3931"/>
                </a:solidFill>
                <a:effectLst/>
                <a:uLnTx/>
                <a:uFillTx/>
                <a:latin typeface="Calibri" panose="020F0502020204030204"/>
                <a:ea typeface="+mn-ea"/>
                <a:cs typeface="+mn-cs"/>
                <a:sym typeface="Wingdings" panose="05000000000000000000" pitchFamily="2" charset="2"/>
              </a:rPr>
              <a:t> over by data scientists!</a:t>
            </a:r>
            <a:r>
              <a:rPr kumimoji="0" lang="en-GB" sz="2000" b="1" i="0" u="none" strike="noStrike" kern="1200" cap="none" spc="0" normalizeH="0" baseline="0" noProof="0" dirty="0">
                <a:ln>
                  <a:noFill/>
                </a:ln>
                <a:solidFill>
                  <a:srgbClr val="FE3931"/>
                </a:solidFill>
                <a:effectLst/>
                <a:uLnTx/>
                <a:uFillTx/>
                <a:latin typeface="Calibri" panose="020F0502020204030204"/>
                <a:ea typeface="+mn-ea"/>
                <a:cs typeface="+mn-cs"/>
                <a:sym typeface="Wingdings" panose="05000000000000000000" pitchFamily="2" charset="2"/>
              </a:rPr>
              <a:t>!</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p:txBody>
      </p:sp>
      <p:pic>
        <p:nvPicPr>
          <p:cNvPr id="6" name="Image 5">
            <a:extLst>
              <a:ext uri="{FF2B5EF4-FFF2-40B4-BE49-F238E27FC236}">
                <a16:creationId xmlns:a16="http://schemas.microsoft.com/office/drawing/2014/main" id="{A82FDBE4-5163-4B02-B0E8-1E1FC31D6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922" y="3887510"/>
            <a:ext cx="6509502" cy="2408516"/>
          </a:xfrm>
          <a:prstGeom prst="rect">
            <a:avLst/>
          </a:prstGeom>
        </p:spPr>
      </p:pic>
    </p:spTree>
    <p:extLst>
      <p:ext uri="{BB962C8B-B14F-4D97-AF65-F5344CB8AC3E}">
        <p14:creationId xmlns:p14="http://schemas.microsoft.com/office/powerpoint/2010/main" val="2718139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p:txBody>
          <a:bodyPr/>
          <a:lstStyle/>
          <a:p>
            <a:pPr eaLnBrk="1" hangingPunct="1"/>
            <a:r>
              <a:rPr lang="fr-FR" altLang="fr-FR" dirty="0"/>
              <a:t>Contents</a:t>
            </a:r>
          </a:p>
        </p:txBody>
      </p:sp>
      <p:sp>
        <p:nvSpPr>
          <p:cNvPr id="6147"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p:txBody>
          <a:bodyPr/>
          <a:lstStyle/>
          <a:p>
            <a:pPr marL="0" indent="0" eaLnBrk="1" hangingPunct="1">
              <a:buNone/>
            </a:pPr>
            <a:r>
              <a:rPr lang="en-US" b="1" dirty="0">
                <a:solidFill>
                  <a:srgbClr val="FE3931"/>
                </a:solidFill>
              </a:rPr>
              <a:t>1. Parallel evolution of IT &amp; Actuarial science</a:t>
            </a:r>
          </a:p>
          <a:p>
            <a:pPr marL="0" indent="0" eaLnBrk="1" hangingPunct="1">
              <a:buNone/>
            </a:pPr>
            <a:r>
              <a:rPr lang="en-US" dirty="0">
                <a:solidFill>
                  <a:srgbClr val="00457C"/>
                </a:solidFill>
              </a:rPr>
              <a:t>2. New actuarial challenges</a:t>
            </a:r>
          </a:p>
          <a:p>
            <a:pPr marL="0" indent="0" eaLnBrk="1" hangingPunct="1">
              <a:buNone/>
            </a:pPr>
            <a:r>
              <a:rPr lang="en-US" dirty="0">
                <a:solidFill>
                  <a:srgbClr val="00457C"/>
                </a:solidFill>
              </a:rPr>
              <a:t>3. New computational challenges</a:t>
            </a:r>
          </a:p>
          <a:p>
            <a:pPr marL="0" indent="0" eaLnBrk="1" hangingPunct="1">
              <a:buNone/>
            </a:pPr>
            <a:r>
              <a:rPr lang="en-US" dirty="0">
                <a:solidFill>
                  <a:srgbClr val="00457C"/>
                </a:solidFill>
              </a:rPr>
              <a:t>4. The need for actuarial standards</a:t>
            </a:r>
          </a:p>
          <a:p>
            <a:pPr marL="0" indent="0" eaLnBrk="1" hangingPunct="1">
              <a:buNone/>
            </a:pPr>
            <a:r>
              <a:rPr lang="en-US" dirty="0">
                <a:solidFill>
                  <a:srgbClr val="00457C"/>
                </a:solidFill>
              </a:rPr>
              <a:t>5. Conclusion</a:t>
            </a:r>
          </a:p>
        </p:txBody>
      </p:sp>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Tree>
    <p:extLst>
      <p:ext uri="{BB962C8B-B14F-4D97-AF65-F5344CB8AC3E}">
        <p14:creationId xmlns:p14="http://schemas.microsoft.com/office/powerpoint/2010/main" val="3100368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Thank you for your attention</a:t>
            </a: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Contact </a:t>
            </a:r>
            <a:r>
              <a:rPr lang="fr-FR" altLang="fr-FR" sz="1800" dirty="0" err="1">
                <a:latin typeface="Roboto" panose="02000000000000000000" pitchFamily="2" charset="0"/>
                <a:ea typeface="Roboto" panose="02000000000000000000" pitchFamily="2" charset="0"/>
                <a:cs typeface="Aharoni" panose="020B0604020202020204" pitchFamily="2" charset="-79"/>
              </a:rPr>
              <a:t>details</a:t>
            </a:r>
            <a:r>
              <a:rPr lang="fr-FR" altLang="fr-FR" sz="1800" dirty="0">
                <a:latin typeface="Roboto" panose="02000000000000000000" pitchFamily="2" charset="0"/>
                <a:ea typeface="Roboto" panose="02000000000000000000" pitchFamily="2" charset="0"/>
                <a:cs typeface="Aharoni" panose="020B0604020202020204" pitchFamily="2" charset="-79"/>
              </a:rPr>
              <a:t> :</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b="1" dirty="0">
                <a:latin typeface="Verdana" panose="020B0604030504040204" pitchFamily="34" charset="0"/>
                <a:ea typeface="Verdana" panose="020B0604030504040204" pitchFamily="34" charset="0"/>
                <a:cs typeface="Aharoni" panose="020B0604020202020204" pitchFamily="2" charset="-79"/>
              </a:rPr>
              <a:t>Pierre MIEHE</a:t>
            </a: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600" dirty="0" err="1">
                <a:latin typeface="Verdana" panose="020B0604030504040204" pitchFamily="34" charset="0"/>
                <a:ea typeface="Verdana" panose="020B0604030504040204" pitchFamily="34" charset="0"/>
                <a:cs typeface="Aharoni" panose="020B0604020202020204" pitchFamily="2" charset="-79"/>
              </a:rPr>
              <a:t>Milliman</a:t>
            </a:r>
            <a:r>
              <a:rPr lang="fr-FR" altLang="fr-FR" sz="1600" dirty="0">
                <a:latin typeface="Verdana" panose="020B0604030504040204" pitchFamily="34" charset="0"/>
                <a:ea typeface="Verdana" panose="020B0604030504040204" pitchFamily="34" charset="0"/>
                <a:cs typeface="Aharoni" panose="020B0604020202020204" pitchFamily="2" charset="-79"/>
              </a:rPr>
              <a:t> </a:t>
            </a:r>
            <a:r>
              <a:rPr lang="fr-FR" altLang="fr-FR" sz="1600" dirty="0" err="1">
                <a:latin typeface="Verdana" panose="020B0604030504040204" pitchFamily="34" charset="0"/>
                <a:ea typeface="Verdana" panose="020B0604030504040204" pitchFamily="34" charset="0"/>
                <a:cs typeface="Aharoni" panose="020B0604020202020204" pitchFamily="2" charset="-79"/>
              </a:rPr>
              <a:t>European</a:t>
            </a:r>
            <a:r>
              <a:rPr lang="fr-FR" altLang="fr-FR" sz="1600" dirty="0">
                <a:latin typeface="Verdana" panose="020B0604030504040204" pitchFamily="34" charset="0"/>
                <a:ea typeface="Verdana" panose="020B0604030504040204" pitchFamily="34" charset="0"/>
                <a:cs typeface="Aharoni" panose="020B0604020202020204" pitchFamily="2" charset="-79"/>
              </a:rPr>
              <a:t> Software</a:t>
            </a:r>
          </a:p>
          <a:p>
            <a:pPr eaLnBrk="1" hangingPunct="1">
              <a:lnSpc>
                <a:spcPct val="100000"/>
              </a:lnSpc>
              <a:spcBef>
                <a:spcPct val="0"/>
              </a:spcBef>
              <a:buSzTx/>
              <a:buFontTx/>
              <a:buNone/>
            </a:pPr>
            <a:r>
              <a:rPr lang="fr-FR" altLang="fr-FR" sz="1600" dirty="0">
                <a:latin typeface="Verdana" panose="020B0604030504040204" pitchFamily="34" charset="0"/>
                <a:ea typeface="Verdana" panose="020B0604030504040204" pitchFamily="34" charset="0"/>
                <a:cs typeface="Aharoni" panose="020B0604020202020204" pitchFamily="2" charset="-79"/>
              </a:rPr>
              <a:t>31 rue Gorge de Loup</a:t>
            </a:r>
          </a:p>
          <a:p>
            <a:pPr eaLnBrk="1" hangingPunct="1">
              <a:lnSpc>
                <a:spcPct val="100000"/>
              </a:lnSpc>
              <a:spcBef>
                <a:spcPct val="0"/>
              </a:spcBef>
              <a:buSzTx/>
              <a:buFontTx/>
              <a:buNone/>
            </a:pPr>
            <a:r>
              <a:rPr lang="fr-FR" altLang="fr-FR" sz="1600" dirty="0">
                <a:latin typeface="Verdana" panose="020B0604030504040204" pitchFamily="34" charset="0"/>
                <a:ea typeface="Verdana" panose="020B0604030504040204" pitchFamily="34" charset="0"/>
                <a:cs typeface="Aharoni" panose="020B0604020202020204" pitchFamily="2" charset="-79"/>
              </a:rPr>
              <a:t>F-69009 Lyon</a:t>
            </a:r>
          </a:p>
          <a:p>
            <a:pPr eaLnBrk="1" hangingPunct="1">
              <a:lnSpc>
                <a:spcPct val="100000"/>
              </a:lnSpc>
              <a:spcBef>
                <a:spcPct val="0"/>
              </a:spcBef>
              <a:buSzTx/>
              <a:buFontTx/>
              <a:buNone/>
            </a:pPr>
            <a:r>
              <a:rPr lang="fr-FR" altLang="fr-FR" sz="1600" dirty="0">
                <a:latin typeface="Verdana" panose="020B0604030504040204" pitchFamily="34" charset="0"/>
                <a:ea typeface="Verdana" panose="020B0604030504040204" pitchFamily="34" charset="0"/>
                <a:cs typeface="Aharoni" panose="020B0604020202020204" pitchFamily="2" charset="-79"/>
              </a:rPr>
              <a:t>France</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hlinkClick r:id="rId3"/>
              </a:rPr>
              <a:t>pierre.miehe@milliman.com</a:t>
            </a: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hlinkClick r:id="rId4"/>
              </a:rPr>
              <a:t>www.milliman-mind.com</a:t>
            </a: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hlinkClick r:id="rId5"/>
              </a:rPr>
              <a:t>https://www.actuarialcolloquium2020.com/</a:t>
            </a:r>
            <a:endPar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969D6576-8364-4369-8561-9C2239D4B6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CA" sz="2000" b="1" dirty="0">
                <a:solidFill>
                  <a:srgbClr val="C00000"/>
                </a:solidFill>
              </a:rPr>
              <a:t>Disclaimer:</a:t>
            </a:r>
            <a:endParaRPr lang="en-US" sz="2000" dirty="0">
              <a:solidFill>
                <a:srgbClr val="C00000"/>
              </a:solidFill>
            </a:endParaRPr>
          </a:p>
          <a:p>
            <a:pPr algn="just">
              <a:buNone/>
            </a:pPr>
            <a:r>
              <a:rPr lang="en-CA" sz="1800" i="1" dirty="0"/>
              <a:t>The views or opinions expressed in this presentation are those of the authors and do not necessarily reflect official policies or positions of the </a:t>
            </a:r>
            <a:r>
              <a:rPr lang="en-CA" sz="1800" i="1" dirty="0" err="1"/>
              <a:t>Institut</a:t>
            </a:r>
            <a:r>
              <a:rPr lang="en-CA" sz="1800" i="1" dirty="0"/>
              <a:t> des </a:t>
            </a:r>
            <a:r>
              <a:rPr lang="en-CA" sz="1800" i="1" dirty="0" err="1"/>
              <a:t>Actuaires</a:t>
            </a:r>
            <a:r>
              <a:rPr lang="en-CA" sz="1800" i="1" dirty="0"/>
              <a:t> (IA), the International Actuarial Association (IAA) and its Sections.</a:t>
            </a:r>
            <a:endParaRPr lang="en-US" sz="1800" dirty="0"/>
          </a:p>
          <a:p>
            <a:pPr algn="just">
              <a:buNone/>
            </a:pPr>
            <a:r>
              <a:rPr lang="en-CA" sz="1800" i="1" dirty="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CA" sz="1800" dirty="0"/>
              <a:t> </a:t>
            </a:r>
            <a:endParaRPr lang="en-US" sz="1800" dirty="0"/>
          </a:p>
          <a:p>
            <a:pPr algn="just">
              <a:buNone/>
            </a:pPr>
            <a:r>
              <a:rPr lang="en-CA" sz="1800" i="1" dirty="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D836ADC0-9885-4175-88D6-53E56CF4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extLst>
      <p:ext uri="{BB962C8B-B14F-4D97-AF65-F5344CB8AC3E}">
        <p14:creationId xmlns:p14="http://schemas.microsoft.com/office/powerpoint/2010/main" val="373745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1F8CD494-1B2E-4F27-B706-62B2BD1FE41B}"/>
              </a:ext>
            </a:extLst>
          </p:cNvPr>
          <p:cNvSpPr>
            <a:spLocks noGrp="1" noChangeArrowheads="1"/>
          </p:cNvSpPr>
          <p:nvPr>
            <p:ph type="title"/>
          </p:nvPr>
        </p:nvSpPr>
        <p:spPr>
          <a:xfrm>
            <a:off x="838200" y="365125"/>
            <a:ext cx="10515600" cy="1325563"/>
          </a:xfrm>
        </p:spPr>
        <p:txBody>
          <a:bodyPr/>
          <a:lstStyle/>
          <a:p>
            <a:pPr eaLnBrk="1" hangingPunct="1"/>
            <a:r>
              <a:rPr lang="fr-FR" altLang="fr-FR" dirty="0"/>
              <a:t>IT vs Actuarial </a:t>
            </a:r>
            <a:r>
              <a:rPr lang="fr-FR" altLang="fr-FR" dirty="0" err="1"/>
              <a:t>evolutions</a:t>
            </a:r>
            <a:endParaRPr lang="fr-FR" altLang="fr-FR" dirty="0"/>
          </a:p>
        </p:txBody>
      </p:sp>
      <p:pic>
        <p:nvPicPr>
          <p:cNvPr id="5" name="Picture 2" descr="https://upload.wikimedia.org/wikipedia/commons/thumb/b/b5/Bust_Demosthenes_BM_1840.jpg/220px-Bust_Demosthenes_BM_1840.jpg">
            <a:extLst>
              <a:ext uri="{FF2B5EF4-FFF2-40B4-BE49-F238E27FC236}">
                <a16:creationId xmlns:a16="http://schemas.microsoft.com/office/drawing/2014/main" id="{AA064D23-7A20-4C98-9C4D-A0EAC555EF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206" y="4095423"/>
            <a:ext cx="733747" cy="110062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13">
            <a:extLst>
              <a:ext uri="{FF2B5EF4-FFF2-40B4-BE49-F238E27FC236}">
                <a16:creationId xmlns:a16="http://schemas.microsoft.com/office/drawing/2014/main" id="{2F1CEDBA-F102-44F3-BDD6-D1E15C118A68}"/>
              </a:ext>
            </a:extLst>
          </p:cNvPr>
          <p:cNvSpPr txBox="1"/>
          <p:nvPr/>
        </p:nvSpPr>
        <p:spPr>
          <a:xfrm>
            <a:off x="1784206" y="5280967"/>
            <a:ext cx="1851804"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4th </a:t>
            </a:r>
            <a:r>
              <a:rPr kumimoji="0" lang="fr-FR" sz="1200" b="1" i="1" u="none" strike="noStrike" kern="1200" cap="none" spc="0" normalizeH="0" baseline="0" noProof="0" dirty="0" err="1">
                <a:ln>
                  <a:noFill/>
                </a:ln>
                <a:solidFill>
                  <a:prstClr val="black"/>
                </a:solidFill>
                <a:effectLst/>
                <a:uLnTx/>
                <a:uFillTx/>
                <a:latin typeface="Calibri" panose="020F0502020204030204"/>
                <a:ea typeface="+mn-ea"/>
                <a:cs typeface="+mn-cs"/>
              </a:rPr>
              <a:t>century</a:t>
            </a: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 BC</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First non life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insurance</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Demosthene</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ZoneTexte 14">
            <a:extLst>
              <a:ext uri="{FF2B5EF4-FFF2-40B4-BE49-F238E27FC236}">
                <a16:creationId xmlns:a16="http://schemas.microsoft.com/office/drawing/2014/main" id="{BB9612C3-280E-444A-9786-DFB40434FB40}"/>
              </a:ext>
            </a:extLst>
          </p:cNvPr>
          <p:cNvSpPr txBox="1"/>
          <p:nvPr/>
        </p:nvSpPr>
        <p:spPr>
          <a:xfrm>
            <a:off x="3261875" y="4158545"/>
            <a:ext cx="1851804"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fr-FR" sz="1200" b="1" i="1"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200" b="1" i="1" u="none" strike="noStrike" kern="1200" cap="none" spc="0" normalizeH="0" baseline="0" noProof="0" dirty="0" err="1">
                <a:ln>
                  <a:noFill/>
                </a:ln>
                <a:solidFill>
                  <a:prstClr val="black"/>
                </a:solidFill>
                <a:effectLst/>
                <a:uLnTx/>
                <a:uFillTx/>
                <a:latin typeface="Calibri" panose="020F0502020204030204"/>
                <a:ea typeface="+mn-ea"/>
                <a:cs typeface="+mn-cs"/>
              </a:rPr>
              <a:t>century</a:t>
            </a: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 AD</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Ulpian’s</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life table</a:t>
            </a:r>
          </a:p>
        </p:txBody>
      </p:sp>
      <p:sp>
        <p:nvSpPr>
          <p:cNvPr id="8" name="ZoneTexte 15">
            <a:extLst>
              <a:ext uri="{FF2B5EF4-FFF2-40B4-BE49-F238E27FC236}">
                <a16:creationId xmlns:a16="http://schemas.microsoft.com/office/drawing/2014/main" id="{A2EA1EC2-473E-42CC-A334-9A9E298ACB6D}"/>
              </a:ext>
            </a:extLst>
          </p:cNvPr>
          <p:cNvSpPr txBox="1"/>
          <p:nvPr/>
        </p:nvSpPr>
        <p:spPr>
          <a:xfrm>
            <a:off x="4945353" y="4773135"/>
            <a:ext cx="3970525" cy="1015663"/>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17th </a:t>
            </a:r>
            <a:r>
              <a:rPr kumimoji="0" lang="fr-FR" sz="1200" b="1" i="1" u="none" strike="noStrike" kern="1200" cap="none" spc="0" normalizeH="0" baseline="0" noProof="0" dirty="0" err="1">
                <a:ln>
                  <a:noFill/>
                </a:ln>
                <a:solidFill>
                  <a:prstClr val="black"/>
                </a:solidFill>
                <a:effectLst/>
                <a:uLnTx/>
                <a:uFillTx/>
                <a:latin typeface="Calibri" panose="020F0502020204030204"/>
                <a:ea typeface="+mn-ea"/>
                <a:cs typeface="+mn-cs"/>
              </a:rPr>
              <a:t>century</a:t>
            </a:r>
            <a:endPar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Pascal/Pierre de Fermat</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Birth</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Probability</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theory</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First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insurance</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organisations</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First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mortality</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table (John Graunt/Edmond Halley)</a:t>
            </a:r>
          </a:p>
        </p:txBody>
      </p:sp>
      <p:pic>
        <p:nvPicPr>
          <p:cNvPr id="9" name="Image 8">
            <a:extLst>
              <a:ext uri="{FF2B5EF4-FFF2-40B4-BE49-F238E27FC236}">
                <a16:creationId xmlns:a16="http://schemas.microsoft.com/office/drawing/2014/main" id="{F9892163-01D4-433D-863C-B0DB363DF2BF}"/>
              </a:ext>
            </a:extLst>
          </p:cNvPr>
          <p:cNvPicPr>
            <a:picLocks noChangeAspect="1"/>
          </p:cNvPicPr>
          <p:nvPr/>
        </p:nvPicPr>
        <p:blipFill>
          <a:blip r:embed="rId4"/>
          <a:stretch>
            <a:fillRect/>
          </a:stretch>
        </p:blipFill>
        <p:spPr>
          <a:xfrm>
            <a:off x="5033667" y="4227540"/>
            <a:ext cx="1095375" cy="447675"/>
          </a:xfrm>
          <a:prstGeom prst="rect">
            <a:avLst/>
          </a:prstGeom>
        </p:spPr>
      </p:pic>
      <p:pic>
        <p:nvPicPr>
          <p:cNvPr id="10" name="Image 9">
            <a:extLst>
              <a:ext uri="{FF2B5EF4-FFF2-40B4-BE49-F238E27FC236}">
                <a16:creationId xmlns:a16="http://schemas.microsoft.com/office/drawing/2014/main" id="{6DC8A786-2D6A-4B37-8816-0F163157529B}"/>
              </a:ext>
            </a:extLst>
          </p:cNvPr>
          <p:cNvPicPr>
            <a:picLocks noChangeAspect="1"/>
          </p:cNvPicPr>
          <p:nvPr/>
        </p:nvPicPr>
        <p:blipFill>
          <a:blip r:embed="rId5"/>
          <a:stretch>
            <a:fillRect/>
          </a:stretch>
        </p:blipFill>
        <p:spPr>
          <a:xfrm>
            <a:off x="6264693" y="4158545"/>
            <a:ext cx="982706" cy="610312"/>
          </a:xfrm>
          <a:prstGeom prst="rect">
            <a:avLst/>
          </a:prstGeom>
        </p:spPr>
      </p:pic>
      <p:sp>
        <p:nvSpPr>
          <p:cNvPr id="11" name="ZoneTexte 18">
            <a:extLst>
              <a:ext uri="{FF2B5EF4-FFF2-40B4-BE49-F238E27FC236}">
                <a16:creationId xmlns:a16="http://schemas.microsoft.com/office/drawing/2014/main" id="{A73985A2-2823-4AEF-9E90-E9B5F5E702DA}"/>
              </a:ext>
            </a:extLst>
          </p:cNvPr>
          <p:cNvSpPr txBox="1"/>
          <p:nvPr/>
        </p:nvSpPr>
        <p:spPr>
          <a:xfrm>
            <a:off x="9063265" y="4152696"/>
            <a:ext cx="1525618" cy="830997"/>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18th </a:t>
            </a:r>
            <a:r>
              <a:rPr kumimoji="0" lang="fr-FR" sz="1200" b="1" i="1" u="none" strike="noStrike" kern="1200" cap="none" spc="0" normalizeH="0" baseline="0" noProof="0" dirty="0" err="1">
                <a:ln>
                  <a:noFill/>
                </a:ln>
                <a:solidFill>
                  <a:prstClr val="black"/>
                </a:solidFill>
                <a:effectLst/>
                <a:uLnTx/>
                <a:uFillTx/>
                <a:latin typeface="Calibri" panose="020F0502020204030204"/>
                <a:ea typeface="+mn-ea"/>
                <a:cs typeface="+mn-cs"/>
              </a:rPr>
              <a:t>century</a:t>
            </a:r>
            <a:endPar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Richard Price / Equitable Assurance</a:t>
            </a:r>
          </a:p>
        </p:txBody>
      </p:sp>
      <p:pic>
        <p:nvPicPr>
          <p:cNvPr id="12" name="Picture 4" descr="https://upload.wikimedia.org/wikipedia/en/thumb/b/b8/Computer_graphic_for_front_of_Antikythera_mechanism.jpg/220px-Computer_graphic_for_front_of_Antikythera_mechanism.jpg">
            <a:extLst>
              <a:ext uri="{FF2B5EF4-FFF2-40B4-BE49-F238E27FC236}">
                <a16:creationId xmlns:a16="http://schemas.microsoft.com/office/drawing/2014/main" id="{8316276E-FAA2-4DD4-BF28-0C941CD351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5247" y="2085584"/>
            <a:ext cx="960763" cy="965131"/>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20">
            <a:extLst>
              <a:ext uri="{FF2B5EF4-FFF2-40B4-BE49-F238E27FC236}">
                <a16:creationId xmlns:a16="http://schemas.microsoft.com/office/drawing/2014/main" id="{7AA26A2B-A86B-4C4D-BCD9-3FBA2F5CCA13}"/>
              </a:ext>
            </a:extLst>
          </p:cNvPr>
          <p:cNvSpPr txBox="1"/>
          <p:nvPr/>
        </p:nvSpPr>
        <p:spPr>
          <a:xfrm>
            <a:off x="2580356" y="3160815"/>
            <a:ext cx="2119762"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1BC</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Antikythera</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mechanism</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ZoneTexte 21">
            <a:extLst>
              <a:ext uri="{FF2B5EF4-FFF2-40B4-BE49-F238E27FC236}">
                <a16:creationId xmlns:a16="http://schemas.microsoft.com/office/drawing/2014/main" id="{88F2329A-5E51-4189-B1A9-9D404D42F2FD}"/>
              </a:ext>
            </a:extLst>
          </p:cNvPr>
          <p:cNvSpPr txBox="1"/>
          <p:nvPr/>
        </p:nvSpPr>
        <p:spPr>
          <a:xfrm>
            <a:off x="4945353" y="3160815"/>
            <a:ext cx="1851804"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17th </a:t>
            </a:r>
            <a:r>
              <a:rPr kumimoji="0" lang="fr-FR" sz="1200" b="1" i="0" u="none" strike="noStrike" kern="1200" cap="none" spc="0" normalizeH="0" baseline="0" noProof="0" dirty="0" err="1">
                <a:ln>
                  <a:noFill/>
                </a:ln>
                <a:solidFill>
                  <a:prstClr val="black"/>
                </a:solidFill>
                <a:effectLst/>
                <a:uLnTx/>
                <a:uFillTx/>
                <a:latin typeface="Calibri" panose="020F0502020204030204"/>
                <a:ea typeface="+mn-ea"/>
                <a:cs typeface="+mn-cs"/>
              </a:rPr>
              <a:t>century</a:t>
            </a:r>
            <a:endPar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La Pascaline</a:t>
            </a:r>
          </a:p>
        </p:txBody>
      </p:sp>
      <p:pic>
        <p:nvPicPr>
          <p:cNvPr id="15" name="Image 14">
            <a:extLst>
              <a:ext uri="{FF2B5EF4-FFF2-40B4-BE49-F238E27FC236}">
                <a16:creationId xmlns:a16="http://schemas.microsoft.com/office/drawing/2014/main" id="{2B01BB04-73AE-4A32-8F49-35AF9192DEFC}"/>
              </a:ext>
            </a:extLst>
          </p:cNvPr>
          <p:cNvPicPr>
            <a:picLocks noChangeAspect="1"/>
          </p:cNvPicPr>
          <p:nvPr/>
        </p:nvPicPr>
        <p:blipFill>
          <a:blip r:embed="rId7"/>
          <a:stretch>
            <a:fillRect/>
          </a:stretch>
        </p:blipFill>
        <p:spPr>
          <a:xfrm>
            <a:off x="5033667" y="2225599"/>
            <a:ext cx="1612782" cy="858754"/>
          </a:xfrm>
          <a:prstGeom prst="rect">
            <a:avLst/>
          </a:prstGeom>
        </p:spPr>
      </p:pic>
      <p:sp>
        <p:nvSpPr>
          <p:cNvPr id="16" name="ZoneTexte 23">
            <a:extLst>
              <a:ext uri="{FF2B5EF4-FFF2-40B4-BE49-F238E27FC236}">
                <a16:creationId xmlns:a16="http://schemas.microsoft.com/office/drawing/2014/main" id="{83041587-2255-4BAC-A305-8EE3579401DE}"/>
              </a:ext>
            </a:extLst>
          </p:cNvPr>
          <p:cNvSpPr txBox="1"/>
          <p:nvPr/>
        </p:nvSpPr>
        <p:spPr>
          <a:xfrm>
            <a:off x="7642299" y="3160815"/>
            <a:ext cx="3215426"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18th </a:t>
            </a:r>
            <a:r>
              <a:rPr kumimoji="0" lang="fr-FR" sz="1200" b="1" i="1" u="none" strike="noStrike" kern="1200" cap="none" spc="0" normalizeH="0" baseline="0" noProof="0" dirty="0" err="1">
                <a:ln>
                  <a:noFill/>
                </a:ln>
                <a:solidFill>
                  <a:prstClr val="black"/>
                </a:solidFill>
                <a:effectLst/>
                <a:uLnTx/>
                <a:uFillTx/>
                <a:latin typeface="Calibri" panose="020F0502020204030204"/>
                <a:ea typeface="+mn-ea"/>
                <a:cs typeface="+mn-cs"/>
              </a:rPr>
              <a:t>century</a:t>
            </a:r>
            <a:endPar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Basile Bouchon / Joseph Marie Jacquard</a:t>
            </a:r>
          </a:p>
        </p:txBody>
      </p:sp>
      <p:pic>
        <p:nvPicPr>
          <p:cNvPr id="17" name="Picture 10" descr="RÃ©sultat de recherche d'images pour &quot;basile bouchon&quot;">
            <a:extLst>
              <a:ext uri="{FF2B5EF4-FFF2-40B4-BE49-F238E27FC236}">
                <a16:creationId xmlns:a16="http://schemas.microsoft.com/office/drawing/2014/main" id="{D775BBF2-7533-4823-A359-103C48AEFE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1517" y="1836896"/>
            <a:ext cx="970294" cy="126313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7245F69-C8B6-4849-B166-792CA72ABBD4}"/>
              </a:ext>
            </a:extLst>
          </p:cNvPr>
          <p:cNvSpPr/>
          <p:nvPr/>
        </p:nvSpPr>
        <p:spPr>
          <a:xfrm>
            <a:off x="804216" y="3717891"/>
            <a:ext cx="10436051" cy="70338"/>
          </a:xfrm>
          <a:prstGeom prst="rect">
            <a:avLst/>
          </a:pr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ZoneTexte 10">
            <a:extLst>
              <a:ext uri="{FF2B5EF4-FFF2-40B4-BE49-F238E27FC236}">
                <a16:creationId xmlns:a16="http://schemas.microsoft.com/office/drawing/2014/main" id="{01F3206D-29D4-4528-A450-2593B081D971}"/>
              </a:ext>
            </a:extLst>
          </p:cNvPr>
          <p:cNvSpPr txBox="1"/>
          <p:nvPr/>
        </p:nvSpPr>
        <p:spPr>
          <a:xfrm>
            <a:off x="732423" y="3911710"/>
            <a:ext cx="902898" cy="276999"/>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err="1">
                <a:ln>
                  <a:noFill/>
                </a:ln>
                <a:solidFill>
                  <a:srgbClr val="00457C"/>
                </a:solidFill>
                <a:effectLst/>
                <a:uLnTx/>
                <a:uFillTx/>
                <a:latin typeface="Arial" charset="0"/>
                <a:ea typeface="Arial" charset="0"/>
                <a:cs typeface="Arial" charset="0"/>
              </a:rPr>
              <a:t>Actuarial</a:t>
            </a:r>
            <a:endParaRPr kumimoji="0" lang="fr-FR" sz="1200" b="1" i="0" u="none" strike="noStrike" kern="1200" cap="none" spc="0" normalizeH="0" baseline="0" noProof="0" dirty="0">
              <a:ln>
                <a:noFill/>
              </a:ln>
              <a:solidFill>
                <a:srgbClr val="00457C"/>
              </a:solidFill>
              <a:effectLst/>
              <a:uLnTx/>
              <a:uFillTx/>
              <a:latin typeface="Arial" charset="0"/>
              <a:ea typeface="Arial" charset="0"/>
              <a:cs typeface="Arial" charset="0"/>
            </a:endParaRPr>
          </a:p>
        </p:txBody>
      </p:sp>
      <p:sp>
        <p:nvSpPr>
          <p:cNvPr id="20" name="ZoneTexte 10">
            <a:extLst>
              <a:ext uri="{FF2B5EF4-FFF2-40B4-BE49-F238E27FC236}">
                <a16:creationId xmlns:a16="http://schemas.microsoft.com/office/drawing/2014/main" id="{01F3206D-29D4-4528-A450-2593B081D971}"/>
              </a:ext>
            </a:extLst>
          </p:cNvPr>
          <p:cNvSpPr txBox="1"/>
          <p:nvPr/>
        </p:nvSpPr>
        <p:spPr>
          <a:xfrm>
            <a:off x="732423" y="3317411"/>
            <a:ext cx="902898" cy="276999"/>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457C"/>
                </a:solidFill>
                <a:effectLst/>
                <a:uLnTx/>
                <a:uFillTx/>
                <a:latin typeface="Arial" charset="0"/>
                <a:ea typeface="Arial" charset="0"/>
                <a:cs typeface="Arial" charset="0"/>
              </a:rPr>
              <a:t>IT</a:t>
            </a:r>
          </a:p>
        </p:txBody>
      </p:sp>
    </p:spTree>
    <p:extLst>
      <p:ext uri="{BB962C8B-B14F-4D97-AF65-F5344CB8AC3E}">
        <p14:creationId xmlns:p14="http://schemas.microsoft.com/office/powerpoint/2010/main" val="350549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C22C89FF-9FEB-43E4-A7A4-440C6513F335}"/>
              </a:ext>
            </a:extLst>
          </p:cNvPr>
          <p:cNvSpPr>
            <a:spLocks noGrp="1" noChangeArrowheads="1"/>
          </p:cNvSpPr>
          <p:nvPr>
            <p:ph type="title"/>
          </p:nvPr>
        </p:nvSpPr>
        <p:spPr>
          <a:xfrm>
            <a:off x="838200" y="365125"/>
            <a:ext cx="10515600" cy="1325563"/>
          </a:xfrm>
        </p:spPr>
        <p:txBody>
          <a:bodyPr/>
          <a:lstStyle/>
          <a:p>
            <a:pPr eaLnBrk="1" hangingPunct="1"/>
            <a:r>
              <a:rPr lang="fr-FR" altLang="fr-FR" dirty="0"/>
              <a:t>IT vs Actuarial </a:t>
            </a:r>
            <a:r>
              <a:rPr lang="fr-FR" altLang="fr-FR" dirty="0" err="1"/>
              <a:t>evolutions</a:t>
            </a:r>
            <a:r>
              <a:rPr lang="fr-FR" altLang="fr-FR" dirty="0"/>
              <a:t> (2)</a:t>
            </a:r>
          </a:p>
        </p:txBody>
      </p:sp>
      <p:sp>
        <p:nvSpPr>
          <p:cNvPr id="5" name="ZoneTexte 28">
            <a:extLst>
              <a:ext uri="{FF2B5EF4-FFF2-40B4-BE49-F238E27FC236}">
                <a16:creationId xmlns:a16="http://schemas.microsoft.com/office/drawing/2014/main" id="{3739E732-6663-480A-8481-15FE577EA80B}"/>
              </a:ext>
            </a:extLst>
          </p:cNvPr>
          <p:cNvSpPr txBox="1"/>
          <p:nvPr/>
        </p:nvSpPr>
        <p:spPr>
          <a:xfrm>
            <a:off x="1893575" y="4041113"/>
            <a:ext cx="1851804" cy="1015663"/>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1895</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Comité permanent des congrès d’actuaires » </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International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Actuarial</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Association</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ZoneTexte 29">
            <a:extLst>
              <a:ext uri="{FF2B5EF4-FFF2-40B4-BE49-F238E27FC236}">
                <a16:creationId xmlns:a16="http://schemas.microsoft.com/office/drawing/2014/main" id="{02F2CBE8-C914-47DB-918D-681C68F3D946}"/>
              </a:ext>
            </a:extLst>
          </p:cNvPr>
          <p:cNvSpPr txBox="1"/>
          <p:nvPr/>
        </p:nvSpPr>
        <p:spPr>
          <a:xfrm>
            <a:off x="1537340" y="2851047"/>
            <a:ext cx="1892858"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1896</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Tabulating</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Company</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IBM</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30">
            <a:extLst>
              <a:ext uri="{FF2B5EF4-FFF2-40B4-BE49-F238E27FC236}">
                <a16:creationId xmlns:a16="http://schemas.microsoft.com/office/drawing/2014/main" id="{682467B2-A48D-4DF4-B18F-8620B6391211}"/>
              </a:ext>
            </a:extLst>
          </p:cNvPr>
          <p:cNvSpPr txBox="1"/>
          <p:nvPr/>
        </p:nvSpPr>
        <p:spPr>
          <a:xfrm>
            <a:off x="3814714" y="4041113"/>
            <a:ext cx="1434555"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1920</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First Chain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Ladder</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then</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Henry 1938)</a:t>
            </a:r>
          </a:p>
        </p:txBody>
      </p:sp>
      <p:sp>
        <p:nvSpPr>
          <p:cNvPr id="8" name="ZoneTexte 31">
            <a:extLst>
              <a:ext uri="{FF2B5EF4-FFF2-40B4-BE49-F238E27FC236}">
                <a16:creationId xmlns:a16="http://schemas.microsoft.com/office/drawing/2014/main" id="{703538E1-2045-4519-BFEA-7FD0E5D1CBD2}"/>
              </a:ext>
            </a:extLst>
          </p:cNvPr>
          <p:cNvSpPr txBox="1"/>
          <p:nvPr/>
        </p:nvSpPr>
        <p:spPr>
          <a:xfrm>
            <a:off x="5357276" y="4041113"/>
            <a:ext cx="1434555"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1939</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UK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Govt</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&amp; Lloyds: car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insurance</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p:txBody>
      </p:sp>
      <p:sp>
        <p:nvSpPr>
          <p:cNvPr id="9" name="ZoneTexte 32">
            <a:extLst>
              <a:ext uri="{FF2B5EF4-FFF2-40B4-BE49-F238E27FC236}">
                <a16:creationId xmlns:a16="http://schemas.microsoft.com/office/drawing/2014/main" id="{1836C5B3-1C5F-4195-8B74-26B35649B0E5}"/>
              </a:ext>
            </a:extLst>
          </p:cNvPr>
          <p:cNvSpPr txBox="1"/>
          <p:nvPr/>
        </p:nvSpPr>
        <p:spPr>
          <a:xfrm>
            <a:off x="6895127" y="4041113"/>
            <a:ext cx="1434555"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1949</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Jackknife</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method</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p:txBody>
      </p:sp>
      <p:sp>
        <p:nvSpPr>
          <p:cNvPr id="10" name="ZoneTexte 33">
            <a:extLst>
              <a:ext uri="{FF2B5EF4-FFF2-40B4-BE49-F238E27FC236}">
                <a16:creationId xmlns:a16="http://schemas.microsoft.com/office/drawing/2014/main" id="{63AFD3CD-C14C-4B0E-AF21-18FAC639D79D}"/>
              </a:ext>
            </a:extLst>
          </p:cNvPr>
          <p:cNvSpPr txBox="1"/>
          <p:nvPr/>
        </p:nvSpPr>
        <p:spPr>
          <a:xfrm>
            <a:off x="8323910" y="4041113"/>
            <a:ext cx="1434555"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1951</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Copulas (Maurice René Fréchet )</a:t>
            </a:r>
          </a:p>
        </p:txBody>
      </p:sp>
      <p:sp>
        <p:nvSpPr>
          <p:cNvPr id="11" name="ZoneTexte 34">
            <a:extLst>
              <a:ext uri="{FF2B5EF4-FFF2-40B4-BE49-F238E27FC236}">
                <a16:creationId xmlns:a16="http://schemas.microsoft.com/office/drawing/2014/main" id="{9E7FF435-CC50-42C3-84BD-2D43AF6FB241}"/>
              </a:ext>
            </a:extLst>
          </p:cNvPr>
          <p:cNvSpPr txBox="1"/>
          <p:nvPr/>
        </p:nvSpPr>
        <p:spPr>
          <a:xfrm>
            <a:off x="9758465" y="4041113"/>
            <a:ext cx="1434555" cy="830997"/>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1957</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ICA = Electronic data processing congress</a:t>
            </a:r>
          </a:p>
        </p:txBody>
      </p:sp>
      <p:sp>
        <p:nvSpPr>
          <p:cNvPr id="12" name="ZoneTexte 35">
            <a:extLst>
              <a:ext uri="{FF2B5EF4-FFF2-40B4-BE49-F238E27FC236}">
                <a16:creationId xmlns:a16="http://schemas.microsoft.com/office/drawing/2014/main" id="{F31349B0-0939-41FA-B5FC-63ABF0377E0D}"/>
              </a:ext>
            </a:extLst>
          </p:cNvPr>
          <p:cNvSpPr txBox="1"/>
          <p:nvPr/>
        </p:nvSpPr>
        <p:spPr>
          <a:xfrm>
            <a:off x="3654800" y="2851046"/>
            <a:ext cx="1526375"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1919</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Enigma</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cf</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Alan Turing 1942)</a:t>
            </a:r>
          </a:p>
        </p:txBody>
      </p:sp>
      <p:sp>
        <p:nvSpPr>
          <p:cNvPr id="13" name="ZoneTexte 36">
            <a:extLst>
              <a:ext uri="{FF2B5EF4-FFF2-40B4-BE49-F238E27FC236}">
                <a16:creationId xmlns:a16="http://schemas.microsoft.com/office/drawing/2014/main" id="{450CD00E-3A5B-4252-8843-387D554BF380}"/>
              </a:ext>
            </a:extLst>
          </p:cNvPr>
          <p:cNvSpPr txBox="1"/>
          <p:nvPr/>
        </p:nvSpPr>
        <p:spPr>
          <a:xfrm>
            <a:off x="5338418" y="2851046"/>
            <a:ext cx="1254001"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1939</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Analog</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computers</a:t>
            </a:r>
          </a:p>
        </p:txBody>
      </p:sp>
      <p:sp>
        <p:nvSpPr>
          <p:cNvPr id="14" name="ZoneTexte 37">
            <a:extLst>
              <a:ext uri="{FF2B5EF4-FFF2-40B4-BE49-F238E27FC236}">
                <a16:creationId xmlns:a16="http://schemas.microsoft.com/office/drawing/2014/main" id="{22A3C88B-D3D7-4A78-BB80-17C7DE6499E0}"/>
              </a:ext>
            </a:extLst>
          </p:cNvPr>
          <p:cNvSpPr txBox="1"/>
          <p:nvPr/>
        </p:nvSpPr>
        <p:spPr>
          <a:xfrm>
            <a:off x="6463023" y="2851046"/>
            <a:ext cx="1622652"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a:ln>
                  <a:noFill/>
                </a:ln>
                <a:solidFill>
                  <a:prstClr val="black"/>
                </a:solidFill>
                <a:effectLst/>
                <a:uLnTx/>
                <a:uFillTx/>
                <a:latin typeface="Calibri" panose="020F0502020204030204"/>
                <a:ea typeface="+mn-ea"/>
                <a:cs typeface="+mn-cs"/>
              </a:rPr>
              <a:t>1941</a:t>
            </a:r>
            <a:endPar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Konrad Zuse Z3 : 10Hz / 22 </a:t>
            </a:r>
            <a:r>
              <a:rPr kumimoji="0" lang="de-DE" sz="1200" b="0" i="0" u="none" strike="noStrike" kern="1200" cap="none" spc="0" normalizeH="0" baseline="0" noProof="0" dirty="0" err="1">
                <a:ln>
                  <a:noFill/>
                </a:ln>
                <a:solidFill>
                  <a:prstClr val="black"/>
                </a:solidFill>
                <a:effectLst/>
                <a:uLnTx/>
                <a:uFillTx/>
                <a:latin typeface="Calibri" panose="020F0502020204030204"/>
                <a:ea typeface="+mn-ea"/>
                <a:cs typeface="+mn-cs"/>
              </a:rPr>
              <a:t>bits</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ZoneTexte 38">
            <a:extLst>
              <a:ext uri="{FF2B5EF4-FFF2-40B4-BE49-F238E27FC236}">
                <a16:creationId xmlns:a16="http://schemas.microsoft.com/office/drawing/2014/main" id="{A3850417-1654-45A1-9E8C-CD84DC3A83B7}"/>
              </a:ext>
            </a:extLst>
          </p:cNvPr>
          <p:cNvSpPr txBox="1"/>
          <p:nvPr/>
        </p:nvSpPr>
        <p:spPr>
          <a:xfrm>
            <a:off x="8573925" y="2851046"/>
            <a:ext cx="1254001"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1952</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IBM 701 16 </a:t>
            </a:r>
            <a:r>
              <a:rPr kumimoji="0" lang="de-DE" sz="1200" b="0" i="0" u="none" strike="noStrike" kern="1200" cap="none" spc="0" normalizeH="0" baseline="0" noProof="0" dirty="0" err="1">
                <a:ln>
                  <a:noFill/>
                </a:ln>
                <a:solidFill>
                  <a:prstClr val="black"/>
                </a:solidFill>
                <a:effectLst/>
                <a:uLnTx/>
                <a:uFillTx/>
                <a:latin typeface="Calibri" panose="020F0502020204030204"/>
                <a:ea typeface="+mn-ea"/>
                <a:cs typeface="+mn-cs"/>
              </a:rPr>
              <a:t>Khz</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 18 </a:t>
            </a:r>
            <a:r>
              <a:rPr kumimoji="0" lang="de-DE" sz="1200" b="0" i="0" u="none" strike="noStrike" kern="1200" cap="none" spc="0" normalizeH="0" baseline="0" noProof="0" dirty="0" err="1">
                <a:ln>
                  <a:noFill/>
                </a:ln>
                <a:solidFill>
                  <a:prstClr val="black"/>
                </a:solidFill>
                <a:effectLst/>
                <a:uLnTx/>
                <a:uFillTx/>
                <a:latin typeface="Calibri" panose="020F0502020204030204"/>
                <a:ea typeface="+mn-ea"/>
                <a:cs typeface="+mn-cs"/>
              </a:rPr>
              <a:t>bits</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Image 15">
            <a:extLst>
              <a:ext uri="{FF2B5EF4-FFF2-40B4-BE49-F238E27FC236}">
                <a16:creationId xmlns:a16="http://schemas.microsoft.com/office/drawing/2014/main" id="{91EC22B8-2419-4A56-A273-170815F55435}"/>
              </a:ext>
            </a:extLst>
          </p:cNvPr>
          <p:cNvPicPr>
            <a:picLocks noChangeAspect="1"/>
          </p:cNvPicPr>
          <p:nvPr/>
        </p:nvPicPr>
        <p:blipFill>
          <a:blip r:embed="rId3"/>
          <a:stretch>
            <a:fillRect/>
          </a:stretch>
        </p:blipFill>
        <p:spPr>
          <a:xfrm>
            <a:off x="1138550" y="1849342"/>
            <a:ext cx="2283520" cy="925612"/>
          </a:xfrm>
          <a:prstGeom prst="rect">
            <a:avLst/>
          </a:prstGeom>
        </p:spPr>
      </p:pic>
      <p:pic>
        <p:nvPicPr>
          <p:cNvPr id="17" name="Image 16">
            <a:extLst>
              <a:ext uri="{FF2B5EF4-FFF2-40B4-BE49-F238E27FC236}">
                <a16:creationId xmlns:a16="http://schemas.microsoft.com/office/drawing/2014/main" id="{44BD89F8-04EF-43B1-9DB1-4BBCFD05A1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15" t="16712" r="40589" b="35326"/>
          <a:stretch/>
        </p:blipFill>
        <p:spPr>
          <a:xfrm>
            <a:off x="3717596" y="1887334"/>
            <a:ext cx="1128408" cy="902086"/>
          </a:xfrm>
          <a:prstGeom prst="rect">
            <a:avLst/>
          </a:prstGeom>
        </p:spPr>
      </p:pic>
      <p:pic>
        <p:nvPicPr>
          <p:cNvPr id="18" name="Image 17">
            <a:extLst>
              <a:ext uri="{FF2B5EF4-FFF2-40B4-BE49-F238E27FC236}">
                <a16:creationId xmlns:a16="http://schemas.microsoft.com/office/drawing/2014/main" id="{915C4293-777B-4EF7-8E79-A5BDCFBBAFD3}"/>
              </a:ext>
            </a:extLst>
          </p:cNvPr>
          <p:cNvPicPr>
            <a:picLocks noChangeAspect="1"/>
          </p:cNvPicPr>
          <p:nvPr/>
        </p:nvPicPr>
        <p:blipFill>
          <a:blip r:embed="rId5"/>
          <a:stretch>
            <a:fillRect/>
          </a:stretch>
        </p:blipFill>
        <p:spPr>
          <a:xfrm>
            <a:off x="6711872" y="1792332"/>
            <a:ext cx="1373803" cy="1029026"/>
          </a:xfrm>
          <a:prstGeom prst="rect">
            <a:avLst/>
          </a:prstGeom>
        </p:spPr>
      </p:pic>
      <p:pic>
        <p:nvPicPr>
          <p:cNvPr id="19" name="Image 18">
            <a:extLst>
              <a:ext uri="{FF2B5EF4-FFF2-40B4-BE49-F238E27FC236}">
                <a16:creationId xmlns:a16="http://schemas.microsoft.com/office/drawing/2014/main" id="{A5EFA558-BAD6-43DE-A24F-73933524BDF9}"/>
              </a:ext>
            </a:extLst>
          </p:cNvPr>
          <p:cNvPicPr>
            <a:picLocks noChangeAspect="1"/>
          </p:cNvPicPr>
          <p:nvPr/>
        </p:nvPicPr>
        <p:blipFill>
          <a:blip r:embed="rId6"/>
          <a:stretch>
            <a:fillRect/>
          </a:stretch>
        </p:blipFill>
        <p:spPr>
          <a:xfrm>
            <a:off x="8573925" y="1766910"/>
            <a:ext cx="1529446" cy="1008044"/>
          </a:xfrm>
          <a:prstGeom prst="rect">
            <a:avLst/>
          </a:prstGeom>
        </p:spPr>
      </p:pic>
      <p:pic>
        <p:nvPicPr>
          <p:cNvPr id="20" name="Image 19">
            <a:extLst>
              <a:ext uri="{FF2B5EF4-FFF2-40B4-BE49-F238E27FC236}">
                <a16:creationId xmlns:a16="http://schemas.microsoft.com/office/drawing/2014/main" id="{46765048-AFA0-450F-A6C8-31A899CA099E}"/>
              </a:ext>
            </a:extLst>
          </p:cNvPr>
          <p:cNvPicPr>
            <a:picLocks noChangeAspect="1"/>
          </p:cNvPicPr>
          <p:nvPr/>
        </p:nvPicPr>
        <p:blipFill>
          <a:blip r:embed="rId7"/>
          <a:stretch>
            <a:fillRect/>
          </a:stretch>
        </p:blipFill>
        <p:spPr>
          <a:xfrm>
            <a:off x="5307053" y="1825739"/>
            <a:ext cx="1155970" cy="987261"/>
          </a:xfrm>
          <a:prstGeom prst="rect">
            <a:avLst/>
          </a:prstGeom>
        </p:spPr>
      </p:pic>
      <p:sp>
        <p:nvSpPr>
          <p:cNvPr id="23" name="Rectangle 22">
            <a:extLst>
              <a:ext uri="{FF2B5EF4-FFF2-40B4-BE49-F238E27FC236}">
                <a16:creationId xmlns:a16="http://schemas.microsoft.com/office/drawing/2014/main" id="{D7245F69-C8B6-4849-B166-792CA72ABBD4}"/>
              </a:ext>
            </a:extLst>
          </p:cNvPr>
          <p:cNvSpPr/>
          <p:nvPr/>
        </p:nvSpPr>
        <p:spPr>
          <a:xfrm>
            <a:off x="804216" y="3717891"/>
            <a:ext cx="10436051" cy="70338"/>
          </a:xfrm>
          <a:prstGeom prst="rect">
            <a:avLst/>
          </a:pr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ZoneTexte 10">
            <a:extLst>
              <a:ext uri="{FF2B5EF4-FFF2-40B4-BE49-F238E27FC236}">
                <a16:creationId xmlns:a16="http://schemas.microsoft.com/office/drawing/2014/main" id="{01F3206D-29D4-4528-A450-2593B081D971}"/>
              </a:ext>
            </a:extLst>
          </p:cNvPr>
          <p:cNvSpPr txBox="1"/>
          <p:nvPr/>
        </p:nvSpPr>
        <p:spPr>
          <a:xfrm>
            <a:off x="732423" y="3911710"/>
            <a:ext cx="902898" cy="276999"/>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err="1">
                <a:ln>
                  <a:noFill/>
                </a:ln>
                <a:solidFill>
                  <a:srgbClr val="00457C"/>
                </a:solidFill>
                <a:effectLst/>
                <a:uLnTx/>
                <a:uFillTx/>
                <a:latin typeface="Arial" charset="0"/>
                <a:ea typeface="Arial" charset="0"/>
                <a:cs typeface="Arial" charset="0"/>
              </a:rPr>
              <a:t>Actuarial</a:t>
            </a:r>
            <a:endParaRPr kumimoji="0" lang="fr-FR" sz="1200" b="1" i="0" u="none" strike="noStrike" kern="1200" cap="none" spc="0" normalizeH="0" baseline="0" noProof="0" dirty="0">
              <a:ln>
                <a:noFill/>
              </a:ln>
              <a:solidFill>
                <a:srgbClr val="00457C"/>
              </a:solidFill>
              <a:effectLst/>
              <a:uLnTx/>
              <a:uFillTx/>
              <a:latin typeface="Arial" charset="0"/>
              <a:ea typeface="Arial" charset="0"/>
              <a:cs typeface="Arial" charset="0"/>
            </a:endParaRPr>
          </a:p>
        </p:txBody>
      </p:sp>
      <p:sp>
        <p:nvSpPr>
          <p:cNvPr id="25" name="ZoneTexte 10">
            <a:extLst>
              <a:ext uri="{FF2B5EF4-FFF2-40B4-BE49-F238E27FC236}">
                <a16:creationId xmlns:a16="http://schemas.microsoft.com/office/drawing/2014/main" id="{01F3206D-29D4-4528-A450-2593B081D971}"/>
              </a:ext>
            </a:extLst>
          </p:cNvPr>
          <p:cNvSpPr txBox="1"/>
          <p:nvPr/>
        </p:nvSpPr>
        <p:spPr>
          <a:xfrm>
            <a:off x="732423" y="3317411"/>
            <a:ext cx="902898" cy="276999"/>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457C"/>
                </a:solidFill>
                <a:effectLst/>
                <a:uLnTx/>
                <a:uFillTx/>
                <a:latin typeface="Arial" charset="0"/>
                <a:ea typeface="Arial" charset="0"/>
                <a:cs typeface="Arial" charset="0"/>
              </a:rPr>
              <a:t>IT</a:t>
            </a:r>
          </a:p>
        </p:txBody>
      </p:sp>
    </p:spTree>
    <p:extLst>
      <p:ext uri="{BB962C8B-B14F-4D97-AF65-F5344CB8AC3E}">
        <p14:creationId xmlns:p14="http://schemas.microsoft.com/office/powerpoint/2010/main" val="72960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2609FAAD-3778-4204-83C0-F4B321A2B46B}"/>
              </a:ext>
            </a:extLst>
          </p:cNvPr>
          <p:cNvSpPr>
            <a:spLocks noGrp="1" noChangeArrowheads="1"/>
          </p:cNvSpPr>
          <p:nvPr>
            <p:ph type="title"/>
          </p:nvPr>
        </p:nvSpPr>
        <p:spPr>
          <a:xfrm>
            <a:off x="838200" y="365125"/>
            <a:ext cx="10515600" cy="1325563"/>
          </a:xfrm>
        </p:spPr>
        <p:txBody>
          <a:bodyPr/>
          <a:lstStyle/>
          <a:p>
            <a:pPr eaLnBrk="1" hangingPunct="1"/>
            <a:r>
              <a:rPr lang="fr-FR" altLang="fr-FR" dirty="0"/>
              <a:t>IT vs Actuarial </a:t>
            </a:r>
            <a:r>
              <a:rPr lang="fr-FR" altLang="fr-FR" dirty="0" err="1"/>
              <a:t>evolutions</a:t>
            </a:r>
            <a:r>
              <a:rPr lang="fr-FR" altLang="fr-FR" dirty="0"/>
              <a:t> (3)</a:t>
            </a:r>
          </a:p>
        </p:txBody>
      </p:sp>
      <p:sp>
        <p:nvSpPr>
          <p:cNvPr id="5" name="ZoneTexte 44">
            <a:extLst>
              <a:ext uri="{FF2B5EF4-FFF2-40B4-BE49-F238E27FC236}">
                <a16:creationId xmlns:a16="http://schemas.microsoft.com/office/drawing/2014/main" id="{39C75DF5-EEB7-46E4-ACFC-4743C5441D37}"/>
              </a:ext>
            </a:extLst>
          </p:cNvPr>
          <p:cNvSpPr txBox="1"/>
          <p:nvPr/>
        </p:nvSpPr>
        <p:spPr>
          <a:xfrm>
            <a:off x="1872998" y="4581022"/>
            <a:ext cx="1851804"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1971</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GLM (J.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Nelder</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R.</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Wedderburn</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ZoneTexte 45">
            <a:extLst>
              <a:ext uri="{FF2B5EF4-FFF2-40B4-BE49-F238E27FC236}">
                <a16:creationId xmlns:a16="http://schemas.microsoft.com/office/drawing/2014/main" id="{CDD36190-0D06-4DF5-B665-37D98BF2118F}"/>
              </a:ext>
            </a:extLst>
          </p:cNvPr>
          <p:cNvSpPr txBox="1"/>
          <p:nvPr/>
        </p:nvSpPr>
        <p:spPr>
          <a:xfrm>
            <a:off x="1403206" y="3537902"/>
            <a:ext cx="1881224"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1969-1972</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Pascal &amp; C (&lt;= Algol)</a:t>
            </a:r>
          </a:p>
        </p:txBody>
      </p:sp>
      <p:sp>
        <p:nvSpPr>
          <p:cNvPr id="7" name="ZoneTexte 46">
            <a:extLst>
              <a:ext uri="{FF2B5EF4-FFF2-40B4-BE49-F238E27FC236}">
                <a16:creationId xmlns:a16="http://schemas.microsoft.com/office/drawing/2014/main" id="{0A690987-E55B-4230-918A-DB2C2E4D61B5}"/>
              </a:ext>
            </a:extLst>
          </p:cNvPr>
          <p:cNvSpPr txBox="1"/>
          <p:nvPr/>
        </p:nvSpPr>
        <p:spPr>
          <a:xfrm>
            <a:off x="3794137" y="4581022"/>
            <a:ext cx="1434555"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1972</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Bornhuetter</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-Ferguson</a:t>
            </a:r>
          </a:p>
        </p:txBody>
      </p:sp>
      <p:sp>
        <p:nvSpPr>
          <p:cNvPr id="8" name="ZoneTexte 47">
            <a:extLst>
              <a:ext uri="{FF2B5EF4-FFF2-40B4-BE49-F238E27FC236}">
                <a16:creationId xmlns:a16="http://schemas.microsoft.com/office/drawing/2014/main" id="{A44153AA-5F41-4140-AAEB-010261457287}"/>
              </a:ext>
            </a:extLst>
          </p:cNvPr>
          <p:cNvSpPr txBox="1"/>
          <p:nvPr/>
        </p:nvSpPr>
        <p:spPr>
          <a:xfrm>
            <a:off x="5336699" y="4581022"/>
            <a:ext cx="1434555"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1973</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Black &amp;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Scholes</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ZoneTexte 48">
            <a:extLst>
              <a:ext uri="{FF2B5EF4-FFF2-40B4-BE49-F238E27FC236}">
                <a16:creationId xmlns:a16="http://schemas.microsoft.com/office/drawing/2014/main" id="{2E9066DB-8DF5-479A-B90C-A72CA5F98BB3}"/>
              </a:ext>
            </a:extLst>
          </p:cNvPr>
          <p:cNvSpPr txBox="1"/>
          <p:nvPr/>
        </p:nvSpPr>
        <p:spPr>
          <a:xfrm>
            <a:off x="6874550" y="4581022"/>
            <a:ext cx="1434555"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1978</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Bootstrap</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(Efron)</a:t>
            </a:r>
          </a:p>
        </p:txBody>
      </p:sp>
      <p:sp>
        <p:nvSpPr>
          <p:cNvPr id="10" name="ZoneTexte 49">
            <a:extLst>
              <a:ext uri="{FF2B5EF4-FFF2-40B4-BE49-F238E27FC236}">
                <a16:creationId xmlns:a16="http://schemas.microsoft.com/office/drawing/2014/main" id="{2C630F9E-25A4-46E2-8317-C4516BCDC2A9}"/>
              </a:ext>
            </a:extLst>
          </p:cNvPr>
          <p:cNvSpPr txBox="1"/>
          <p:nvPr/>
        </p:nvSpPr>
        <p:spPr>
          <a:xfrm>
            <a:off x="8303333" y="4581022"/>
            <a:ext cx="1434555"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1984</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Devylder</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ZoneTexte 50">
            <a:extLst>
              <a:ext uri="{FF2B5EF4-FFF2-40B4-BE49-F238E27FC236}">
                <a16:creationId xmlns:a16="http://schemas.microsoft.com/office/drawing/2014/main" id="{4B28DE4A-9B95-4846-9FDE-0822525AB906}"/>
              </a:ext>
            </a:extLst>
          </p:cNvPr>
          <p:cNvSpPr txBox="1"/>
          <p:nvPr/>
        </p:nvSpPr>
        <p:spPr>
          <a:xfrm>
            <a:off x="9737888" y="4581022"/>
            <a:ext cx="1434555"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1993</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Mack</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p:txBody>
      </p:sp>
      <p:sp>
        <p:nvSpPr>
          <p:cNvPr id="12" name="ZoneTexte 51">
            <a:extLst>
              <a:ext uri="{FF2B5EF4-FFF2-40B4-BE49-F238E27FC236}">
                <a16:creationId xmlns:a16="http://schemas.microsoft.com/office/drawing/2014/main" id="{E10A9B44-F04C-4247-B177-FE890FE44CEA}"/>
              </a:ext>
            </a:extLst>
          </p:cNvPr>
          <p:cNvSpPr txBox="1"/>
          <p:nvPr/>
        </p:nvSpPr>
        <p:spPr>
          <a:xfrm>
            <a:off x="3177028" y="3537901"/>
            <a:ext cx="2613326"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1976 - 1981</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Apple I, IBM PC 8 bits 4,77Mhz</a:t>
            </a:r>
          </a:p>
        </p:txBody>
      </p:sp>
      <p:sp>
        <p:nvSpPr>
          <p:cNvPr id="13" name="ZoneTexte 52">
            <a:extLst>
              <a:ext uri="{FF2B5EF4-FFF2-40B4-BE49-F238E27FC236}">
                <a16:creationId xmlns:a16="http://schemas.microsoft.com/office/drawing/2014/main" id="{3624F623-5956-4190-9F6E-7E7B36DBA782}"/>
              </a:ext>
            </a:extLst>
          </p:cNvPr>
          <p:cNvSpPr txBox="1"/>
          <p:nvPr/>
        </p:nvSpPr>
        <p:spPr>
          <a:xfrm>
            <a:off x="6247549" y="3537901"/>
            <a:ext cx="1631176"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1982</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Commodore 64</a:t>
            </a:r>
          </a:p>
        </p:txBody>
      </p:sp>
      <p:sp>
        <p:nvSpPr>
          <p:cNvPr id="14" name="ZoneTexte 53">
            <a:extLst>
              <a:ext uri="{FF2B5EF4-FFF2-40B4-BE49-F238E27FC236}">
                <a16:creationId xmlns:a16="http://schemas.microsoft.com/office/drawing/2014/main" id="{CAE6DED8-AAC1-462C-8EA0-132F774ED92B}"/>
              </a:ext>
            </a:extLst>
          </p:cNvPr>
          <p:cNvSpPr txBox="1"/>
          <p:nvPr/>
        </p:nvSpPr>
        <p:spPr>
          <a:xfrm>
            <a:off x="8640896" y="3537901"/>
            <a:ext cx="1254001"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1982</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Internet</a:t>
            </a:r>
          </a:p>
        </p:txBody>
      </p:sp>
      <p:pic>
        <p:nvPicPr>
          <p:cNvPr id="15" name="Image 14">
            <a:extLst>
              <a:ext uri="{FF2B5EF4-FFF2-40B4-BE49-F238E27FC236}">
                <a16:creationId xmlns:a16="http://schemas.microsoft.com/office/drawing/2014/main" id="{AD4463A1-B27B-485A-BD0E-CD938724986C}"/>
              </a:ext>
            </a:extLst>
          </p:cNvPr>
          <p:cNvPicPr>
            <a:picLocks noChangeAspect="1"/>
          </p:cNvPicPr>
          <p:nvPr/>
        </p:nvPicPr>
        <p:blipFill>
          <a:blip r:embed="rId3"/>
          <a:stretch>
            <a:fillRect/>
          </a:stretch>
        </p:blipFill>
        <p:spPr>
          <a:xfrm>
            <a:off x="4665607" y="2487825"/>
            <a:ext cx="1049726" cy="787294"/>
          </a:xfrm>
          <a:prstGeom prst="rect">
            <a:avLst/>
          </a:prstGeom>
        </p:spPr>
      </p:pic>
      <p:pic>
        <p:nvPicPr>
          <p:cNvPr id="16" name="Image 15">
            <a:extLst>
              <a:ext uri="{FF2B5EF4-FFF2-40B4-BE49-F238E27FC236}">
                <a16:creationId xmlns:a16="http://schemas.microsoft.com/office/drawing/2014/main" id="{2F82BDE5-91F3-41CF-BA3C-E73038378A10}"/>
              </a:ext>
            </a:extLst>
          </p:cNvPr>
          <p:cNvPicPr>
            <a:picLocks noChangeAspect="1"/>
          </p:cNvPicPr>
          <p:nvPr/>
        </p:nvPicPr>
        <p:blipFill>
          <a:blip r:embed="rId4"/>
          <a:stretch>
            <a:fillRect/>
          </a:stretch>
        </p:blipFill>
        <p:spPr>
          <a:xfrm>
            <a:off x="3251536" y="2502168"/>
            <a:ext cx="1303799" cy="787294"/>
          </a:xfrm>
          <a:prstGeom prst="rect">
            <a:avLst/>
          </a:prstGeom>
        </p:spPr>
      </p:pic>
      <p:pic>
        <p:nvPicPr>
          <p:cNvPr id="17" name="Image 16">
            <a:extLst>
              <a:ext uri="{FF2B5EF4-FFF2-40B4-BE49-F238E27FC236}">
                <a16:creationId xmlns:a16="http://schemas.microsoft.com/office/drawing/2014/main" id="{A078B688-A50A-4578-B155-3F6B0E74FB8D}"/>
              </a:ext>
            </a:extLst>
          </p:cNvPr>
          <p:cNvPicPr>
            <a:picLocks noChangeAspect="1"/>
          </p:cNvPicPr>
          <p:nvPr/>
        </p:nvPicPr>
        <p:blipFill>
          <a:blip r:embed="rId5"/>
          <a:stretch>
            <a:fillRect/>
          </a:stretch>
        </p:blipFill>
        <p:spPr>
          <a:xfrm>
            <a:off x="5715333" y="2240249"/>
            <a:ext cx="2163392" cy="1222787"/>
          </a:xfrm>
          <a:prstGeom prst="rect">
            <a:avLst/>
          </a:prstGeom>
        </p:spPr>
      </p:pic>
      <p:pic>
        <p:nvPicPr>
          <p:cNvPr id="18" name="Image 17">
            <a:extLst>
              <a:ext uri="{FF2B5EF4-FFF2-40B4-BE49-F238E27FC236}">
                <a16:creationId xmlns:a16="http://schemas.microsoft.com/office/drawing/2014/main" id="{8A39764F-79CB-40D7-B6D0-4985944E2D32}"/>
              </a:ext>
            </a:extLst>
          </p:cNvPr>
          <p:cNvPicPr>
            <a:picLocks noChangeAspect="1"/>
          </p:cNvPicPr>
          <p:nvPr/>
        </p:nvPicPr>
        <p:blipFill>
          <a:blip r:embed="rId6"/>
          <a:stretch>
            <a:fillRect/>
          </a:stretch>
        </p:blipFill>
        <p:spPr>
          <a:xfrm>
            <a:off x="8640896" y="2245873"/>
            <a:ext cx="1582011" cy="1186508"/>
          </a:xfrm>
          <a:prstGeom prst="rect">
            <a:avLst/>
          </a:prstGeom>
        </p:spPr>
      </p:pic>
      <p:sp>
        <p:nvSpPr>
          <p:cNvPr id="20" name="Rectangle 19">
            <a:extLst>
              <a:ext uri="{FF2B5EF4-FFF2-40B4-BE49-F238E27FC236}">
                <a16:creationId xmlns:a16="http://schemas.microsoft.com/office/drawing/2014/main" id="{45CE27F1-C57D-45A2-9149-65E354394318}"/>
              </a:ext>
            </a:extLst>
          </p:cNvPr>
          <p:cNvSpPr/>
          <p:nvPr/>
        </p:nvSpPr>
        <p:spPr>
          <a:xfrm>
            <a:off x="804216" y="4173523"/>
            <a:ext cx="10436051" cy="70338"/>
          </a:xfrm>
          <a:prstGeom prst="rect">
            <a:avLst/>
          </a:pr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ZoneTexte 10">
            <a:extLst>
              <a:ext uri="{FF2B5EF4-FFF2-40B4-BE49-F238E27FC236}">
                <a16:creationId xmlns:a16="http://schemas.microsoft.com/office/drawing/2014/main" id="{01F3206D-29D4-4528-A450-2593B081D971}"/>
              </a:ext>
            </a:extLst>
          </p:cNvPr>
          <p:cNvSpPr txBox="1"/>
          <p:nvPr/>
        </p:nvSpPr>
        <p:spPr>
          <a:xfrm>
            <a:off x="732423" y="4376489"/>
            <a:ext cx="902898" cy="276999"/>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err="1">
                <a:ln>
                  <a:noFill/>
                </a:ln>
                <a:solidFill>
                  <a:srgbClr val="00457C"/>
                </a:solidFill>
                <a:effectLst/>
                <a:uLnTx/>
                <a:uFillTx/>
                <a:latin typeface="Arial" charset="0"/>
                <a:ea typeface="Arial" charset="0"/>
                <a:cs typeface="Arial" charset="0"/>
              </a:rPr>
              <a:t>Actuarial</a:t>
            </a:r>
            <a:endParaRPr kumimoji="0" lang="fr-FR" sz="1200" b="1" i="0" u="none" strike="noStrike" kern="1200" cap="none" spc="0" normalizeH="0" baseline="0" noProof="0" dirty="0">
              <a:ln>
                <a:noFill/>
              </a:ln>
              <a:solidFill>
                <a:srgbClr val="00457C"/>
              </a:solidFill>
              <a:effectLst/>
              <a:uLnTx/>
              <a:uFillTx/>
              <a:latin typeface="Arial" charset="0"/>
              <a:ea typeface="Arial" charset="0"/>
              <a:cs typeface="Arial" charset="0"/>
            </a:endParaRPr>
          </a:p>
        </p:txBody>
      </p:sp>
      <p:sp>
        <p:nvSpPr>
          <p:cNvPr id="22" name="ZoneTexte 10">
            <a:extLst>
              <a:ext uri="{FF2B5EF4-FFF2-40B4-BE49-F238E27FC236}">
                <a16:creationId xmlns:a16="http://schemas.microsoft.com/office/drawing/2014/main" id="{01F3206D-29D4-4528-A450-2593B081D971}"/>
              </a:ext>
            </a:extLst>
          </p:cNvPr>
          <p:cNvSpPr txBox="1"/>
          <p:nvPr/>
        </p:nvSpPr>
        <p:spPr>
          <a:xfrm>
            <a:off x="732423" y="3782190"/>
            <a:ext cx="902898" cy="276999"/>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457C"/>
                </a:solidFill>
                <a:effectLst/>
                <a:uLnTx/>
                <a:uFillTx/>
                <a:latin typeface="Arial" charset="0"/>
                <a:ea typeface="Arial" charset="0"/>
                <a:cs typeface="Arial" charset="0"/>
              </a:rPr>
              <a:t>IT</a:t>
            </a:r>
          </a:p>
        </p:txBody>
      </p:sp>
    </p:spTree>
    <p:extLst>
      <p:ext uri="{BB962C8B-B14F-4D97-AF65-F5344CB8AC3E}">
        <p14:creationId xmlns:p14="http://schemas.microsoft.com/office/powerpoint/2010/main" val="154482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4BBF3BD0-0C10-46EF-A37F-5367E54FAA9F}"/>
              </a:ext>
            </a:extLst>
          </p:cNvPr>
          <p:cNvSpPr>
            <a:spLocks noGrp="1" noChangeArrowheads="1"/>
          </p:cNvSpPr>
          <p:nvPr>
            <p:ph type="title"/>
          </p:nvPr>
        </p:nvSpPr>
        <p:spPr>
          <a:xfrm>
            <a:off x="838200" y="365125"/>
            <a:ext cx="10515600" cy="1325563"/>
          </a:xfrm>
        </p:spPr>
        <p:txBody>
          <a:bodyPr/>
          <a:lstStyle/>
          <a:p>
            <a:pPr eaLnBrk="1" hangingPunct="1"/>
            <a:r>
              <a:rPr lang="fr-FR" altLang="fr-FR" dirty="0"/>
              <a:t>IT vs Actuarial </a:t>
            </a:r>
            <a:r>
              <a:rPr lang="fr-FR" altLang="fr-FR" dirty="0" err="1"/>
              <a:t>evolutions</a:t>
            </a:r>
            <a:r>
              <a:rPr lang="fr-FR" altLang="fr-FR" dirty="0"/>
              <a:t> (4)</a:t>
            </a:r>
          </a:p>
        </p:txBody>
      </p:sp>
      <p:sp>
        <p:nvSpPr>
          <p:cNvPr id="5" name="ZoneTexte 26">
            <a:extLst>
              <a:ext uri="{FF2B5EF4-FFF2-40B4-BE49-F238E27FC236}">
                <a16:creationId xmlns:a16="http://schemas.microsoft.com/office/drawing/2014/main" id="{5B3EA0AD-730D-4A6D-B30F-B1020DE482BA}"/>
              </a:ext>
            </a:extLst>
          </p:cNvPr>
          <p:cNvSpPr txBox="1"/>
          <p:nvPr/>
        </p:nvSpPr>
        <p:spPr>
          <a:xfrm>
            <a:off x="2833444" y="4843406"/>
            <a:ext cx="1851804"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2006</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Swiss</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Solvency</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Test</a:t>
            </a:r>
          </a:p>
        </p:txBody>
      </p:sp>
      <p:sp>
        <p:nvSpPr>
          <p:cNvPr id="6" name="ZoneTexte 27">
            <a:extLst>
              <a:ext uri="{FF2B5EF4-FFF2-40B4-BE49-F238E27FC236}">
                <a16:creationId xmlns:a16="http://schemas.microsoft.com/office/drawing/2014/main" id="{43CDBCFB-8BFB-4E6C-9B0D-BBE68F3829D1}"/>
              </a:ext>
            </a:extLst>
          </p:cNvPr>
          <p:cNvSpPr txBox="1"/>
          <p:nvPr/>
        </p:nvSpPr>
        <p:spPr>
          <a:xfrm>
            <a:off x="1807538" y="3549174"/>
            <a:ext cx="1384081"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1998</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Deep</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Blue vs Kasparov</a:t>
            </a:r>
          </a:p>
        </p:txBody>
      </p:sp>
      <p:sp>
        <p:nvSpPr>
          <p:cNvPr id="7" name="ZoneTexte 28">
            <a:extLst>
              <a:ext uri="{FF2B5EF4-FFF2-40B4-BE49-F238E27FC236}">
                <a16:creationId xmlns:a16="http://schemas.microsoft.com/office/drawing/2014/main" id="{0DE48EC7-0784-4E75-938F-5DC4A8573AFC}"/>
              </a:ext>
            </a:extLst>
          </p:cNvPr>
          <p:cNvSpPr txBox="1"/>
          <p:nvPr/>
        </p:nvSpPr>
        <p:spPr>
          <a:xfrm>
            <a:off x="5268311" y="4843406"/>
            <a:ext cx="1434555"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2015</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C-ROSS</a:t>
            </a:r>
          </a:p>
        </p:txBody>
      </p:sp>
      <p:sp>
        <p:nvSpPr>
          <p:cNvPr id="8" name="ZoneTexte 29">
            <a:extLst>
              <a:ext uri="{FF2B5EF4-FFF2-40B4-BE49-F238E27FC236}">
                <a16:creationId xmlns:a16="http://schemas.microsoft.com/office/drawing/2014/main" id="{C9425BAF-8EEC-4385-8FA8-D8944EB91385}"/>
              </a:ext>
            </a:extLst>
          </p:cNvPr>
          <p:cNvSpPr txBox="1"/>
          <p:nvPr/>
        </p:nvSpPr>
        <p:spPr>
          <a:xfrm>
            <a:off x="8084997" y="4843406"/>
            <a:ext cx="1434555"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2016</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Solvency</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II</a:t>
            </a:r>
          </a:p>
        </p:txBody>
      </p:sp>
      <p:sp>
        <p:nvSpPr>
          <p:cNvPr id="9" name="ZoneTexte 30">
            <a:extLst>
              <a:ext uri="{FF2B5EF4-FFF2-40B4-BE49-F238E27FC236}">
                <a16:creationId xmlns:a16="http://schemas.microsoft.com/office/drawing/2014/main" id="{B443D6DD-F337-471F-B44C-0E8692DFBC24}"/>
              </a:ext>
            </a:extLst>
          </p:cNvPr>
          <p:cNvSpPr txBox="1"/>
          <p:nvPr/>
        </p:nvSpPr>
        <p:spPr>
          <a:xfrm>
            <a:off x="10259017" y="4843406"/>
            <a:ext cx="1434555"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IFRS 17</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ICS?</a:t>
            </a:r>
          </a:p>
        </p:txBody>
      </p:sp>
      <p:sp>
        <p:nvSpPr>
          <p:cNvPr id="10" name="ZoneTexte 31">
            <a:extLst>
              <a:ext uri="{FF2B5EF4-FFF2-40B4-BE49-F238E27FC236}">
                <a16:creationId xmlns:a16="http://schemas.microsoft.com/office/drawing/2014/main" id="{25218E27-96C3-4D04-8455-A5AF367A079E}"/>
              </a:ext>
            </a:extLst>
          </p:cNvPr>
          <p:cNvSpPr txBox="1"/>
          <p:nvPr/>
        </p:nvSpPr>
        <p:spPr>
          <a:xfrm>
            <a:off x="3204869" y="3549173"/>
            <a:ext cx="1779293"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2001</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Full DNA (Apollo)</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Cost</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2.7MD€</a:t>
            </a:r>
          </a:p>
        </p:txBody>
      </p:sp>
      <p:sp>
        <p:nvSpPr>
          <p:cNvPr id="11" name="ZoneTexte 32">
            <a:extLst>
              <a:ext uri="{FF2B5EF4-FFF2-40B4-BE49-F238E27FC236}">
                <a16:creationId xmlns:a16="http://schemas.microsoft.com/office/drawing/2014/main" id="{A38F3583-5AA9-477D-BECC-2D6B8D2DFD78}"/>
              </a:ext>
            </a:extLst>
          </p:cNvPr>
          <p:cNvSpPr txBox="1"/>
          <p:nvPr/>
        </p:nvSpPr>
        <p:spPr>
          <a:xfrm>
            <a:off x="4927966" y="3549173"/>
            <a:ext cx="1614002" cy="46166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2007</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iPhone</a:t>
            </a:r>
          </a:p>
        </p:txBody>
      </p:sp>
      <p:sp>
        <p:nvSpPr>
          <p:cNvPr id="12" name="ZoneTexte 33">
            <a:extLst>
              <a:ext uri="{FF2B5EF4-FFF2-40B4-BE49-F238E27FC236}">
                <a16:creationId xmlns:a16="http://schemas.microsoft.com/office/drawing/2014/main" id="{F166DB7E-4920-4032-84C8-57C075D7F6EB}"/>
              </a:ext>
            </a:extLst>
          </p:cNvPr>
          <p:cNvSpPr txBox="1"/>
          <p:nvPr/>
        </p:nvSpPr>
        <p:spPr>
          <a:xfrm>
            <a:off x="6702866" y="3549173"/>
            <a:ext cx="1131716"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2015 / 2017</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Alpha Go / Alpha </a:t>
            </a:r>
            <a:r>
              <a:rPr kumimoji="0" lang="de-DE" sz="1200" b="0" i="0" u="none" strike="noStrike" kern="1200" cap="none" spc="0" normalizeH="0" baseline="0" noProof="0" dirty="0" err="1">
                <a:ln>
                  <a:noFill/>
                </a:ln>
                <a:solidFill>
                  <a:prstClr val="black"/>
                </a:solidFill>
                <a:effectLst/>
                <a:uLnTx/>
                <a:uFillTx/>
                <a:latin typeface="Calibri" panose="020F0502020204030204"/>
                <a:ea typeface="+mn-ea"/>
                <a:cs typeface="+mn-cs"/>
              </a:rPr>
              <a:t>Chess</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ZoneTexte 34">
            <a:extLst>
              <a:ext uri="{FF2B5EF4-FFF2-40B4-BE49-F238E27FC236}">
                <a16:creationId xmlns:a16="http://schemas.microsoft.com/office/drawing/2014/main" id="{1D8E968B-0FB2-4017-87FE-8E1A40AD3EA4}"/>
              </a:ext>
            </a:extLst>
          </p:cNvPr>
          <p:cNvSpPr txBox="1"/>
          <p:nvPr/>
        </p:nvSpPr>
        <p:spPr>
          <a:xfrm>
            <a:off x="10053634" y="3549173"/>
            <a:ext cx="1007664"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2018</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err="1">
                <a:ln>
                  <a:noFill/>
                </a:ln>
                <a:solidFill>
                  <a:prstClr val="black"/>
                </a:solidFill>
                <a:effectLst/>
                <a:uLnTx/>
                <a:uFillTx/>
                <a:latin typeface="Calibri" panose="020F0502020204030204"/>
                <a:ea typeface="+mn-ea"/>
                <a:cs typeface="+mn-cs"/>
              </a:rPr>
              <a:t>Full</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DNA </a:t>
            </a:r>
            <a:r>
              <a:rPr kumimoji="0" lang="de-DE" sz="1200" b="0" i="0" u="none" strike="noStrike" kern="1200" cap="none" spc="0" normalizeH="0" baseline="0" noProof="0" dirty="0" err="1">
                <a:ln>
                  <a:noFill/>
                </a:ln>
                <a:solidFill>
                  <a:prstClr val="black"/>
                </a:solidFill>
                <a:effectLst/>
                <a:uLnTx/>
                <a:uFillTx/>
                <a:latin typeface="Calibri" panose="020F0502020204030204"/>
                <a:ea typeface="+mn-ea"/>
                <a:cs typeface="+mn-cs"/>
              </a:rPr>
              <a:t>cost</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750€</a:t>
            </a:r>
          </a:p>
        </p:txBody>
      </p:sp>
      <p:sp>
        <p:nvSpPr>
          <p:cNvPr id="14" name="ZoneTexte 35">
            <a:extLst>
              <a:ext uri="{FF2B5EF4-FFF2-40B4-BE49-F238E27FC236}">
                <a16:creationId xmlns:a16="http://schemas.microsoft.com/office/drawing/2014/main" id="{CF4F9B60-A4C2-4E9C-8CB3-E749B25438DC}"/>
              </a:ext>
            </a:extLst>
          </p:cNvPr>
          <p:cNvSpPr txBox="1"/>
          <p:nvPr/>
        </p:nvSpPr>
        <p:spPr>
          <a:xfrm>
            <a:off x="8177210" y="3549173"/>
            <a:ext cx="1824418" cy="64633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2017-2020</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Tesla </a:t>
            </a:r>
            <a:r>
              <a:rPr kumimoji="0" lang="de-DE" sz="1200" b="0" i="0" u="none" strike="noStrike" kern="1200" cap="none" spc="0" normalizeH="0" baseline="0" noProof="0" dirty="0" err="1">
                <a:ln>
                  <a:noFill/>
                </a:ln>
                <a:solidFill>
                  <a:prstClr val="black"/>
                </a:solidFill>
                <a:effectLst/>
                <a:uLnTx/>
                <a:uFillTx/>
                <a:latin typeface="Calibri" panose="020F0502020204030204"/>
                <a:ea typeface="+mn-ea"/>
                <a:cs typeface="+mn-cs"/>
              </a:rPr>
              <a:t>autonomous</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200" b="0" i="0" u="none" strike="noStrike" kern="1200" cap="none" spc="0" normalizeH="0" baseline="0" noProof="0" dirty="0" err="1">
                <a:ln>
                  <a:noFill/>
                </a:ln>
                <a:solidFill>
                  <a:prstClr val="black"/>
                </a:solidFill>
                <a:effectLst/>
                <a:uLnTx/>
                <a:uFillTx/>
                <a:latin typeface="Calibri" panose="020F0502020204030204"/>
                <a:ea typeface="+mn-ea"/>
                <a:cs typeface="+mn-cs"/>
              </a:rPr>
              <a:t>driving</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200" b="0" i="0" u="none" strike="noStrike" kern="1200" cap="none" spc="0" normalizeH="0" baseline="0" noProof="0" dirty="0" err="1">
                <a:ln>
                  <a:noFill/>
                </a:ln>
                <a:solidFill>
                  <a:prstClr val="black"/>
                </a:solidFill>
                <a:effectLst/>
                <a:uLnTx/>
                <a:uFillTx/>
                <a:latin typeface="Calibri" panose="020F0502020204030204"/>
                <a:ea typeface="+mn-ea"/>
                <a:cs typeface="+mn-cs"/>
              </a:rPr>
              <a:t>for</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200" b="0" i="0" u="none" strike="noStrike" kern="1200" cap="none" spc="0" normalizeH="0" baseline="0" noProof="0" dirty="0" err="1">
                <a:ln>
                  <a:noFill/>
                </a:ln>
                <a:solidFill>
                  <a:prstClr val="black"/>
                </a:solidFill>
                <a:effectLst/>
                <a:uLnTx/>
                <a:uFillTx/>
                <a:latin typeface="Calibri" panose="020F0502020204030204"/>
                <a:ea typeface="+mn-ea"/>
                <a:cs typeface="+mn-cs"/>
              </a:rPr>
              <a:t>everybody</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Image 14">
            <a:extLst>
              <a:ext uri="{FF2B5EF4-FFF2-40B4-BE49-F238E27FC236}">
                <a16:creationId xmlns:a16="http://schemas.microsoft.com/office/drawing/2014/main" id="{6FD17FB8-6FAE-46C2-9E9B-237F5D92D47A}"/>
              </a:ext>
            </a:extLst>
          </p:cNvPr>
          <p:cNvPicPr>
            <a:picLocks noChangeAspect="1"/>
          </p:cNvPicPr>
          <p:nvPr/>
        </p:nvPicPr>
        <p:blipFill>
          <a:blip r:embed="rId3"/>
          <a:stretch>
            <a:fillRect/>
          </a:stretch>
        </p:blipFill>
        <p:spPr>
          <a:xfrm>
            <a:off x="1882519" y="2507433"/>
            <a:ext cx="1824280" cy="972342"/>
          </a:xfrm>
          <a:prstGeom prst="rect">
            <a:avLst/>
          </a:prstGeom>
        </p:spPr>
      </p:pic>
      <p:pic>
        <p:nvPicPr>
          <p:cNvPr id="16" name="Image 15">
            <a:extLst>
              <a:ext uri="{FF2B5EF4-FFF2-40B4-BE49-F238E27FC236}">
                <a16:creationId xmlns:a16="http://schemas.microsoft.com/office/drawing/2014/main" id="{1752D7E5-AF55-40F2-9AFD-97B8951CDF77}"/>
              </a:ext>
            </a:extLst>
          </p:cNvPr>
          <p:cNvPicPr>
            <a:picLocks noChangeAspect="1"/>
          </p:cNvPicPr>
          <p:nvPr/>
        </p:nvPicPr>
        <p:blipFill>
          <a:blip r:embed="rId4"/>
          <a:stretch>
            <a:fillRect/>
          </a:stretch>
        </p:blipFill>
        <p:spPr>
          <a:xfrm>
            <a:off x="8177210" y="2432848"/>
            <a:ext cx="1876424" cy="1032033"/>
          </a:xfrm>
          <a:prstGeom prst="rect">
            <a:avLst/>
          </a:prstGeom>
        </p:spPr>
      </p:pic>
      <p:pic>
        <p:nvPicPr>
          <p:cNvPr id="17" name="Picture 2" descr="IPhone 11 Pro Max Midnight Green.svg">
            <a:extLst>
              <a:ext uri="{FF2B5EF4-FFF2-40B4-BE49-F238E27FC236}">
                <a16:creationId xmlns:a16="http://schemas.microsoft.com/office/drawing/2014/main" id="{DE5600AF-42DA-418A-A551-D8B343001D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2516" y="2301281"/>
            <a:ext cx="540747" cy="108960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B8FA5E43-5D9F-42DF-8D9D-57DB20107633}"/>
              </a:ext>
            </a:extLst>
          </p:cNvPr>
          <p:cNvSpPr/>
          <p:nvPr/>
        </p:nvSpPr>
        <p:spPr>
          <a:xfrm>
            <a:off x="804216" y="4481660"/>
            <a:ext cx="10436051" cy="70338"/>
          </a:xfrm>
          <a:prstGeom prst="rect">
            <a:avLst/>
          </a:pr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ZoneTexte 10">
            <a:extLst>
              <a:ext uri="{FF2B5EF4-FFF2-40B4-BE49-F238E27FC236}">
                <a16:creationId xmlns:a16="http://schemas.microsoft.com/office/drawing/2014/main" id="{01F3206D-29D4-4528-A450-2593B081D971}"/>
              </a:ext>
            </a:extLst>
          </p:cNvPr>
          <p:cNvSpPr txBox="1"/>
          <p:nvPr/>
        </p:nvSpPr>
        <p:spPr>
          <a:xfrm>
            <a:off x="732423" y="4669505"/>
            <a:ext cx="902898" cy="276999"/>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err="1">
                <a:ln>
                  <a:noFill/>
                </a:ln>
                <a:solidFill>
                  <a:srgbClr val="00457C"/>
                </a:solidFill>
                <a:effectLst/>
                <a:uLnTx/>
                <a:uFillTx/>
                <a:latin typeface="Arial" charset="0"/>
                <a:ea typeface="Arial" charset="0"/>
                <a:cs typeface="Arial" charset="0"/>
              </a:rPr>
              <a:t>Actuarial</a:t>
            </a:r>
            <a:endParaRPr kumimoji="0" lang="fr-FR" sz="1200" b="1" i="0" u="none" strike="noStrike" kern="1200" cap="none" spc="0" normalizeH="0" baseline="0" noProof="0" dirty="0">
              <a:ln>
                <a:noFill/>
              </a:ln>
              <a:solidFill>
                <a:srgbClr val="00457C"/>
              </a:solidFill>
              <a:effectLst/>
              <a:uLnTx/>
              <a:uFillTx/>
              <a:latin typeface="Arial" charset="0"/>
              <a:ea typeface="Arial" charset="0"/>
              <a:cs typeface="Arial" charset="0"/>
            </a:endParaRPr>
          </a:p>
        </p:txBody>
      </p:sp>
      <p:sp>
        <p:nvSpPr>
          <p:cNvPr id="21" name="ZoneTexte 10">
            <a:extLst>
              <a:ext uri="{FF2B5EF4-FFF2-40B4-BE49-F238E27FC236}">
                <a16:creationId xmlns:a16="http://schemas.microsoft.com/office/drawing/2014/main" id="{01F3206D-29D4-4528-A450-2593B081D971}"/>
              </a:ext>
            </a:extLst>
          </p:cNvPr>
          <p:cNvSpPr txBox="1"/>
          <p:nvPr/>
        </p:nvSpPr>
        <p:spPr>
          <a:xfrm>
            <a:off x="732423" y="4075206"/>
            <a:ext cx="902898" cy="276999"/>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457C"/>
                </a:solidFill>
                <a:effectLst/>
                <a:uLnTx/>
                <a:uFillTx/>
                <a:latin typeface="Arial" charset="0"/>
                <a:ea typeface="Arial" charset="0"/>
                <a:cs typeface="Arial" charset="0"/>
              </a:rPr>
              <a:t>IT</a:t>
            </a:r>
          </a:p>
        </p:txBody>
      </p:sp>
    </p:spTree>
    <p:extLst>
      <p:ext uri="{BB962C8B-B14F-4D97-AF65-F5344CB8AC3E}">
        <p14:creationId xmlns:p14="http://schemas.microsoft.com/office/powerpoint/2010/main" val="1485945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8EE4C1D7-2D79-49D6-B5EA-130DE499459A}"/>
              </a:ext>
            </a:extLst>
          </p:cNvPr>
          <p:cNvSpPr>
            <a:spLocks noGrp="1" noChangeArrowheads="1"/>
          </p:cNvSpPr>
          <p:nvPr>
            <p:ph type="title"/>
          </p:nvPr>
        </p:nvSpPr>
        <p:spPr>
          <a:xfrm>
            <a:off x="838200" y="365125"/>
            <a:ext cx="10515600" cy="1325563"/>
          </a:xfrm>
        </p:spPr>
        <p:txBody>
          <a:bodyPr/>
          <a:lstStyle/>
          <a:p>
            <a:pPr eaLnBrk="1" hangingPunct="1"/>
            <a:r>
              <a:rPr lang="fr-FR" altLang="fr-FR" dirty="0"/>
              <a:t>Contents</a:t>
            </a:r>
          </a:p>
        </p:txBody>
      </p:sp>
      <p:sp>
        <p:nvSpPr>
          <p:cNvPr id="5" name="Espace réservé du contenu 2">
            <a:extLst>
              <a:ext uri="{FF2B5EF4-FFF2-40B4-BE49-F238E27FC236}">
                <a16:creationId xmlns:a16="http://schemas.microsoft.com/office/drawing/2014/main" id="{AA1166F3-31FB-4C8A-BC62-B68700949BE5}"/>
              </a:ext>
            </a:extLst>
          </p:cNvPr>
          <p:cNvSpPr>
            <a:spLocks noGrp="1" noChangeArrowheads="1"/>
          </p:cNvSpPr>
          <p:nvPr>
            <p:ph idx="1"/>
          </p:nvPr>
        </p:nvSpPr>
        <p:spPr>
          <a:xfrm>
            <a:off x="838200" y="1825625"/>
            <a:ext cx="10515600" cy="4351338"/>
          </a:xfrm>
        </p:spPr>
        <p:txBody>
          <a:bodyPr/>
          <a:lstStyle/>
          <a:p>
            <a:pPr marL="0" indent="0" eaLnBrk="1" hangingPunct="1">
              <a:buNone/>
            </a:pPr>
            <a:r>
              <a:rPr lang="en-US" dirty="0">
                <a:solidFill>
                  <a:srgbClr val="00457C"/>
                </a:solidFill>
              </a:rPr>
              <a:t>1. Parallel evolution of IT &amp; Actuarial science</a:t>
            </a:r>
          </a:p>
          <a:p>
            <a:pPr marL="0" indent="0" eaLnBrk="1" hangingPunct="1">
              <a:buNone/>
            </a:pPr>
            <a:r>
              <a:rPr lang="en-US" b="1" dirty="0">
                <a:solidFill>
                  <a:srgbClr val="FE3931"/>
                </a:solidFill>
              </a:rPr>
              <a:t>2. New actuarial challenges</a:t>
            </a:r>
          </a:p>
          <a:p>
            <a:pPr marL="0" indent="0" eaLnBrk="1" hangingPunct="1">
              <a:buNone/>
            </a:pPr>
            <a:r>
              <a:rPr lang="en-US" dirty="0">
                <a:solidFill>
                  <a:srgbClr val="00457C"/>
                </a:solidFill>
              </a:rPr>
              <a:t>3. New computational challenges</a:t>
            </a:r>
          </a:p>
          <a:p>
            <a:pPr marL="0" indent="0" eaLnBrk="1" hangingPunct="1">
              <a:buNone/>
            </a:pPr>
            <a:r>
              <a:rPr lang="en-US" dirty="0">
                <a:solidFill>
                  <a:srgbClr val="00457C"/>
                </a:solidFill>
              </a:rPr>
              <a:t>4. The need for actuarial standards</a:t>
            </a:r>
          </a:p>
          <a:p>
            <a:pPr marL="0" indent="0" eaLnBrk="1" hangingPunct="1">
              <a:buNone/>
            </a:pPr>
            <a:r>
              <a:rPr lang="en-US" dirty="0">
                <a:solidFill>
                  <a:srgbClr val="00457C"/>
                </a:solidFill>
              </a:rPr>
              <a:t>5. Conclusion</a:t>
            </a:r>
          </a:p>
        </p:txBody>
      </p:sp>
    </p:spTree>
    <p:extLst>
      <p:ext uri="{BB962C8B-B14F-4D97-AF65-F5344CB8AC3E}">
        <p14:creationId xmlns:p14="http://schemas.microsoft.com/office/powerpoint/2010/main" val="359833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BDE6F0-0F51-0548-8DEE-06762A64C7E1}"/>
              </a:ext>
            </a:extLst>
          </p:cNvPr>
          <p:cNvSpPr/>
          <p:nvPr/>
        </p:nvSpPr>
        <p:spPr bwMode="gray">
          <a:xfrm>
            <a:off x="457648" y="1343763"/>
            <a:ext cx="11287961" cy="4815737"/>
          </a:xfrm>
          <a:prstGeom prst="rect">
            <a:avLst/>
          </a:prstGeom>
          <a:gradFill flip="none" rotWithShape="1">
            <a:gsLst>
              <a:gs pos="43000">
                <a:schemeClr val="bg1"/>
              </a:gs>
              <a:gs pos="14000">
                <a:schemeClr val="accent6">
                  <a:lumMod val="20000"/>
                  <a:lumOff val="80000"/>
                </a:schemeClr>
              </a:gs>
            </a:gsLst>
            <a:path path="circle">
              <a:fillToRect l="50000" t="50000" r="50000" b="5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spcBef>
                <a:spcPts val="1200"/>
              </a:spcBef>
            </a:pPr>
            <a:endParaRPr lang="fr-FR" sz="2000" b="1" dirty="0">
              <a:solidFill>
                <a:schemeClr val="tx2"/>
              </a:solidFill>
            </a:endParaRPr>
          </a:p>
        </p:txBody>
      </p:sp>
      <p:sp>
        <p:nvSpPr>
          <p:cNvPr id="2" name="Titre 1"/>
          <p:cNvSpPr>
            <a:spLocks noGrp="1"/>
          </p:cNvSpPr>
          <p:nvPr>
            <p:ph type="title"/>
          </p:nvPr>
        </p:nvSpPr>
        <p:spPr>
          <a:xfrm>
            <a:off x="838200" y="365125"/>
            <a:ext cx="8299361" cy="1325563"/>
          </a:xfrm>
        </p:spPr>
        <p:txBody>
          <a:bodyPr/>
          <a:lstStyle/>
          <a:p>
            <a:r>
              <a:rPr lang="fr-FR" dirty="0" err="1"/>
              <a:t>Some</a:t>
            </a:r>
            <a:r>
              <a:rPr lang="fr-FR" dirty="0"/>
              <a:t> areas </a:t>
            </a:r>
            <a:r>
              <a:rPr lang="fr-FR" dirty="0" err="1"/>
              <a:t>where</a:t>
            </a:r>
            <a:r>
              <a:rPr lang="fr-FR" dirty="0"/>
              <a:t> </a:t>
            </a:r>
            <a:r>
              <a:rPr lang="fr-FR" dirty="0" err="1"/>
              <a:t>models</a:t>
            </a:r>
            <a:r>
              <a:rPr lang="fr-FR" dirty="0"/>
              <a:t> are </a:t>
            </a:r>
            <a:r>
              <a:rPr lang="fr-FR" dirty="0" err="1"/>
              <a:t>required</a:t>
            </a:r>
            <a:r>
              <a:rPr lang="fr-FR" dirty="0"/>
              <a:t> for </a:t>
            </a:r>
            <a:r>
              <a:rPr lang="fr-FR" dirty="0" err="1"/>
              <a:t>actuaries</a:t>
            </a:r>
            <a:r>
              <a:rPr lang="fr-FR" dirty="0"/>
              <a:t>…</a:t>
            </a:r>
          </a:p>
        </p:txBody>
      </p:sp>
      <p:sp>
        <p:nvSpPr>
          <p:cNvPr id="4" name="Rectangle 3"/>
          <p:cNvSpPr/>
          <p:nvPr/>
        </p:nvSpPr>
        <p:spPr>
          <a:xfrm>
            <a:off x="9434532" y="5100718"/>
            <a:ext cx="1440160" cy="523220"/>
          </a:xfrm>
          <a:prstGeom prst="rect">
            <a:avLst/>
          </a:prstGeom>
        </p:spPr>
        <p:txBody>
          <a:bodyPr wrap="square">
            <a:spAutoFit/>
          </a:bodyPr>
          <a:lstStyle/>
          <a:p>
            <a:pPr algn="ctr"/>
            <a:r>
              <a:rPr lang="fr-FR" sz="2800" dirty="0">
                <a:solidFill>
                  <a:schemeClr val="tx2"/>
                </a:solidFill>
                <a:latin typeface="Benton Sans Book" panose="02000404020000020004" pitchFamily="2" charset="77"/>
              </a:rPr>
              <a:t>ORSA</a:t>
            </a:r>
          </a:p>
        </p:txBody>
      </p:sp>
      <p:sp>
        <p:nvSpPr>
          <p:cNvPr id="5" name="Rectangle 4"/>
          <p:cNvSpPr/>
          <p:nvPr/>
        </p:nvSpPr>
        <p:spPr>
          <a:xfrm>
            <a:off x="6292349" y="2875619"/>
            <a:ext cx="3914941" cy="461665"/>
          </a:xfrm>
          <a:prstGeom prst="rect">
            <a:avLst/>
          </a:prstGeom>
        </p:spPr>
        <p:txBody>
          <a:bodyPr wrap="square">
            <a:spAutoFit/>
          </a:bodyPr>
          <a:lstStyle/>
          <a:p>
            <a:pPr algn="ctr"/>
            <a:r>
              <a:rPr lang="fr-FR" sz="2400" dirty="0" err="1">
                <a:solidFill>
                  <a:schemeClr val="tx2">
                    <a:lumMod val="75000"/>
                  </a:schemeClr>
                </a:solidFill>
                <a:latin typeface="Benton Sans Book" panose="02000404020000020004" pitchFamily="2" charset="77"/>
              </a:rPr>
              <a:t>Risk</a:t>
            </a:r>
            <a:r>
              <a:rPr lang="fr-FR" sz="2400" dirty="0">
                <a:solidFill>
                  <a:schemeClr val="tx2">
                    <a:lumMod val="75000"/>
                  </a:schemeClr>
                </a:solidFill>
                <a:latin typeface="Benton Sans Book" panose="02000404020000020004" pitchFamily="2" charset="77"/>
              </a:rPr>
              <a:t> </a:t>
            </a:r>
            <a:r>
              <a:rPr lang="fr-FR" sz="2400" dirty="0" err="1">
                <a:solidFill>
                  <a:schemeClr val="tx2">
                    <a:lumMod val="75000"/>
                  </a:schemeClr>
                </a:solidFill>
                <a:latin typeface="Benton Sans Book" panose="02000404020000020004" pitchFamily="2" charset="77"/>
              </a:rPr>
              <a:t>Based</a:t>
            </a:r>
            <a:r>
              <a:rPr lang="fr-FR" sz="2400" dirty="0">
                <a:solidFill>
                  <a:schemeClr val="tx2">
                    <a:lumMod val="75000"/>
                  </a:schemeClr>
                </a:solidFill>
                <a:latin typeface="Benton Sans Book" panose="02000404020000020004" pitchFamily="2" charset="77"/>
              </a:rPr>
              <a:t> Capital (US)</a:t>
            </a:r>
          </a:p>
        </p:txBody>
      </p:sp>
      <p:sp>
        <p:nvSpPr>
          <p:cNvPr id="6" name="Rectangle 5"/>
          <p:cNvSpPr/>
          <p:nvPr/>
        </p:nvSpPr>
        <p:spPr>
          <a:xfrm>
            <a:off x="5364023" y="1665729"/>
            <a:ext cx="4456413" cy="523220"/>
          </a:xfrm>
          <a:prstGeom prst="rect">
            <a:avLst/>
          </a:prstGeom>
        </p:spPr>
        <p:txBody>
          <a:bodyPr wrap="square">
            <a:spAutoFit/>
          </a:bodyPr>
          <a:lstStyle/>
          <a:p>
            <a:pPr algn="ctr"/>
            <a:r>
              <a:rPr lang="fr-FR" sz="2800" dirty="0" err="1">
                <a:solidFill>
                  <a:schemeClr val="tx2">
                    <a:lumMod val="60000"/>
                    <a:lumOff val="40000"/>
                  </a:schemeClr>
                </a:solidFill>
                <a:latin typeface="Benton Sans Book" panose="02000404020000020004" pitchFamily="2" charset="77"/>
              </a:rPr>
              <a:t>Solvency</a:t>
            </a:r>
            <a:r>
              <a:rPr lang="fr-FR" sz="2800" dirty="0">
                <a:solidFill>
                  <a:schemeClr val="tx2">
                    <a:lumMod val="60000"/>
                    <a:lumOff val="40000"/>
                  </a:schemeClr>
                </a:solidFill>
                <a:latin typeface="Benton Sans Book" panose="02000404020000020004" pitchFamily="2" charset="77"/>
              </a:rPr>
              <a:t> II (Europe)</a:t>
            </a:r>
          </a:p>
        </p:txBody>
      </p:sp>
      <p:sp>
        <p:nvSpPr>
          <p:cNvPr id="7" name="Rectangle 6"/>
          <p:cNvSpPr/>
          <p:nvPr/>
        </p:nvSpPr>
        <p:spPr>
          <a:xfrm>
            <a:off x="1924669" y="4932848"/>
            <a:ext cx="3025012" cy="400110"/>
          </a:xfrm>
          <a:prstGeom prst="rect">
            <a:avLst/>
          </a:prstGeom>
        </p:spPr>
        <p:txBody>
          <a:bodyPr wrap="square">
            <a:spAutoFit/>
          </a:bodyPr>
          <a:lstStyle/>
          <a:p>
            <a:pPr algn="ctr"/>
            <a:r>
              <a:rPr lang="fr-FR" sz="2000" dirty="0">
                <a:solidFill>
                  <a:schemeClr val="tx2"/>
                </a:solidFill>
                <a:latin typeface="Benton Sans Book" panose="02000404020000020004" pitchFamily="2" charset="77"/>
              </a:rPr>
              <a:t>SST (</a:t>
            </a:r>
            <a:r>
              <a:rPr lang="fr-FR" sz="2000" dirty="0" err="1">
                <a:solidFill>
                  <a:schemeClr val="tx2"/>
                </a:solidFill>
                <a:latin typeface="Benton Sans Book" panose="02000404020000020004" pitchFamily="2" charset="77"/>
              </a:rPr>
              <a:t>Switzerland</a:t>
            </a:r>
            <a:r>
              <a:rPr lang="fr-FR" sz="2000" dirty="0">
                <a:solidFill>
                  <a:schemeClr val="tx2"/>
                </a:solidFill>
                <a:latin typeface="Benton Sans Book" panose="02000404020000020004" pitchFamily="2" charset="77"/>
              </a:rPr>
              <a:t>)</a:t>
            </a:r>
          </a:p>
        </p:txBody>
      </p:sp>
      <p:sp>
        <p:nvSpPr>
          <p:cNvPr id="8" name="Rectangle 7"/>
          <p:cNvSpPr/>
          <p:nvPr/>
        </p:nvSpPr>
        <p:spPr>
          <a:xfrm>
            <a:off x="2430213" y="2183262"/>
            <a:ext cx="3240360" cy="954107"/>
          </a:xfrm>
          <a:prstGeom prst="rect">
            <a:avLst/>
          </a:prstGeom>
        </p:spPr>
        <p:txBody>
          <a:bodyPr wrap="square">
            <a:spAutoFit/>
          </a:bodyPr>
          <a:lstStyle/>
          <a:p>
            <a:pPr algn="ctr"/>
            <a:r>
              <a:rPr lang="fr-FR" sz="2800" dirty="0" err="1">
                <a:solidFill>
                  <a:schemeClr val="tx2"/>
                </a:solidFill>
                <a:latin typeface="Benton Sans Book" panose="02000404020000020004" pitchFamily="2" charset="77"/>
              </a:rPr>
              <a:t>Internal</a:t>
            </a:r>
            <a:endParaRPr lang="fr-FR" sz="2800" dirty="0">
              <a:solidFill>
                <a:schemeClr val="tx2"/>
              </a:solidFill>
              <a:latin typeface="Benton Sans Book" panose="02000404020000020004" pitchFamily="2" charset="77"/>
            </a:endParaRPr>
          </a:p>
          <a:p>
            <a:pPr algn="ctr"/>
            <a:r>
              <a:rPr lang="fr-FR" sz="2800" dirty="0">
                <a:solidFill>
                  <a:schemeClr val="tx2"/>
                </a:solidFill>
                <a:latin typeface="Benton Sans Book" panose="02000404020000020004" pitchFamily="2" charset="77"/>
              </a:rPr>
              <a:t>model</a:t>
            </a:r>
          </a:p>
        </p:txBody>
      </p:sp>
      <p:sp>
        <p:nvSpPr>
          <p:cNvPr id="11" name="Rectangle 10"/>
          <p:cNvSpPr/>
          <p:nvPr/>
        </p:nvSpPr>
        <p:spPr>
          <a:xfrm>
            <a:off x="3647728" y="1624949"/>
            <a:ext cx="1458667" cy="523220"/>
          </a:xfrm>
          <a:prstGeom prst="rect">
            <a:avLst/>
          </a:prstGeom>
        </p:spPr>
        <p:txBody>
          <a:bodyPr wrap="square">
            <a:spAutoFit/>
          </a:bodyPr>
          <a:lstStyle/>
          <a:p>
            <a:pPr algn="ctr"/>
            <a:r>
              <a:rPr lang="fr-FR" sz="2800" dirty="0">
                <a:solidFill>
                  <a:schemeClr val="tx2">
                    <a:lumMod val="75000"/>
                  </a:schemeClr>
                </a:solidFill>
                <a:latin typeface="Benton Sans Book" panose="02000404020000020004" pitchFamily="2" charset="77"/>
              </a:rPr>
              <a:t>ICS</a:t>
            </a:r>
          </a:p>
        </p:txBody>
      </p:sp>
      <p:sp>
        <p:nvSpPr>
          <p:cNvPr id="12" name="Rectangle 11"/>
          <p:cNvSpPr/>
          <p:nvPr/>
        </p:nvSpPr>
        <p:spPr>
          <a:xfrm>
            <a:off x="4296878" y="2899779"/>
            <a:ext cx="2030176" cy="830997"/>
          </a:xfrm>
          <a:prstGeom prst="rect">
            <a:avLst/>
          </a:prstGeom>
        </p:spPr>
        <p:txBody>
          <a:bodyPr wrap="square">
            <a:spAutoFit/>
          </a:bodyPr>
          <a:lstStyle/>
          <a:p>
            <a:pPr algn="ctr"/>
            <a:r>
              <a:rPr lang="fr-FR" sz="2400" dirty="0">
                <a:solidFill>
                  <a:schemeClr val="tx2">
                    <a:lumMod val="75000"/>
                  </a:schemeClr>
                </a:solidFill>
                <a:latin typeface="Benton Sans Book" panose="02000404020000020004" pitchFamily="2" charset="77"/>
              </a:rPr>
              <a:t>C-ROSS (China)</a:t>
            </a:r>
          </a:p>
        </p:txBody>
      </p:sp>
      <p:sp>
        <p:nvSpPr>
          <p:cNvPr id="13" name="Rectangle 12"/>
          <p:cNvSpPr/>
          <p:nvPr/>
        </p:nvSpPr>
        <p:spPr>
          <a:xfrm>
            <a:off x="6423036" y="3481736"/>
            <a:ext cx="1822525" cy="461665"/>
          </a:xfrm>
          <a:prstGeom prst="rect">
            <a:avLst/>
          </a:prstGeom>
        </p:spPr>
        <p:txBody>
          <a:bodyPr wrap="square">
            <a:spAutoFit/>
          </a:bodyPr>
          <a:lstStyle/>
          <a:p>
            <a:pPr algn="ctr"/>
            <a:r>
              <a:rPr lang="fr-FR" sz="2400" dirty="0">
                <a:solidFill>
                  <a:schemeClr val="accent4"/>
                </a:solidFill>
                <a:latin typeface="Benton Sans Book" panose="02000404020000020004" pitchFamily="2" charset="77"/>
              </a:rPr>
              <a:t>US GAAP</a:t>
            </a:r>
          </a:p>
        </p:txBody>
      </p:sp>
      <p:sp>
        <p:nvSpPr>
          <p:cNvPr id="14" name="Rectangle 13"/>
          <p:cNvSpPr/>
          <p:nvPr/>
        </p:nvSpPr>
        <p:spPr>
          <a:xfrm>
            <a:off x="8874042" y="4535283"/>
            <a:ext cx="1872208" cy="400110"/>
          </a:xfrm>
          <a:prstGeom prst="rect">
            <a:avLst/>
          </a:prstGeom>
        </p:spPr>
        <p:txBody>
          <a:bodyPr wrap="square">
            <a:spAutoFit/>
          </a:bodyPr>
          <a:lstStyle/>
          <a:p>
            <a:pPr algn="ctr"/>
            <a:r>
              <a:rPr lang="fr-FR" sz="2000" dirty="0">
                <a:solidFill>
                  <a:schemeClr val="accent4">
                    <a:lumMod val="75000"/>
                  </a:schemeClr>
                </a:solidFill>
                <a:latin typeface="Benton Sans Book" panose="02000404020000020004" pitchFamily="2" charset="77"/>
              </a:rPr>
              <a:t>Local </a:t>
            </a:r>
            <a:r>
              <a:rPr lang="fr-FR" sz="2000" dirty="0" err="1">
                <a:solidFill>
                  <a:schemeClr val="accent4">
                    <a:lumMod val="75000"/>
                  </a:schemeClr>
                </a:solidFill>
                <a:latin typeface="Benton Sans Book" panose="02000404020000020004" pitchFamily="2" charset="77"/>
              </a:rPr>
              <a:t>GAAPs</a:t>
            </a:r>
            <a:endParaRPr lang="fr-FR" sz="2000" dirty="0">
              <a:solidFill>
                <a:schemeClr val="accent4">
                  <a:lumMod val="75000"/>
                </a:schemeClr>
              </a:solidFill>
              <a:latin typeface="Benton Sans Book" panose="02000404020000020004" pitchFamily="2" charset="77"/>
            </a:endParaRPr>
          </a:p>
        </p:txBody>
      </p:sp>
      <p:sp>
        <p:nvSpPr>
          <p:cNvPr id="16" name="Rectangle 15"/>
          <p:cNvSpPr/>
          <p:nvPr/>
        </p:nvSpPr>
        <p:spPr>
          <a:xfrm>
            <a:off x="7529739" y="4014811"/>
            <a:ext cx="1759530" cy="523220"/>
          </a:xfrm>
          <a:prstGeom prst="rect">
            <a:avLst/>
          </a:prstGeom>
        </p:spPr>
        <p:txBody>
          <a:bodyPr wrap="square">
            <a:spAutoFit/>
          </a:bodyPr>
          <a:lstStyle/>
          <a:p>
            <a:pPr algn="ctr"/>
            <a:r>
              <a:rPr lang="fr-FR" sz="2800" dirty="0">
                <a:solidFill>
                  <a:schemeClr val="accent4">
                    <a:lumMod val="50000"/>
                  </a:schemeClr>
                </a:solidFill>
                <a:latin typeface="Benton Sans Book" panose="02000404020000020004" pitchFamily="2" charset="77"/>
              </a:rPr>
              <a:t>IFRS 17</a:t>
            </a:r>
          </a:p>
        </p:txBody>
      </p:sp>
      <p:sp>
        <p:nvSpPr>
          <p:cNvPr id="17" name="Rectangle 16"/>
          <p:cNvSpPr/>
          <p:nvPr/>
        </p:nvSpPr>
        <p:spPr>
          <a:xfrm>
            <a:off x="4732403" y="4179328"/>
            <a:ext cx="2159184" cy="584775"/>
          </a:xfrm>
          <a:prstGeom prst="rect">
            <a:avLst/>
          </a:prstGeom>
        </p:spPr>
        <p:txBody>
          <a:bodyPr wrap="square">
            <a:spAutoFit/>
          </a:bodyPr>
          <a:lstStyle/>
          <a:p>
            <a:pPr algn="ctr"/>
            <a:r>
              <a:rPr lang="fr-FR" sz="3200" dirty="0" err="1">
                <a:solidFill>
                  <a:schemeClr val="accent4">
                    <a:lumMod val="75000"/>
                  </a:schemeClr>
                </a:solidFill>
                <a:latin typeface="Benton Sans Book" panose="02000404020000020004" pitchFamily="2" charset="77"/>
              </a:rPr>
              <a:t>Reserving</a:t>
            </a:r>
            <a:endParaRPr lang="fr-FR" sz="3200" dirty="0">
              <a:solidFill>
                <a:schemeClr val="accent4">
                  <a:lumMod val="75000"/>
                </a:schemeClr>
              </a:solidFill>
              <a:latin typeface="Benton Sans Book" panose="02000404020000020004" pitchFamily="2" charset="77"/>
            </a:endParaRPr>
          </a:p>
        </p:txBody>
      </p:sp>
      <p:sp>
        <p:nvSpPr>
          <p:cNvPr id="18" name="Rectangle 17"/>
          <p:cNvSpPr/>
          <p:nvPr/>
        </p:nvSpPr>
        <p:spPr>
          <a:xfrm>
            <a:off x="600346" y="2214077"/>
            <a:ext cx="2403622" cy="584775"/>
          </a:xfrm>
          <a:prstGeom prst="rect">
            <a:avLst/>
          </a:prstGeom>
        </p:spPr>
        <p:txBody>
          <a:bodyPr wrap="square">
            <a:spAutoFit/>
          </a:bodyPr>
          <a:lstStyle/>
          <a:p>
            <a:pPr algn="ctr"/>
            <a:r>
              <a:rPr lang="fr-FR" sz="3200" dirty="0">
                <a:solidFill>
                  <a:schemeClr val="accent2">
                    <a:lumMod val="75000"/>
                  </a:schemeClr>
                </a:solidFill>
                <a:latin typeface="Benton Sans Book" panose="02000404020000020004" pitchFamily="2" charset="77"/>
              </a:rPr>
              <a:t>Pricing</a:t>
            </a:r>
          </a:p>
        </p:txBody>
      </p:sp>
      <p:sp>
        <p:nvSpPr>
          <p:cNvPr id="19" name="Rectangle 18"/>
          <p:cNvSpPr/>
          <p:nvPr/>
        </p:nvSpPr>
        <p:spPr>
          <a:xfrm>
            <a:off x="4990602" y="2331057"/>
            <a:ext cx="2884079" cy="461665"/>
          </a:xfrm>
          <a:prstGeom prst="rect">
            <a:avLst/>
          </a:prstGeom>
        </p:spPr>
        <p:txBody>
          <a:bodyPr wrap="square">
            <a:spAutoFit/>
          </a:bodyPr>
          <a:lstStyle/>
          <a:p>
            <a:pPr algn="ctr"/>
            <a:r>
              <a:rPr lang="fr-FR" sz="2400" dirty="0" err="1">
                <a:solidFill>
                  <a:schemeClr val="accent2"/>
                </a:solidFill>
                <a:latin typeface="Benton Sans Book" panose="02000404020000020004" pitchFamily="2" charset="77"/>
              </a:rPr>
              <a:t>Predictive</a:t>
            </a:r>
            <a:r>
              <a:rPr lang="fr-FR" sz="2400" dirty="0">
                <a:solidFill>
                  <a:schemeClr val="accent2"/>
                </a:solidFill>
                <a:latin typeface="Benton Sans Book" panose="02000404020000020004" pitchFamily="2" charset="77"/>
              </a:rPr>
              <a:t> </a:t>
            </a:r>
            <a:r>
              <a:rPr lang="fr-FR" sz="2400" dirty="0" err="1">
                <a:solidFill>
                  <a:schemeClr val="accent2"/>
                </a:solidFill>
                <a:latin typeface="Benton Sans Book" panose="02000404020000020004" pitchFamily="2" charset="77"/>
              </a:rPr>
              <a:t>analytics</a:t>
            </a:r>
            <a:endParaRPr lang="fr-FR" sz="2400" dirty="0">
              <a:solidFill>
                <a:schemeClr val="accent2"/>
              </a:solidFill>
              <a:latin typeface="Benton Sans Book" panose="02000404020000020004" pitchFamily="2" charset="77"/>
            </a:endParaRPr>
          </a:p>
        </p:txBody>
      </p:sp>
      <p:sp>
        <p:nvSpPr>
          <p:cNvPr id="20" name="Rectangle 19"/>
          <p:cNvSpPr/>
          <p:nvPr/>
        </p:nvSpPr>
        <p:spPr>
          <a:xfrm>
            <a:off x="6666408" y="4901242"/>
            <a:ext cx="2575014" cy="400110"/>
          </a:xfrm>
          <a:prstGeom prst="rect">
            <a:avLst/>
          </a:prstGeom>
        </p:spPr>
        <p:txBody>
          <a:bodyPr wrap="square">
            <a:spAutoFit/>
          </a:bodyPr>
          <a:lstStyle/>
          <a:p>
            <a:pPr algn="ctr"/>
            <a:r>
              <a:rPr lang="fr-FR" sz="2000" dirty="0" err="1">
                <a:solidFill>
                  <a:schemeClr val="accent2"/>
                </a:solidFill>
                <a:latin typeface="Benton Sans Book" panose="02000404020000020004" pitchFamily="2" charset="77"/>
              </a:rPr>
              <a:t>Artificial</a:t>
            </a:r>
            <a:r>
              <a:rPr lang="fr-FR" sz="2000" dirty="0">
                <a:solidFill>
                  <a:schemeClr val="accent2"/>
                </a:solidFill>
                <a:latin typeface="Benton Sans Book" panose="02000404020000020004" pitchFamily="2" charset="77"/>
              </a:rPr>
              <a:t> Intelligence</a:t>
            </a:r>
          </a:p>
        </p:txBody>
      </p:sp>
      <p:sp>
        <p:nvSpPr>
          <p:cNvPr id="21" name="Rectangle 20"/>
          <p:cNvSpPr/>
          <p:nvPr/>
        </p:nvSpPr>
        <p:spPr>
          <a:xfrm>
            <a:off x="4487965" y="5108953"/>
            <a:ext cx="2403622" cy="830997"/>
          </a:xfrm>
          <a:prstGeom prst="rect">
            <a:avLst/>
          </a:prstGeom>
        </p:spPr>
        <p:txBody>
          <a:bodyPr wrap="square">
            <a:spAutoFit/>
          </a:bodyPr>
          <a:lstStyle/>
          <a:p>
            <a:pPr algn="ctr"/>
            <a:r>
              <a:rPr lang="fr-FR" sz="2400" dirty="0">
                <a:solidFill>
                  <a:schemeClr val="accent1">
                    <a:lumMod val="50000"/>
                  </a:schemeClr>
                </a:solidFill>
                <a:latin typeface="Benton Sans Book" panose="02000404020000020004" pitchFamily="2" charset="77"/>
              </a:rPr>
              <a:t>Business Planning</a:t>
            </a:r>
          </a:p>
        </p:txBody>
      </p:sp>
      <p:sp>
        <p:nvSpPr>
          <p:cNvPr id="22" name="Rectangle 21"/>
          <p:cNvSpPr/>
          <p:nvPr/>
        </p:nvSpPr>
        <p:spPr>
          <a:xfrm>
            <a:off x="3250700" y="4301740"/>
            <a:ext cx="724520" cy="400110"/>
          </a:xfrm>
          <a:prstGeom prst="rect">
            <a:avLst/>
          </a:prstGeom>
        </p:spPr>
        <p:txBody>
          <a:bodyPr wrap="square">
            <a:spAutoFit/>
          </a:bodyPr>
          <a:lstStyle/>
          <a:p>
            <a:pPr algn="ctr"/>
            <a:r>
              <a:rPr lang="fr-FR" sz="2000" dirty="0">
                <a:solidFill>
                  <a:schemeClr val="accent1">
                    <a:lumMod val="75000"/>
                  </a:schemeClr>
                </a:solidFill>
                <a:latin typeface="Benton Sans Book" panose="02000404020000020004" pitchFamily="2" charset="77"/>
              </a:rPr>
              <a:t>ALM</a:t>
            </a:r>
          </a:p>
        </p:txBody>
      </p:sp>
      <p:sp>
        <p:nvSpPr>
          <p:cNvPr id="23" name="Rectangle 22"/>
          <p:cNvSpPr/>
          <p:nvPr/>
        </p:nvSpPr>
        <p:spPr>
          <a:xfrm>
            <a:off x="1543613" y="3223289"/>
            <a:ext cx="2880320" cy="830997"/>
          </a:xfrm>
          <a:prstGeom prst="rect">
            <a:avLst/>
          </a:prstGeom>
        </p:spPr>
        <p:txBody>
          <a:bodyPr wrap="square">
            <a:spAutoFit/>
          </a:bodyPr>
          <a:lstStyle/>
          <a:p>
            <a:pPr algn="ctr"/>
            <a:r>
              <a:rPr lang="fr-FR" sz="2400" dirty="0" err="1">
                <a:solidFill>
                  <a:schemeClr val="accent1"/>
                </a:solidFill>
                <a:latin typeface="Benton Sans Book" panose="02000404020000020004" pitchFamily="2" charset="77"/>
              </a:rPr>
              <a:t>Risk</a:t>
            </a:r>
            <a:r>
              <a:rPr lang="fr-FR" sz="2400" dirty="0">
                <a:solidFill>
                  <a:schemeClr val="accent1"/>
                </a:solidFill>
                <a:latin typeface="Benton Sans Book" panose="02000404020000020004" pitchFamily="2" charset="77"/>
              </a:rPr>
              <a:t> control / Diversification</a:t>
            </a:r>
          </a:p>
        </p:txBody>
      </p:sp>
      <p:sp>
        <p:nvSpPr>
          <p:cNvPr id="24" name="Rectangle 23"/>
          <p:cNvSpPr/>
          <p:nvPr/>
        </p:nvSpPr>
        <p:spPr>
          <a:xfrm>
            <a:off x="8768379" y="3514465"/>
            <a:ext cx="1958834" cy="400110"/>
          </a:xfrm>
          <a:prstGeom prst="rect">
            <a:avLst/>
          </a:prstGeom>
        </p:spPr>
        <p:txBody>
          <a:bodyPr wrap="square">
            <a:spAutoFit/>
          </a:bodyPr>
          <a:lstStyle/>
          <a:p>
            <a:pPr algn="ctr"/>
            <a:r>
              <a:rPr lang="fr-FR" sz="2000" dirty="0" err="1">
                <a:solidFill>
                  <a:schemeClr val="accent1">
                    <a:lumMod val="75000"/>
                  </a:schemeClr>
                </a:solidFill>
                <a:latin typeface="Benton Sans Book" panose="02000404020000020004" pitchFamily="2" charset="77"/>
              </a:rPr>
              <a:t>Reinsurance</a:t>
            </a:r>
            <a:endParaRPr lang="fr-FR" sz="2000" dirty="0">
              <a:solidFill>
                <a:schemeClr val="accent1">
                  <a:lumMod val="75000"/>
                </a:schemeClr>
              </a:solidFill>
              <a:latin typeface="Benton Sans Book" panose="02000404020000020004" pitchFamily="2" charset="77"/>
            </a:endParaRPr>
          </a:p>
        </p:txBody>
      </p:sp>
      <p:sp>
        <p:nvSpPr>
          <p:cNvPr id="25" name="Rectangle 24"/>
          <p:cNvSpPr/>
          <p:nvPr/>
        </p:nvSpPr>
        <p:spPr>
          <a:xfrm>
            <a:off x="1922370" y="4335228"/>
            <a:ext cx="815586" cy="400110"/>
          </a:xfrm>
          <a:prstGeom prst="rect">
            <a:avLst/>
          </a:prstGeom>
        </p:spPr>
        <p:txBody>
          <a:bodyPr wrap="square">
            <a:spAutoFit/>
          </a:bodyPr>
          <a:lstStyle/>
          <a:p>
            <a:pPr algn="ctr"/>
            <a:r>
              <a:rPr lang="fr-FR" sz="2000" dirty="0">
                <a:solidFill>
                  <a:schemeClr val="accent1">
                    <a:lumMod val="60000"/>
                    <a:lumOff val="40000"/>
                  </a:schemeClr>
                </a:solidFill>
                <a:latin typeface="Benton Sans Book" panose="02000404020000020004" pitchFamily="2" charset="77"/>
              </a:rPr>
              <a:t>DFA</a:t>
            </a:r>
          </a:p>
        </p:txBody>
      </p:sp>
      <p:sp>
        <p:nvSpPr>
          <p:cNvPr id="28" name="ZoneTexte 27"/>
          <p:cNvSpPr txBox="1"/>
          <p:nvPr/>
        </p:nvSpPr>
        <p:spPr>
          <a:xfrm>
            <a:off x="6705050" y="6120466"/>
            <a:ext cx="5040560" cy="355614"/>
          </a:xfrm>
          <a:prstGeom prst="rect">
            <a:avLst/>
          </a:prstGeom>
          <a:noFill/>
        </p:spPr>
        <p:txBody>
          <a:bodyPr wrap="square" lIns="0" tIns="0" rIns="0" bIns="0" rtlCol="0">
            <a:noAutofit/>
          </a:bodyPr>
          <a:lstStyle/>
          <a:p>
            <a:pPr algn="r">
              <a:lnSpc>
                <a:spcPct val="90000"/>
              </a:lnSpc>
            </a:pPr>
            <a:r>
              <a:rPr lang="fr-FR" sz="1100" b="1" dirty="0">
                <a:solidFill>
                  <a:schemeClr val="tx2"/>
                </a:solidFill>
              </a:rPr>
              <a:t>PRUDENTIAL REGULATIONS</a:t>
            </a:r>
          </a:p>
        </p:txBody>
      </p:sp>
      <p:sp>
        <p:nvSpPr>
          <p:cNvPr id="29" name="ZoneTexte 28"/>
          <p:cNvSpPr txBox="1"/>
          <p:nvPr/>
        </p:nvSpPr>
        <p:spPr>
          <a:xfrm>
            <a:off x="6693791" y="5868374"/>
            <a:ext cx="5040560" cy="355614"/>
          </a:xfrm>
          <a:prstGeom prst="rect">
            <a:avLst/>
          </a:prstGeom>
          <a:noFill/>
        </p:spPr>
        <p:txBody>
          <a:bodyPr wrap="square" lIns="0" tIns="0" rIns="0" bIns="0" rtlCol="0">
            <a:noAutofit/>
          </a:bodyPr>
          <a:lstStyle/>
          <a:p>
            <a:pPr algn="r">
              <a:lnSpc>
                <a:spcPct val="90000"/>
              </a:lnSpc>
            </a:pPr>
            <a:r>
              <a:rPr lang="fr-FR" sz="1100" b="1" dirty="0">
                <a:solidFill>
                  <a:schemeClr val="accent1"/>
                </a:solidFill>
              </a:rPr>
              <a:t>ENTERPRISE RISK MANAGEMENT</a:t>
            </a:r>
          </a:p>
        </p:txBody>
      </p:sp>
      <p:sp>
        <p:nvSpPr>
          <p:cNvPr id="30" name="ZoneTexte 29"/>
          <p:cNvSpPr txBox="1"/>
          <p:nvPr/>
        </p:nvSpPr>
        <p:spPr>
          <a:xfrm>
            <a:off x="7874682" y="6361127"/>
            <a:ext cx="3870928" cy="355614"/>
          </a:xfrm>
          <a:prstGeom prst="rect">
            <a:avLst/>
          </a:prstGeom>
          <a:noFill/>
        </p:spPr>
        <p:txBody>
          <a:bodyPr wrap="square" lIns="0" tIns="0" rIns="0" bIns="0" rtlCol="0">
            <a:noAutofit/>
          </a:bodyPr>
          <a:lstStyle/>
          <a:p>
            <a:pPr algn="r">
              <a:lnSpc>
                <a:spcPct val="90000"/>
              </a:lnSpc>
            </a:pPr>
            <a:r>
              <a:rPr lang="fr-FR" sz="1100" b="1" dirty="0">
                <a:solidFill>
                  <a:schemeClr val="accent4"/>
                </a:solidFill>
              </a:rPr>
              <a:t>ACCOUNTING STANDARDS</a:t>
            </a:r>
          </a:p>
        </p:txBody>
      </p:sp>
      <p:sp>
        <p:nvSpPr>
          <p:cNvPr id="31" name="ZoneTexte 30"/>
          <p:cNvSpPr txBox="1"/>
          <p:nvPr/>
        </p:nvSpPr>
        <p:spPr>
          <a:xfrm>
            <a:off x="10294191" y="5616282"/>
            <a:ext cx="1440160" cy="355614"/>
          </a:xfrm>
          <a:prstGeom prst="rect">
            <a:avLst/>
          </a:prstGeom>
          <a:noFill/>
        </p:spPr>
        <p:txBody>
          <a:bodyPr wrap="square" lIns="0" tIns="0" rIns="0" bIns="0" rtlCol="0">
            <a:noAutofit/>
          </a:bodyPr>
          <a:lstStyle/>
          <a:p>
            <a:pPr algn="r">
              <a:lnSpc>
                <a:spcPct val="90000"/>
              </a:lnSpc>
            </a:pPr>
            <a:r>
              <a:rPr lang="fr-FR" sz="1100" b="1" dirty="0">
                <a:solidFill>
                  <a:schemeClr val="accent2"/>
                </a:solidFill>
              </a:rPr>
              <a:t>PRICING</a:t>
            </a:r>
          </a:p>
        </p:txBody>
      </p:sp>
      <p:pic>
        <p:nvPicPr>
          <p:cNvPr id="27"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Tree>
    <p:extLst>
      <p:ext uri="{BB962C8B-B14F-4D97-AF65-F5344CB8AC3E}">
        <p14:creationId xmlns:p14="http://schemas.microsoft.com/office/powerpoint/2010/main" val="22105342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TotalTime>
  <Words>2812</Words>
  <Application>Microsoft Office PowerPoint</Application>
  <PresentationFormat>Grand écran</PresentationFormat>
  <Paragraphs>430</Paragraphs>
  <Slides>31</Slides>
  <Notes>9</Notes>
  <HiddenSlides>0</HiddenSlides>
  <MMClips>0</MMClips>
  <ScaleCrop>false</ScaleCrop>
  <HeadingPairs>
    <vt:vector size="8" baseType="variant">
      <vt:variant>
        <vt:lpstr>Polices utilisées</vt:lpstr>
      </vt:variant>
      <vt:variant>
        <vt:i4>8</vt:i4>
      </vt:variant>
      <vt:variant>
        <vt:lpstr>Thème</vt:lpstr>
      </vt:variant>
      <vt:variant>
        <vt:i4>2</vt:i4>
      </vt:variant>
      <vt:variant>
        <vt:lpstr>Serveurs OLE incorporés</vt:lpstr>
      </vt:variant>
      <vt:variant>
        <vt:i4>1</vt:i4>
      </vt:variant>
      <vt:variant>
        <vt:lpstr>Titres des diapositives</vt:lpstr>
      </vt:variant>
      <vt:variant>
        <vt:i4>31</vt:i4>
      </vt:variant>
    </vt:vector>
  </HeadingPairs>
  <TitlesOfParts>
    <vt:vector size="42" baseType="lpstr">
      <vt:lpstr>Arial</vt:lpstr>
      <vt:lpstr>Arial</vt:lpstr>
      <vt:lpstr>Benton Sans Book</vt:lpstr>
      <vt:lpstr>Calibri</vt:lpstr>
      <vt:lpstr>Calibri Light</vt:lpstr>
      <vt:lpstr>Roboto</vt:lpstr>
      <vt:lpstr>Verdana</vt:lpstr>
      <vt:lpstr>Wingdings</vt:lpstr>
      <vt:lpstr>Thème Office</vt:lpstr>
      <vt:lpstr>1_Thème Office</vt:lpstr>
      <vt:lpstr>Feuille de calcul</vt:lpstr>
      <vt:lpstr>Présentation PowerPoint</vt:lpstr>
      <vt:lpstr>Présentation PowerPoint</vt:lpstr>
      <vt:lpstr>Contents</vt:lpstr>
      <vt:lpstr>IT vs Actuarial evolutions</vt:lpstr>
      <vt:lpstr>IT vs Actuarial evolutions (2)</vt:lpstr>
      <vt:lpstr>IT vs Actuarial evolutions (3)</vt:lpstr>
      <vt:lpstr>IT vs Actuarial evolutions (4)</vt:lpstr>
      <vt:lpstr>Contents</vt:lpstr>
      <vt:lpstr>Some areas where models are required for actuaries…</vt:lpstr>
      <vt:lpstr>Actuaries vs Data Scientists or Data Scientist Actuaries?</vt:lpstr>
      <vt:lpstr>ASTIN Report on Non-Life Reserving practices</vt:lpstr>
      <vt:lpstr>ASTIN Report on Non-Life Reserving practices: Use of individual claims reserving / data analytics</vt:lpstr>
      <vt:lpstr>What are the main used modeling tools?</vt:lpstr>
      <vt:lpstr>Contents</vt:lpstr>
      <vt:lpstr>Moore’s law: until 2010</vt:lpstr>
      <vt:lpstr>Moore’s law: 2010-2019</vt:lpstr>
      <vt:lpstr>Moore’s law is dead...</vt:lpstr>
      <vt:lpstr>Moore’s law:  When did we go wrong?!</vt:lpstr>
      <vt:lpstr>Main programming languages performance comparison</vt:lpstr>
      <vt:lpstr>Back to basics on CPU Time</vt:lpstr>
      <vt:lpstr>Moore’s law / back to basics: C# runtime</vt:lpstr>
      <vt:lpstr>Moore’s law / back to basics: C# memory</vt:lpstr>
      <vt:lpstr>Contents</vt:lpstr>
      <vt:lpstr>Présentation PowerPoint</vt:lpstr>
      <vt:lpstr>Présentation PowerPoint</vt:lpstr>
      <vt:lpstr>Présentation PowerPoint</vt:lpstr>
      <vt:lpstr>Présentation PowerPoint</vt:lpstr>
      <vt:lpstr>Contents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CYWIE</dc:creator>
  <cp:lastModifiedBy>Samuel CYWIE</cp:lastModifiedBy>
  <cp:revision>37</cp:revision>
  <dcterms:created xsi:type="dcterms:W3CDTF">2020-01-19T10:38:42Z</dcterms:created>
  <dcterms:modified xsi:type="dcterms:W3CDTF">2020-04-09T11:33:19Z</dcterms:modified>
</cp:coreProperties>
</file>