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0" r:id="rId4"/>
    <p:sldId id="262" r:id="rId5"/>
    <p:sldId id="263" r:id="rId6"/>
    <p:sldId id="264" r:id="rId7"/>
    <p:sldId id="265" r:id="rId8"/>
    <p:sldId id="266" r:id="rId9"/>
    <p:sldId id="267" r:id="rId10"/>
    <p:sldId id="275" r:id="rId11"/>
    <p:sldId id="269" r:id="rId12"/>
    <p:sldId id="271" r:id="rId13"/>
    <p:sldId id="272" r:id="rId14"/>
    <p:sldId id="274" r:id="rId15"/>
    <p:sldId id="273" r:id="rId16"/>
    <p:sldId id="292" r:id="rId17"/>
    <p:sldId id="259" r:id="rId18"/>
    <p:sldId id="261" r:id="rId19"/>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8" autoAdjust="0"/>
    <p:restoredTop sz="94660"/>
  </p:normalViewPr>
  <p:slideViewPr>
    <p:cSldViewPr snapToGrid="0">
      <p:cViewPr varScale="1">
        <p:scale>
          <a:sx n="106" d="100"/>
          <a:sy n="106" d="100"/>
        </p:scale>
        <p:origin x="512"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D7C15-B4D9-4893-B707-468258859B8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ES"/>
        </a:p>
      </dgm:t>
    </dgm:pt>
    <dgm:pt modelId="{D3B53CCD-302F-4BFB-8F19-DCC9C651994A}" type="pres">
      <dgm:prSet presAssocID="{732D7C15-B4D9-4893-B707-468258859B85}" presName="linear" presStyleCnt="0">
        <dgm:presLayoutVars>
          <dgm:animLvl val="lvl"/>
          <dgm:resizeHandles val="exact"/>
        </dgm:presLayoutVars>
      </dgm:prSet>
      <dgm:spPr/>
    </dgm:pt>
  </dgm:ptLst>
  <dgm:cxnLst>
    <dgm:cxn modelId="{25D1A1A0-9A2C-491D-8AF6-649E897D519B}" type="presOf" srcId="{732D7C15-B4D9-4893-B707-468258859B85}" destId="{D3B53CCD-302F-4BFB-8F19-DCC9C651994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D7C15-B4D9-4893-B707-468258859B8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s-ES"/>
        </a:p>
      </dgm:t>
    </dgm:pt>
    <dgm:pt modelId="{92D10F98-2323-DA4C-86E6-7AA2E6DC7F25}">
      <dgm:prSet/>
      <dgm:spPr/>
      <dgm:t>
        <a:bodyPr/>
        <a:lstStyle/>
        <a:p>
          <a:r>
            <a:rPr lang="es-MX" dirty="0" err="1"/>
            <a:t>Efficiency</a:t>
          </a:r>
          <a:endParaRPr lang="es-ES_tradnl" dirty="0"/>
        </a:p>
      </dgm:t>
    </dgm:pt>
    <dgm:pt modelId="{FC9AAC58-F514-6F44-866C-B274581C1F93}" type="parTrans" cxnId="{7054F955-A2BC-6541-89AE-1818B76C845D}">
      <dgm:prSet/>
      <dgm:spPr/>
      <dgm:t>
        <a:bodyPr/>
        <a:lstStyle/>
        <a:p>
          <a:endParaRPr lang="es-ES_tradnl"/>
        </a:p>
      </dgm:t>
    </dgm:pt>
    <dgm:pt modelId="{B98D12A4-652A-9146-A067-8D5EB1DF2F1F}" type="sibTrans" cxnId="{7054F955-A2BC-6541-89AE-1818B76C845D}">
      <dgm:prSet/>
      <dgm:spPr/>
      <dgm:t>
        <a:bodyPr/>
        <a:lstStyle/>
        <a:p>
          <a:endParaRPr lang="es-ES_tradnl"/>
        </a:p>
      </dgm:t>
    </dgm:pt>
    <dgm:pt modelId="{D3B53CCD-302F-4BFB-8F19-DCC9C651994A}" type="pres">
      <dgm:prSet presAssocID="{732D7C15-B4D9-4893-B707-468258859B85}" presName="linear" presStyleCnt="0">
        <dgm:presLayoutVars>
          <dgm:animLvl val="lvl"/>
          <dgm:resizeHandles val="exact"/>
        </dgm:presLayoutVars>
      </dgm:prSet>
      <dgm:spPr/>
    </dgm:pt>
    <dgm:pt modelId="{F0CBA0CF-2882-A547-9D44-594ACE851CDA}" type="pres">
      <dgm:prSet presAssocID="{92D10F98-2323-DA4C-86E6-7AA2E6DC7F25}" presName="parentText" presStyleLbl="node1" presStyleIdx="0" presStyleCnt="1" custLinFactY="-2655" custLinFactNeighborX="38106" custLinFactNeighborY="-100000">
        <dgm:presLayoutVars>
          <dgm:chMax val="0"/>
          <dgm:bulletEnabled val="1"/>
        </dgm:presLayoutVars>
      </dgm:prSet>
      <dgm:spPr/>
    </dgm:pt>
  </dgm:ptLst>
  <dgm:cxnLst>
    <dgm:cxn modelId="{7054F955-A2BC-6541-89AE-1818B76C845D}" srcId="{732D7C15-B4D9-4893-B707-468258859B85}" destId="{92D10F98-2323-DA4C-86E6-7AA2E6DC7F25}" srcOrd="0" destOrd="0" parTransId="{FC9AAC58-F514-6F44-866C-B274581C1F93}" sibTransId="{B98D12A4-652A-9146-A067-8D5EB1DF2F1F}"/>
    <dgm:cxn modelId="{96AF7064-3ADB-44B6-9D6A-318F69489BC9}" type="presOf" srcId="{732D7C15-B4D9-4893-B707-468258859B85}" destId="{D3B53CCD-302F-4BFB-8F19-DCC9C651994A}" srcOrd="0" destOrd="0" presId="urn:microsoft.com/office/officeart/2005/8/layout/vList2"/>
    <dgm:cxn modelId="{68B613DF-72E0-46A7-8CC7-AEEDE0775153}" type="presOf" srcId="{92D10F98-2323-DA4C-86E6-7AA2E6DC7F25}" destId="{F0CBA0CF-2882-A547-9D44-594ACE851CDA}" srcOrd="0" destOrd="0" presId="urn:microsoft.com/office/officeart/2005/8/layout/vList2"/>
    <dgm:cxn modelId="{BC8A161B-6754-4D50-AAD4-2AEA43F31F12}" type="presParOf" srcId="{D3B53CCD-302F-4BFB-8F19-DCC9C651994A}" destId="{F0CBA0CF-2882-A547-9D44-594ACE851CD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A0D41-24F1-485F-A20C-1918A72124CD}" type="doc">
      <dgm:prSet loTypeId="urn:microsoft.com/office/officeart/2005/8/layout/vList2" loCatId="list" qsTypeId="urn:microsoft.com/office/officeart/2005/8/quickstyle/3D3" qsCatId="3D" csTypeId="urn:microsoft.com/office/officeart/2005/8/colors/accent2_2" csCatId="accent2" phldr="1"/>
      <dgm:spPr/>
      <dgm:t>
        <a:bodyPr/>
        <a:lstStyle/>
        <a:p>
          <a:endParaRPr lang="es-ES"/>
        </a:p>
      </dgm:t>
    </dgm:pt>
    <dgm:pt modelId="{332BD9CD-F777-4381-8003-36F0596F8002}">
      <dgm:prSet/>
      <dgm:spPr/>
      <dgm:t>
        <a:bodyPr/>
        <a:lstStyle/>
        <a:p>
          <a:pPr rtl="0"/>
          <a:r>
            <a:rPr lang="es-MX" dirty="0" err="1"/>
            <a:t>Inefficiency</a:t>
          </a:r>
          <a:endParaRPr lang="x-none" dirty="0"/>
        </a:p>
      </dgm:t>
    </dgm:pt>
    <dgm:pt modelId="{1063AFC2-C78D-46A2-BB1A-BA6FF1F4A6D7}" type="parTrans" cxnId="{F37190D8-AA12-4B9C-A24E-A14B7BA18D21}">
      <dgm:prSet/>
      <dgm:spPr/>
      <dgm:t>
        <a:bodyPr/>
        <a:lstStyle/>
        <a:p>
          <a:endParaRPr lang="es-ES"/>
        </a:p>
      </dgm:t>
    </dgm:pt>
    <dgm:pt modelId="{C1733299-8A34-4EBF-8028-9AD39B06F2DC}" type="sibTrans" cxnId="{F37190D8-AA12-4B9C-A24E-A14B7BA18D21}">
      <dgm:prSet/>
      <dgm:spPr/>
      <dgm:t>
        <a:bodyPr/>
        <a:lstStyle/>
        <a:p>
          <a:endParaRPr lang="es-ES"/>
        </a:p>
      </dgm:t>
    </dgm:pt>
    <dgm:pt modelId="{91A3F48A-4D54-429B-9B96-AC91BAB050D9}" type="pres">
      <dgm:prSet presAssocID="{533A0D41-24F1-485F-A20C-1918A72124CD}" presName="linear" presStyleCnt="0">
        <dgm:presLayoutVars>
          <dgm:animLvl val="lvl"/>
          <dgm:resizeHandles val="exact"/>
        </dgm:presLayoutVars>
      </dgm:prSet>
      <dgm:spPr/>
    </dgm:pt>
    <dgm:pt modelId="{B776FE6B-9FA5-4DBC-B6AA-2962983472DA}" type="pres">
      <dgm:prSet presAssocID="{332BD9CD-F777-4381-8003-36F0596F8002}" presName="parentText" presStyleLbl="node1" presStyleIdx="0" presStyleCnt="1" custLinFactNeighborX="-6660">
        <dgm:presLayoutVars>
          <dgm:chMax val="0"/>
          <dgm:bulletEnabled val="1"/>
        </dgm:presLayoutVars>
      </dgm:prSet>
      <dgm:spPr/>
    </dgm:pt>
  </dgm:ptLst>
  <dgm:cxnLst>
    <dgm:cxn modelId="{2C4B7D1B-A9CA-4A50-BB44-05CD7B12A42F}" type="presOf" srcId="{332BD9CD-F777-4381-8003-36F0596F8002}" destId="{B776FE6B-9FA5-4DBC-B6AA-2962983472DA}" srcOrd="0" destOrd="0" presId="urn:microsoft.com/office/officeart/2005/8/layout/vList2"/>
    <dgm:cxn modelId="{F37190D8-AA12-4B9C-A24E-A14B7BA18D21}" srcId="{533A0D41-24F1-485F-A20C-1918A72124CD}" destId="{332BD9CD-F777-4381-8003-36F0596F8002}" srcOrd="0" destOrd="0" parTransId="{1063AFC2-C78D-46A2-BB1A-BA6FF1F4A6D7}" sibTransId="{C1733299-8A34-4EBF-8028-9AD39B06F2DC}"/>
    <dgm:cxn modelId="{32880FE4-65DC-41F0-91B5-0642F8172089}" type="presOf" srcId="{533A0D41-24F1-485F-A20C-1918A72124CD}" destId="{91A3F48A-4D54-429B-9B96-AC91BAB050D9}" srcOrd="0" destOrd="0" presId="urn:microsoft.com/office/officeart/2005/8/layout/vList2"/>
    <dgm:cxn modelId="{78E8C8DA-1369-4B83-833A-D6CBF865FE14}" type="presParOf" srcId="{91A3F48A-4D54-429B-9B96-AC91BAB050D9}" destId="{B776FE6B-9FA5-4DBC-B6AA-2962983472DA}"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86DD71-A062-4DA2-83F4-ABA1FFB589DE}"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US"/>
        </a:p>
      </dgm:t>
    </dgm:pt>
    <dgm:pt modelId="{326D431B-038F-4CC1-B80D-767900834F25}">
      <dgm:prSet/>
      <dgm:spPr/>
      <dgm:t>
        <a:bodyPr/>
        <a:lstStyle/>
        <a:p>
          <a:r>
            <a:rPr lang="en-US" b="1"/>
            <a:t>PLS-SEM </a:t>
          </a:r>
          <a:endParaRPr lang="en-US"/>
        </a:p>
      </dgm:t>
    </dgm:pt>
    <dgm:pt modelId="{EB9531C9-C72E-452C-BEDB-A71B268C4C8B}" type="parTrans" cxnId="{B5B7528F-4E70-4F19-86C6-DDEC5F2FC8AB}">
      <dgm:prSet/>
      <dgm:spPr/>
      <dgm:t>
        <a:bodyPr/>
        <a:lstStyle/>
        <a:p>
          <a:endParaRPr lang="en-US"/>
        </a:p>
      </dgm:t>
    </dgm:pt>
    <dgm:pt modelId="{5EE1AE01-871F-4F7C-A9A3-A23C25EAF448}" type="sibTrans" cxnId="{B5B7528F-4E70-4F19-86C6-DDEC5F2FC8AB}">
      <dgm:prSet/>
      <dgm:spPr/>
      <dgm:t>
        <a:bodyPr/>
        <a:lstStyle/>
        <a:p>
          <a:endParaRPr lang="en-US"/>
        </a:p>
      </dgm:t>
    </dgm:pt>
    <dgm:pt modelId="{9DCBE24C-894E-4339-8A3A-849193A6D0FE}">
      <dgm:prSet/>
      <dgm:spPr/>
      <dgm:t>
        <a:bodyPr/>
        <a:lstStyle/>
        <a:p>
          <a:r>
            <a:rPr lang="en-US" b="0" dirty="0"/>
            <a:t>Estimates model parameters so that the explained variance of the endogenous constructs / indicators is being maximized </a:t>
          </a:r>
        </a:p>
      </dgm:t>
    </dgm:pt>
    <dgm:pt modelId="{E214EA47-0480-4640-9771-4F0BA27BF999}" type="parTrans" cxnId="{F28289D6-23E8-4D4B-ADF9-E1052AFA0B32}">
      <dgm:prSet/>
      <dgm:spPr/>
      <dgm:t>
        <a:bodyPr/>
        <a:lstStyle/>
        <a:p>
          <a:endParaRPr lang="en-US"/>
        </a:p>
      </dgm:t>
    </dgm:pt>
    <dgm:pt modelId="{DA4D194E-689C-4C76-AA28-EC6F69269818}" type="sibTrans" cxnId="{F28289D6-23E8-4D4B-ADF9-E1052AFA0B32}">
      <dgm:prSet/>
      <dgm:spPr/>
      <dgm:t>
        <a:bodyPr/>
        <a:lstStyle/>
        <a:p>
          <a:endParaRPr lang="en-US"/>
        </a:p>
      </dgm:t>
    </dgm:pt>
    <dgm:pt modelId="{ACC806CE-B2AE-441B-B866-26B0FCD71A2A}">
      <dgm:prSet/>
      <dgm:spPr/>
      <dgm:t>
        <a:bodyPr/>
        <a:lstStyle/>
        <a:p>
          <a:r>
            <a:rPr lang="en-US" dirty="0"/>
            <a:t>Makes no distributional assumptions </a:t>
          </a:r>
        </a:p>
      </dgm:t>
    </dgm:pt>
    <dgm:pt modelId="{2D9B8F7F-CB18-4D6A-925A-AAE210A4145A}" type="parTrans" cxnId="{049D86EC-B8DB-41AC-891A-66893A13798F}">
      <dgm:prSet/>
      <dgm:spPr/>
      <dgm:t>
        <a:bodyPr/>
        <a:lstStyle/>
        <a:p>
          <a:endParaRPr lang="en-US"/>
        </a:p>
      </dgm:t>
    </dgm:pt>
    <dgm:pt modelId="{737EF968-226E-40B8-A95F-6019936AAE46}" type="sibTrans" cxnId="{049D86EC-B8DB-41AC-891A-66893A13798F}">
      <dgm:prSet/>
      <dgm:spPr/>
      <dgm:t>
        <a:bodyPr/>
        <a:lstStyle/>
        <a:p>
          <a:endParaRPr lang="en-US"/>
        </a:p>
      </dgm:t>
    </dgm:pt>
    <dgm:pt modelId="{37C32FB0-4E49-4033-8406-39518015DAB8}">
      <dgm:prSet/>
      <dgm:spPr/>
      <dgm:t>
        <a:bodyPr/>
        <a:lstStyle/>
        <a:p>
          <a:r>
            <a:rPr lang="en-US" dirty="0"/>
            <a:t>Works with small sample sizes </a:t>
          </a:r>
        </a:p>
      </dgm:t>
    </dgm:pt>
    <dgm:pt modelId="{AC33F323-1D0D-4D49-9978-342A672A712B}" type="parTrans" cxnId="{0B39326D-A1C8-4B0D-89BB-029779C0FAE3}">
      <dgm:prSet/>
      <dgm:spPr/>
      <dgm:t>
        <a:bodyPr/>
        <a:lstStyle/>
        <a:p>
          <a:endParaRPr lang="en-US"/>
        </a:p>
      </dgm:t>
    </dgm:pt>
    <dgm:pt modelId="{116B2DE4-B615-4364-AC08-CA12E76DE067}" type="sibTrans" cxnId="{0B39326D-A1C8-4B0D-89BB-029779C0FAE3}">
      <dgm:prSet/>
      <dgm:spPr/>
      <dgm:t>
        <a:bodyPr/>
        <a:lstStyle/>
        <a:p>
          <a:endParaRPr lang="en-US"/>
        </a:p>
      </dgm:t>
    </dgm:pt>
    <dgm:pt modelId="{6FD4B6A0-2872-4254-BB75-5ACEC3A1AB89}">
      <dgm:prSet/>
      <dgm:spPr/>
      <dgm:t>
        <a:bodyPr/>
        <a:lstStyle/>
        <a:p>
          <a:r>
            <a:rPr lang="en-US" dirty="0"/>
            <a:t>No (established) goodness-of-fit statistics </a:t>
          </a:r>
        </a:p>
      </dgm:t>
    </dgm:pt>
    <dgm:pt modelId="{4C527A74-9BA4-48CC-9FE5-3BA1959DDAAB}" type="parTrans" cxnId="{6F677CE1-3D5A-4183-905D-8F7A4EDE50C2}">
      <dgm:prSet/>
      <dgm:spPr/>
      <dgm:t>
        <a:bodyPr/>
        <a:lstStyle/>
        <a:p>
          <a:endParaRPr lang="en-US"/>
        </a:p>
      </dgm:t>
    </dgm:pt>
    <dgm:pt modelId="{874A7414-6E57-4314-B777-598130F6F341}" type="sibTrans" cxnId="{6F677CE1-3D5A-4183-905D-8F7A4EDE50C2}">
      <dgm:prSet/>
      <dgm:spPr/>
      <dgm:t>
        <a:bodyPr/>
        <a:lstStyle/>
        <a:p>
          <a:endParaRPr lang="en-US"/>
        </a:p>
      </dgm:t>
    </dgm:pt>
    <dgm:pt modelId="{DC1AB252-8912-5C47-81D1-01BDE21489BD}" type="pres">
      <dgm:prSet presAssocID="{4886DD71-A062-4DA2-83F4-ABA1FFB589DE}" presName="Name0" presStyleCnt="0">
        <dgm:presLayoutVars>
          <dgm:dir/>
          <dgm:resizeHandles val="exact"/>
        </dgm:presLayoutVars>
      </dgm:prSet>
      <dgm:spPr/>
    </dgm:pt>
    <dgm:pt modelId="{5DE90553-6470-DF49-AD62-B5D008DBC17F}" type="pres">
      <dgm:prSet presAssocID="{326D431B-038F-4CC1-B80D-767900834F25}" presName="node" presStyleLbl="node1" presStyleIdx="0" presStyleCnt="5">
        <dgm:presLayoutVars>
          <dgm:bulletEnabled val="1"/>
        </dgm:presLayoutVars>
      </dgm:prSet>
      <dgm:spPr/>
    </dgm:pt>
    <dgm:pt modelId="{BC273D98-3AC5-AA46-9F05-D6D6C00CE8F5}" type="pres">
      <dgm:prSet presAssocID="{5EE1AE01-871F-4F7C-A9A3-A23C25EAF448}" presName="sibTrans" presStyleLbl="sibTrans1D1" presStyleIdx="0" presStyleCnt="4"/>
      <dgm:spPr/>
    </dgm:pt>
    <dgm:pt modelId="{E15430A3-3CD3-7942-AB62-AC3B274B0BDC}" type="pres">
      <dgm:prSet presAssocID="{5EE1AE01-871F-4F7C-A9A3-A23C25EAF448}" presName="connectorText" presStyleLbl="sibTrans1D1" presStyleIdx="0" presStyleCnt="4"/>
      <dgm:spPr/>
    </dgm:pt>
    <dgm:pt modelId="{98BC07BF-AC5E-6146-92AB-DF01230B0D1D}" type="pres">
      <dgm:prSet presAssocID="{9DCBE24C-894E-4339-8A3A-849193A6D0FE}" presName="node" presStyleLbl="node1" presStyleIdx="1" presStyleCnt="5">
        <dgm:presLayoutVars>
          <dgm:bulletEnabled val="1"/>
        </dgm:presLayoutVars>
      </dgm:prSet>
      <dgm:spPr/>
    </dgm:pt>
    <dgm:pt modelId="{A3CB7DC6-7A59-5646-A60E-86B7BC50A322}" type="pres">
      <dgm:prSet presAssocID="{DA4D194E-689C-4C76-AA28-EC6F69269818}" presName="sibTrans" presStyleLbl="sibTrans1D1" presStyleIdx="1" presStyleCnt="4"/>
      <dgm:spPr/>
    </dgm:pt>
    <dgm:pt modelId="{AD46BC8A-8AAF-9842-A386-902C0C2CE4E3}" type="pres">
      <dgm:prSet presAssocID="{DA4D194E-689C-4C76-AA28-EC6F69269818}" presName="connectorText" presStyleLbl="sibTrans1D1" presStyleIdx="1" presStyleCnt="4"/>
      <dgm:spPr/>
    </dgm:pt>
    <dgm:pt modelId="{32C0D9EC-3D68-064C-B470-BD534FF261D9}" type="pres">
      <dgm:prSet presAssocID="{ACC806CE-B2AE-441B-B866-26B0FCD71A2A}" presName="node" presStyleLbl="node1" presStyleIdx="2" presStyleCnt="5">
        <dgm:presLayoutVars>
          <dgm:bulletEnabled val="1"/>
        </dgm:presLayoutVars>
      </dgm:prSet>
      <dgm:spPr/>
    </dgm:pt>
    <dgm:pt modelId="{F90403BE-5F99-5840-8703-2A57991896F6}" type="pres">
      <dgm:prSet presAssocID="{737EF968-226E-40B8-A95F-6019936AAE46}" presName="sibTrans" presStyleLbl="sibTrans1D1" presStyleIdx="2" presStyleCnt="4"/>
      <dgm:spPr/>
    </dgm:pt>
    <dgm:pt modelId="{D850CD72-4E26-0C43-8933-A63B0CF82298}" type="pres">
      <dgm:prSet presAssocID="{737EF968-226E-40B8-A95F-6019936AAE46}" presName="connectorText" presStyleLbl="sibTrans1D1" presStyleIdx="2" presStyleCnt="4"/>
      <dgm:spPr/>
    </dgm:pt>
    <dgm:pt modelId="{363253F4-3982-C040-887A-21CB01B1B0F8}" type="pres">
      <dgm:prSet presAssocID="{37C32FB0-4E49-4033-8406-39518015DAB8}" presName="node" presStyleLbl="node1" presStyleIdx="3" presStyleCnt="5">
        <dgm:presLayoutVars>
          <dgm:bulletEnabled val="1"/>
        </dgm:presLayoutVars>
      </dgm:prSet>
      <dgm:spPr/>
    </dgm:pt>
    <dgm:pt modelId="{24C81F82-A641-AD43-95B2-3196E91DB162}" type="pres">
      <dgm:prSet presAssocID="{116B2DE4-B615-4364-AC08-CA12E76DE067}" presName="sibTrans" presStyleLbl="sibTrans1D1" presStyleIdx="3" presStyleCnt="4"/>
      <dgm:spPr/>
    </dgm:pt>
    <dgm:pt modelId="{5D838416-8F7F-DF4D-B56F-04DE8D9045E6}" type="pres">
      <dgm:prSet presAssocID="{116B2DE4-B615-4364-AC08-CA12E76DE067}" presName="connectorText" presStyleLbl="sibTrans1D1" presStyleIdx="3" presStyleCnt="4"/>
      <dgm:spPr/>
    </dgm:pt>
    <dgm:pt modelId="{CE27C17E-B5E8-164F-97FA-C0265D2A61CC}" type="pres">
      <dgm:prSet presAssocID="{6FD4B6A0-2872-4254-BB75-5ACEC3A1AB89}" presName="node" presStyleLbl="node1" presStyleIdx="4" presStyleCnt="5">
        <dgm:presLayoutVars>
          <dgm:bulletEnabled val="1"/>
        </dgm:presLayoutVars>
      </dgm:prSet>
      <dgm:spPr/>
    </dgm:pt>
  </dgm:ptLst>
  <dgm:cxnLst>
    <dgm:cxn modelId="{91D06B05-9527-D04E-814D-FA2E270E8310}" type="presOf" srcId="{6FD4B6A0-2872-4254-BB75-5ACEC3A1AB89}" destId="{CE27C17E-B5E8-164F-97FA-C0265D2A61CC}" srcOrd="0" destOrd="0" presId="urn:microsoft.com/office/officeart/2016/7/layout/RepeatingBendingProcessNew"/>
    <dgm:cxn modelId="{AF726513-0FA6-B844-93A2-F9AEDCC7DED6}" type="presOf" srcId="{5EE1AE01-871F-4F7C-A9A3-A23C25EAF448}" destId="{BC273D98-3AC5-AA46-9F05-D6D6C00CE8F5}" srcOrd="0" destOrd="0" presId="urn:microsoft.com/office/officeart/2016/7/layout/RepeatingBendingProcessNew"/>
    <dgm:cxn modelId="{8AD1162B-E147-0D4A-A5F4-B6CEDD69D3A1}" type="presOf" srcId="{9DCBE24C-894E-4339-8A3A-849193A6D0FE}" destId="{98BC07BF-AC5E-6146-92AB-DF01230B0D1D}" srcOrd="0" destOrd="0" presId="urn:microsoft.com/office/officeart/2016/7/layout/RepeatingBendingProcessNew"/>
    <dgm:cxn modelId="{A478893B-7065-D44A-BD48-647C3BE78BD5}" type="presOf" srcId="{ACC806CE-B2AE-441B-B866-26B0FCD71A2A}" destId="{32C0D9EC-3D68-064C-B470-BD534FF261D9}" srcOrd="0" destOrd="0" presId="urn:microsoft.com/office/officeart/2016/7/layout/RepeatingBendingProcessNew"/>
    <dgm:cxn modelId="{CE2DEE48-EFDE-4045-8C57-9B40A6D0BF67}" type="presOf" srcId="{DA4D194E-689C-4C76-AA28-EC6F69269818}" destId="{AD46BC8A-8AAF-9842-A386-902C0C2CE4E3}" srcOrd="1" destOrd="0" presId="urn:microsoft.com/office/officeart/2016/7/layout/RepeatingBendingProcessNew"/>
    <dgm:cxn modelId="{3D020F51-50CE-8845-AF65-DCD5A4BAE92F}" type="presOf" srcId="{4886DD71-A062-4DA2-83F4-ABA1FFB589DE}" destId="{DC1AB252-8912-5C47-81D1-01BDE21489BD}" srcOrd="0" destOrd="0" presId="urn:microsoft.com/office/officeart/2016/7/layout/RepeatingBendingProcessNew"/>
    <dgm:cxn modelId="{CA800F5F-51E2-B747-B8AB-0DE049CE6444}" type="presOf" srcId="{737EF968-226E-40B8-A95F-6019936AAE46}" destId="{F90403BE-5F99-5840-8703-2A57991896F6}" srcOrd="0" destOrd="0" presId="urn:microsoft.com/office/officeart/2016/7/layout/RepeatingBendingProcessNew"/>
    <dgm:cxn modelId="{0917D060-5B73-D447-B2CD-0EC36CCB8D2E}" type="presOf" srcId="{5EE1AE01-871F-4F7C-A9A3-A23C25EAF448}" destId="{E15430A3-3CD3-7942-AB62-AC3B274B0BDC}" srcOrd="1" destOrd="0" presId="urn:microsoft.com/office/officeart/2016/7/layout/RepeatingBendingProcessNew"/>
    <dgm:cxn modelId="{1F1B5669-2977-3E4A-9603-C916F735866B}" type="presOf" srcId="{737EF968-226E-40B8-A95F-6019936AAE46}" destId="{D850CD72-4E26-0C43-8933-A63B0CF82298}" srcOrd="1" destOrd="0" presId="urn:microsoft.com/office/officeart/2016/7/layout/RepeatingBendingProcessNew"/>
    <dgm:cxn modelId="{0B39326D-A1C8-4B0D-89BB-029779C0FAE3}" srcId="{4886DD71-A062-4DA2-83F4-ABA1FFB589DE}" destId="{37C32FB0-4E49-4033-8406-39518015DAB8}" srcOrd="3" destOrd="0" parTransId="{AC33F323-1D0D-4D49-9978-342A672A712B}" sibTransId="{116B2DE4-B615-4364-AC08-CA12E76DE067}"/>
    <dgm:cxn modelId="{12463C78-39EE-3E47-803B-766A6F9D1121}" type="presOf" srcId="{326D431B-038F-4CC1-B80D-767900834F25}" destId="{5DE90553-6470-DF49-AD62-B5D008DBC17F}" srcOrd="0" destOrd="0" presId="urn:microsoft.com/office/officeart/2016/7/layout/RepeatingBendingProcessNew"/>
    <dgm:cxn modelId="{2C23FE86-A7B8-4443-8565-8D580A624D11}" type="presOf" srcId="{116B2DE4-B615-4364-AC08-CA12E76DE067}" destId="{5D838416-8F7F-DF4D-B56F-04DE8D9045E6}" srcOrd="1" destOrd="0" presId="urn:microsoft.com/office/officeart/2016/7/layout/RepeatingBendingProcessNew"/>
    <dgm:cxn modelId="{B5B7528F-4E70-4F19-86C6-DDEC5F2FC8AB}" srcId="{4886DD71-A062-4DA2-83F4-ABA1FFB589DE}" destId="{326D431B-038F-4CC1-B80D-767900834F25}" srcOrd="0" destOrd="0" parTransId="{EB9531C9-C72E-452C-BEDB-A71B268C4C8B}" sibTransId="{5EE1AE01-871F-4F7C-A9A3-A23C25EAF448}"/>
    <dgm:cxn modelId="{D45107B1-9117-5D4B-A86A-3151ABB824E3}" type="presOf" srcId="{37C32FB0-4E49-4033-8406-39518015DAB8}" destId="{363253F4-3982-C040-887A-21CB01B1B0F8}" srcOrd="0" destOrd="0" presId="urn:microsoft.com/office/officeart/2016/7/layout/RepeatingBendingProcessNew"/>
    <dgm:cxn modelId="{AF575EB1-9D1D-4047-B9DA-3D39139BA356}" type="presOf" srcId="{116B2DE4-B615-4364-AC08-CA12E76DE067}" destId="{24C81F82-A641-AD43-95B2-3196E91DB162}" srcOrd="0" destOrd="0" presId="urn:microsoft.com/office/officeart/2016/7/layout/RepeatingBendingProcessNew"/>
    <dgm:cxn modelId="{4A23DFBC-DD70-8A42-8B72-7D1423A2FC39}" type="presOf" srcId="{DA4D194E-689C-4C76-AA28-EC6F69269818}" destId="{A3CB7DC6-7A59-5646-A60E-86B7BC50A322}" srcOrd="0" destOrd="0" presId="urn:microsoft.com/office/officeart/2016/7/layout/RepeatingBendingProcessNew"/>
    <dgm:cxn modelId="{F28289D6-23E8-4D4B-ADF9-E1052AFA0B32}" srcId="{4886DD71-A062-4DA2-83F4-ABA1FFB589DE}" destId="{9DCBE24C-894E-4339-8A3A-849193A6D0FE}" srcOrd="1" destOrd="0" parTransId="{E214EA47-0480-4640-9771-4F0BA27BF999}" sibTransId="{DA4D194E-689C-4C76-AA28-EC6F69269818}"/>
    <dgm:cxn modelId="{6F677CE1-3D5A-4183-905D-8F7A4EDE50C2}" srcId="{4886DD71-A062-4DA2-83F4-ABA1FFB589DE}" destId="{6FD4B6A0-2872-4254-BB75-5ACEC3A1AB89}" srcOrd="4" destOrd="0" parTransId="{4C527A74-9BA4-48CC-9FE5-3BA1959DDAAB}" sibTransId="{874A7414-6E57-4314-B777-598130F6F341}"/>
    <dgm:cxn modelId="{049D86EC-B8DB-41AC-891A-66893A13798F}" srcId="{4886DD71-A062-4DA2-83F4-ABA1FFB589DE}" destId="{ACC806CE-B2AE-441B-B866-26B0FCD71A2A}" srcOrd="2" destOrd="0" parTransId="{2D9B8F7F-CB18-4D6A-925A-AAE210A4145A}" sibTransId="{737EF968-226E-40B8-A95F-6019936AAE46}"/>
    <dgm:cxn modelId="{FECA897E-8D38-FD45-8595-00EFF101C311}" type="presParOf" srcId="{DC1AB252-8912-5C47-81D1-01BDE21489BD}" destId="{5DE90553-6470-DF49-AD62-B5D008DBC17F}" srcOrd="0" destOrd="0" presId="urn:microsoft.com/office/officeart/2016/7/layout/RepeatingBendingProcessNew"/>
    <dgm:cxn modelId="{607DDB7B-00E0-354B-A9FA-C886E87B0DB7}" type="presParOf" srcId="{DC1AB252-8912-5C47-81D1-01BDE21489BD}" destId="{BC273D98-3AC5-AA46-9F05-D6D6C00CE8F5}" srcOrd="1" destOrd="0" presId="urn:microsoft.com/office/officeart/2016/7/layout/RepeatingBendingProcessNew"/>
    <dgm:cxn modelId="{17AC36AE-2B61-0345-8DA7-3CAD4AA75B0F}" type="presParOf" srcId="{BC273D98-3AC5-AA46-9F05-D6D6C00CE8F5}" destId="{E15430A3-3CD3-7942-AB62-AC3B274B0BDC}" srcOrd="0" destOrd="0" presId="urn:microsoft.com/office/officeart/2016/7/layout/RepeatingBendingProcessNew"/>
    <dgm:cxn modelId="{A6501989-2C07-1743-B824-13F186114498}" type="presParOf" srcId="{DC1AB252-8912-5C47-81D1-01BDE21489BD}" destId="{98BC07BF-AC5E-6146-92AB-DF01230B0D1D}" srcOrd="2" destOrd="0" presId="urn:microsoft.com/office/officeart/2016/7/layout/RepeatingBendingProcessNew"/>
    <dgm:cxn modelId="{61357715-4582-0F4A-B241-A3B2967D606D}" type="presParOf" srcId="{DC1AB252-8912-5C47-81D1-01BDE21489BD}" destId="{A3CB7DC6-7A59-5646-A60E-86B7BC50A322}" srcOrd="3" destOrd="0" presId="urn:microsoft.com/office/officeart/2016/7/layout/RepeatingBendingProcessNew"/>
    <dgm:cxn modelId="{63D6B4FE-1F3A-3F4B-A0EB-4F3A9E89BB3E}" type="presParOf" srcId="{A3CB7DC6-7A59-5646-A60E-86B7BC50A322}" destId="{AD46BC8A-8AAF-9842-A386-902C0C2CE4E3}" srcOrd="0" destOrd="0" presId="urn:microsoft.com/office/officeart/2016/7/layout/RepeatingBendingProcessNew"/>
    <dgm:cxn modelId="{F6F06F1B-33A6-F44C-9F50-A4914001E0CF}" type="presParOf" srcId="{DC1AB252-8912-5C47-81D1-01BDE21489BD}" destId="{32C0D9EC-3D68-064C-B470-BD534FF261D9}" srcOrd="4" destOrd="0" presId="urn:microsoft.com/office/officeart/2016/7/layout/RepeatingBendingProcessNew"/>
    <dgm:cxn modelId="{4237FFF0-5528-1F4C-AB0F-5DF86D915C52}" type="presParOf" srcId="{DC1AB252-8912-5C47-81D1-01BDE21489BD}" destId="{F90403BE-5F99-5840-8703-2A57991896F6}" srcOrd="5" destOrd="0" presId="urn:microsoft.com/office/officeart/2016/7/layout/RepeatingBendingProcessNew"/>
    <dgm:cxn modelId="{EDA9327C-2488-BD4A-A197-EB2BE78E88A6}" type="presParOf" srcId="{F90403BE-5F99-5840-8703-2A57991896F6}" destId="{D850CD72-4E26-0C43-8933-A63B0CF82298}" srcOrd="0" destOrd="0" presId="urn:microsoft.com/office/officeart/2016/7/layout/RepeatingBendingProcessNew"/>
    <dgm:cxn modelId="{70148442-73A6-2141-A791-3260389AA858}" type="presParOf" srcId="{DC1AB252-8912-5C47-81D1-01BDE21489BD}" destId="{363253F4-3982-C040-887A-21CB01B1B0F8}" srcOrd="6" destOrd="0" presId="urn:microsoft.com/office/officeart/2016/7/layout/RepeatingBendingProcessNew"/>
    <dgm:cxn modelId="{5F029D54-54D8-734E-9FDC-26BF3F3CC007}" type="presParOf" srcId="{DC1AB252-8912-5C47-81D1-01BDE21489BD}" destId="{24C81F82-A641-AD43-95B2-3196E91DB162}" srcOrd="7" destOrd="0" presId="urn:microsoft.com/office/officeart/2016/7/layout/RepeatingBendingProcessNew"/>
    <dgm:cxn modelId="{E09DFD6E-512E-FF45-8786-2F2F1E1DE5F0}" type="presParOf" srcId="{24C81F82-A641-AD43-95B2-3196E91DB162}" destId="{5D838416-8F7F-DF4D-B56F-04DE8D9045E6}" srcOrd="0" destOrd="0" presId="urn:microsoft.com/office/officeart/2016/7/layout/RepeatingBendingProcessNew"/>
    <dgm:cxn modelId="{C1DCBF90-34EA-B549-8276-95329C984C8D}" type="presParOf" srcId="{DC1AB252-8912-5C47-81D1-01BDE21489BD}" destId="{CE27C17E-B5E8-164F-97FA-C0265D2A61CC}"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FB6667-74F5-4238-A9DB-DF0BF9BB5B6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9E4EBFC6-3734-48A6-95CF-8667C74E9CA3}">
      <dgm:prSet phldrT="[Texto]"/>
      <dgm:spPr/>
      <dgm:t>
        <a:bodyPr/>
        <a:lstStyle/>
        <a:p>
          <a:r>
            <a:rPr lang="es-MX" dirty="0" err="1"/>
            <a:t>Behavioral</a:t>
          </a:r>
          <a:endParaRPr lang="es-ES" dirty="0"/>
        </a:p>
      </dgm:t>
    </dgm:pt>
    <dgm:pt modelId="{8E53FBB1-70FF-4023-BB81-161BD94F7E1E}" type="parTrans" cxnId="{62B52EEF-418B-4A95-AD95-B18A85E2EE13}">
      <dgm:prSet/>
      <dgm:spPr/>
      <dgm:t>
        <a:bodyPr/>
        <a:lstStyle/>
        <a:p>
          <a:endParaRPr lang="es-ES"/>
        </a:p>
      </dgm:t>
    </dgm:pt>
    <dgm:pt modelId="{B1C9B13B-1521-4B75-9227-305CC607E997}" type="sibTrans" cxnId="{62B52EEF-418B-4A95-AD95-B18A85E2EE13}">
      <dgm:prSet/>
      <dgm:spPr/>
      <dgm:t>
        <a:bodyPr/>
        <a:lstStyle/>
        <a:p>
          <a:endParaRPr lang="es-ES"/>
        </a:p>
      </dgm:t>
    </dgm:pt>
    <dgm:pt modelId="{9396C0B9-B8A6-4362-9456-0816D67D926B}">
      <dgm:prSet phldrT="[Texto]"/>
      <dgm:spPr/>
      <dgm:t>
        <a:bodyPr/>
        <a:lstStyle/>
        <a:p>
          <a:r>
            <a:rPr lang="es-MX" dirty="0"/>
            <a:t>Entrepreneur confidence</a:t>
          </a:r>
          <a:endParaRPr lang="es-ES" dirty="0"/>
        </a:p>
      </dgm:t>
    </dgm:pt>
    <dgm:pt modelId="{62DDCED3-E463-4332-B173-AC598EDEE086}" type="parTrans" cxnId="{695D894B-8BAC-4FC0-AF21-E93B0E82AA2A}">
      <dgm:prSet/>
      <dgm:spPr/>
      <dgm:t>
        <a:bodyPr/>
        <a:lstStyle/>
        <a:p>
          <a:endParaRPr lang="es-ES"/>
        </a:p>
      </dgm:t>
    </dgm:pt>
    <dgm:pt modelId="{95207137-A23E-40CE-8C38-D21C3FD75FF4}" type="sibTrans" cxnId="{695D894B-8BAC-4FC0-AF21-E93B0E82AA2A}">
      <dgm:prSet/>
      <dgm:spPr/>
      <dgm:t>
        <a:bodyPr/>
        <a:lstStyle/>
        <a:p>
          <a:endParaRPr lang="es-ES"/>
        </a:p>
      </dgm:t>
    </dgm:pt>
    <dgm:pt modelId="{F46A6A29-26EB-4B9A-B1E8-B9FAD77729BD}">
      <dgm:prSet phldrT="[Texto]"/>
      <dgm:spPr/>
      <dgm:t>
        <a:bodyPr/>
        <a:lstStyle/>
        <a:p>
          <a:r>
            <a:rPr lang="en-US" dirty="0"/>
            <a:t>International, monetary, stock market, economic</a:t>
          </a:r>
          <a:endParaRPr lang="es-ES" dirty="0"/>
        </a:p>
      </dgm:t>
    </dgm:pt>
    <dgm:pt modelId="{0951B731-DA55-4AC4-BA9D-FD66755C4649}" type="parTrans" cxnId="{264AC2EB-695B-41E2-A7CF-FC54F1B96B07}">
      <dgm:prSet/>
      <dgm:spPr/>
      <dgm:t>
        <a:bodyPr/>
        <a:lstStyle/>
        <a:p>
          <a:endParaRPr lang="es-ES"/>
        </a:p>
      </dgm:t>
    </dgm:pt>
    <dgm:pt modelId="{CF7F7012-DBFF-4DFD-81DE-AE996F5B86D1}" type="sibTrans" cxnId="{264AC2EB-695B-41E2-A7CF-FC54F1B96B07}">
      <dgm:prSet/>
      <dgm:spPr/>
      <dgm:t>
        <a:bodyPr/>
        <a:lstStyle/>
        <a:p>
          <a:endParaRPr lang="es-ES"/>
        </a:p>
      </dgm:t>
    </dgm:pt>
    <dgm:pt modelId="{B69E32A0-7796-47A2-A823-23D0CCC37252}">
      <dgm:prSet phldrT="[Texto]"/>
      <dgm:spPr/>
      <dgm:t>
        <a:bodyPr/>
        <a:lstStyle/>
        <a:p>
          <a:r>
            <a:rPr lang="es-MX" dirty="0"/>
            <a:t>GDP, M1</a:t>
          </a:r>
          <a:endParaRPr lang="es-ES" dirty="0"/>
        </a:p>
      </dgm:t>
    </dgm:pt>
    <dgm:pt modelId="{0DA195C8-48FF-485F-8249-118DF11C70B6}" type="parTrans" cxnId="{52EF1054-7359-4D07-8CA5-B6C8AC601D10}">
      <dgm:prSet/>
      <dgm:spPr/>
      <dgm:t>
        <a:bodyPr/>
        <a:lstStyle/>
        <a:p>
          <a:endParaRPr lang="es-ES"/>
        </a:p>
      </dgm:t>
    </dgm:pt>
    <dgm:pt modelId="{49289AC0-124E-4F20-AC7A-8FB44101B768}" type="sibTrans" cxnId="{52EF1054-7359-4D07-8CA5-B6C8AC601D10}">
      <dgm:prSet/>
      <dgm:spPr/>
      <dgm:t>
        <a:bodyPr/>
        <a:lstStyle/>
        <a:p>
          <a:endParaRPr lang="es-ES"/>
        </a:p>
      </dgm:t>
    </dgm:pt>
    <dgm:pt modelId="{4897BCEA-9487-4CB0-B7DF-47F5334EBBE0}">
      <dgm:prSet/>
      <dgm:spPr/>
      <dgm:t>
        <a:bodyPr/>
        <a:lstStyle/>
        <a:p>
          <a:r>
            <a:rPr lang="es-MX" dirty="0"/>
            <a:t>Mexican</a:t>
          </a:r>
          <a:r>
            <a:rPr lang="es-MX" baseline="0" dirty="0"/>
            <a:t> VIX</a:t>
          </a:r>
          <a:endParaRPr lang="es-MX" dirty="0"/>
        </a:p>
      </dgm:t>
    </dgm:pt>
    <dgm:pt modelId="{A855C96C-9315-4513-A364-28FC1ACE4335}" type="parTrans" cxnId="{F062C975-CE2E-4987-8582-E8E08C5BDF59}">
      <dgm:prSet/>
      <dgm:spPr/>
      <dgm:t>
        <a:bodyPr/>
        <a:lstStyle/>
        <a:p>
          <a:endParaRPr lang="es-MX"/>
        </a:p>
      </dgm:t>
    </dgm:pt>
    <dgm:pt modelId="{AF60A92E-2CE3-4A63-8234-8D48B645DF92}" type="sibTrans" cxnId="{F062C975-CE2E-4987-8582-E8E08C5BDF59}">
      <dgm:prSet/>
      <dgm:spPr/>
      <dgm:t>
        <a:bodyPr/>
        <a:lstStyle/>
        <a:p>
          <a:endParaRPr lang="es-MX"/>
        </a:p>
      </dgm:t>
    </dgm:pt>
    <dgm:pt modelId="{50948360-9BE3-4D05-8180-06F48ECBDEF3}">
      <dgm:prSet/>
      <dgm:spPr/>
      <dgm:t>
        <a:bodyPr/>
        <a:lstStyle/>
        <a:p>
          <a:r>
            <a:rPr lang="es-MX" dirty="0"/>
            <a:t>Consumer confidence</a:t>
          </a:r>
        </a:p>
      </dgm:t>
    </dgm:pt>
    <dgm:pt modelId="{F9ADCA7F-F193-4C5B-9FFC-F2D4680B6324}" type="parTrans" cxnId="{75739529-5814-45EB-AAB0-17825E80FA4C}">
      <dgm:prSet/>
      <dgm:spPr/>
      <dgm:t>
        <a:bodyPr/>
        <a:lstStyle/>
        <a:p>
          <a:endParaRPr lang="es-MX"/>
        </a:p>
      </dgm:t>
    </dgm:pt>
    <dgm:pt modelId="{9193ED5C-CD6E-4E5B-9182-C60347BD3F16}" type="sibTrans" cxnId="{75739529-5814-45EB-AAB0-17825E80FA4C}">
      <dgm:prSet/>
      <dgm:spPr/>
      <dgm:t>
        <a:bodyPr/>
        <a:lstStyle/>
        <a:p>
          <a:endParaRPr lang="es-MX"/>
        </a:p>
      </dgm:t>
    </dgm:pt>
    <dgm:pt modelId="{30232447-3D06-4DF9-9EF2-29A0F432FD2B}">
      <dgm:prSet/>
      <dgm:spPr/>
      <dgm:t>
        <a:bodyPr/>
        <a:lstStyle/>
        <a:p>
          <a:r>
            <a:rPr lang="es-MX" dirty="0"/>
            <a:t>International reserves and IPC </a:t>
          </a:r>
        </a:p>
      </dgm:t>
    </dgm:pt>
    <dgm:pt modelId="{7A07ACB3-59BB-49AE-B756-B15A8382735C}" type="parTrans" cxnId="{43F192B4-8D1F-4FA6-BF72-FD7E9FF7F6E9}">
      <dgm:prSet/>
      <dgm:spPr/>
      <dgm:t>
        <a:bodyPr/>
        <a:lstStyle/>
        <a:p>
          <a:endParaRPr lang="es-MX"/>
        </a:p>
      </dgm:t>
    </dgm:pt>
    <dgm:pt modelId="{E4543350-6A76-45F4-9910-DC6FCC3406C0}" type="sibTrans" cxnId="{43F192B4-8D1F-4FA6-BF72-FD7E9FF7F6E9}">
      <dgm:prSet/>
      <dgm:spPr/>
      <dgm:t>
        <a:bodyPr/>
        <a:lstStyle/>
        <a:p>
          <a:endParaRPr lang="es-MX"/>
        </a:p>
      </dgm:t>
    </dgm:pt>
    <dgm:pt modelId="{F011ED37-2C6E-40D0-8EF8-238D11D54A3D}">
      <dgm:prSet/>
      <dgm:spPr/>
      <dgm:t>
        <a:bodyPr/>
        <a:lstStyle/>
        <a:p>
          <a:r>
            <a:rPr lang="es-MX" dirty="0"/>
            <a:t>Oil prices, exchange rate USD/MXP</a:t>
          </a:r>
        </a:p>
      </dgm:t>
    </dgm:pt>
    <dgm:pt modelId="{4E370249-6525-4C73-8572-80ACBE49B0D3}" type="parTrans" cxnId="{544A13EA-A4D2-4680-AD8D-BFF6BF2D0AE6}">
      <dgm:prSet/>
      <dgm:spPr/>
      <dgm:t>
        <a:bodyPr/>
        <a:lstStyle/>
        <a:p>
          <a:endParaRPr lang="es-MX"/>
        </a:p>
      </dgm:t>
    </dgm:pt>
    <dgm:pt modelId="{3D0EEC44-68E7-41D1-915E-0FA0FEC73AF3}" type="sibTrans" cxnId="{544A13EA-A4D2-4680-AD8D-BFF6BF2D0AE6}">
      <dgm:prSet/>
      <dgm:spPr/>
      <dgm:t>
        <a:bodyPr/>
        <a:lstStyle/>
        <a:p>
          <a:endParaRPr lang="es-MX"/>
        </a:p>
      </dgm:t>
    </dgm:pt>
    <dgm:pt modelId="{13BA627D-A487-1E4E-8A0E-A0B6E12A6EF7}" type="pres">
      <dgm:prSet presAssocID="{53FB6667-74F5-4238-A9DB-DF0BF9BB5B65}" presName="Name0" presStyleCnt="0">
        <dgm:presLayoutVars>
          <dgm:dir/>
          <dgm:animLvl val="lvl"/>
          <dgm:resizeHandles val="exact"/>
        </dgm:presLayoutVars>
      </dgm:prSet>
      <dgm:spPr/>
    </dgm:pt>
    <dgm:pt modelId="{D27D4561-ED62-1145-8484-48F97DAAF553}" type="pres">
      <dgm:prSet presAssocID="{9E4EBFC6-3734-48A6-95CF-8667C74E9CA3}" presName="linNode" presStyleCnt="0"/>
      <dgm:spPr/>
    </dgm:pt>
    <dgm:pt modelId="{3CAA9CFE-A350-1D4B-AA3C-400E17D10CE4}" type="pres">
      <dgm:prSet presAssocID="{9E4EBFC6-3734-48A6-95CF-8667C74E9CA3}" presName="parentText" presStyleLbl="node1" presStyleIdx="0" presStyleCnt="2" custLinFactNeighborY="4392">
        <dgm:presLayoutVars>
          <dgm:chMax val="1"/>
          <dgm:bulletEnabled val="1"/>
        </dgm:presLayoutVars>
      </dgm:prSet>
      <dgm:spPr/>
    </dgm:pt>
    <dgm:pt modelId="{D7D14260-7A21-4145-AE3F-9D8565C3D39D}" type="pres">
      <dgm:prSet presAssocID="{9E4EBFC6-3734-48A6-95CF-8667C74E9CA3}" presName="descendantText" presStyleLbl="alignAccFollowNode1" presStyleIdx="0" presStyleCnt="2" custLinFactNeighborY="5490">
        <dgm:presLayoutVars>
          <dgm:bulletEnabled val="1"/>
        </dgm:presLayoutVars>
      </dgm:prSet>
      <dgm:spPr/>
    </dgm:pt>
    <dgm:pt modelId="{09E8D0DA-4E56-F549-804E-0B323020C68E}" type="pres">
      <dgm:prSet presAssocID="{B1C9B13B-1521-4B75-9227-305CC607E997}" presName="sp" presStyleCnt="0"/>
      <dgm:spPr/>
    </dgm:pt>
    <dgm:pt modelId="{91A9FD1D-2B7A-AB42-A869-59BC9E2B8A76}" type="pres">
      <dgm:prSet presAssocID="{F46A6A29-26EB-4B9A-B1E8-B9FAD77729BD}" presName="linNode" presStyleCnt="0"/>
      <dgm:spPr/>
    </dgm:pt>
    <dgm:pt modelId="{1E1DDA0B-E043-AD49-9D51-C2192DDAC061}" type="pres">
      <dgm:prSet presAssocID="{F46A6A29-26EB-4B9A-B1E8-B9FAD77729BD}" presName="parentText" presStyleLbl="node1" presStyleIdx="1" presStyleCnt="2" custLinFactNeighborY="490">
        <dgm:presLayoutVars>
          <dgm:chMax val="1"/>
          <dgm:bulletEnabled val="1"/>
        </dgm:presLayoutVars>
      </dgm:prSet>
      <dgm:spPr/>
    </dgm:pt>
    <dgm:pt modelId="{7B305CB9-B75A-0546-9A5D-E00E74347508}" type="pres">
      <dgm:prSet presAssocID="{F46A6A29-26EB-4B9A-B1E8-B9FAD77729BD}" presName="descendantText" presStyleLbl="alignAccFollowNode1" presStyleIdx="1" presStyleCnt="2" custLinFactNeighborY="5490">
        <dgm:presLayoutVars>
          <dgm:bulletEnabled val="1"/>
        </dgm:presLayoutVars>
      </dgm:prSet>
      <dgm:spPr/>
    </dgm:pt>
  </dgm:ptLst>
  <dgm:cxnLst>
    <dgm:cxn modelId="{75739529-5814-45EB-AAB0-17825E80FA4C}" srcId="{9E4EBFC6-3734-48A6-95CF-8667C74E9CA3}" destId="{50948360-9BE3-4D05-8180-06F48ECBDEF3}" srcOrd="2" destOrd="0" parTransId="{F9ADCA7F-F193-4C5B-9FFC-F2D4680B6324}" sibTransId="{9193ED5C-CD6E-4E5B-9182-C60347BD3F16}"/>
    <dgm:cxn modelId="{4AA75E31-3D38-46E0-B448-E346F371F8AC}" type="presOf" srcId="{9396C0B9-B8A6-4362-9456-0816D67D926B}" destId="{D7D14260-7A21-4145-AE3F-9D8565C3D39D}" srcOrd="0" destOrd="0" presId="urn:microsoft.com/office/officeart/2005/8/layout/vList5"/>
    <dgm:cxn modelId="{695D894B-8BAC-4FC0-AF21-E93B0E82AA2A}" srcId="{9E4EBFC6-3734-48A6-95CF-8667C74E9CA3}" destId="{9396C0B9-B8A6-4362-9456-0816D67D926B}" srcOrd="0" destOrd="0" parTransId="{62DDCED3-E463-4332-B173-AC598EDEE086}" sibTransId="{95207137-A23E-40CE-8C38-D21C3FD75FF4}"/>
    <dgm:cxn modelId="{52EF1054-7359-4D07-8CA5-B6C8AC601D10}" srcId="{F46A6A29-26EB-4B9A-B1E8-B9FAD77729BD}" destId="{B69E32A0-7796-47A2-A823-23D0CCC37252}" srcOrd="0" destOrd="0" parTransId="{0DA195C8-48FF-485F-8249-118DF11C70B6}" sibTransId="{49289AC0-124E-4F20-AC7A-8FB44101B768}"/>
    <dgm:cxn modelId="{F062C975-CE2E-4987-8582-E8E08C5BDF59}" srcId="{9E4EBFC6-3734-48A6-95CF-8667C74E9CA3}" destId="{4897BCEA-9487-4CB0-B7DF-47F5334EBBE0}" srcOrd="1" destOrd="0" parTransId="{A855C96C-9315-4513-A364-28FC1ACE4335}" sibTransId="{AF60A92E-2CE3-4A63-8234-8D48B645DF92}"/>
    <dgm:cxn modelId="{0E2CD579-F591-46CC-A910-0ADD7D397C77}" type="presOf" srcId="{50948360-9BE3-4D05-8180-06F48ECBDEF3}" destId="{D7D14260-7A21-4145-AE3F-9D8565C3D39D}" srcOrd="0" destOrd="2" presId="urn:microsoft.com/office/officeart/2005/8/layout/vList5"/>
    <dgm:cxn modelId="{1DD9D99B-97ED-46F3-9933-F13D34E40425}" type="presOf" srcId="{F011ED37-2C6E-40D0-8EF8-238D11D54A3D}" destId="{7B305CB9-B75A-0546-9A5D-E00E74347508}" srcOrd="0" destOrd="2" presId="urn:microsoft.com/office/officeart/2005/8/layout/vList5"/>
    <dgm:cxn modelId="{F219589C-E75D-4DA6-B7AD-997DAA0F724D}" type="presOf" srcId="{9E4EBFC6-3734-48A6-95CF-8667C74E9CA3}" destId="{3CAA9CFE-A350-1D4B-AA3C-400E17D10CE4}" srcOrd="0" destOrd="0" presId="urn:microsoft.com/office/officeart/2005/8/layout/vList5"/>
    <dgm:cxn modelId="{F3C4BDAC-1B12-4621-9027-54B3FF43930B}" type="presOf" srcId="{53FB6667-74F5-4238-A9DB-DF0BF9BB5B65}" destId="{13BA627D-A487-1E4E-8A0E-A0B6E12A6EF7}" srcOrd="0" destOrd="0" presId="urn:microsoft.com/office/officeart/2005/8/layout/vList5"/>
    <dgm:cxn modelId="{43F192B4-8D1F-4FA6-BF72-FD7E9FF7F6E9}" srcId="{F46A6A29-26EB-4B9A-B1E8-B9FAD77729BD}" destId="{30232447-3D06-4DF9-9EF2-29A0F432FD2B}" srcOrd="1" destOrd="0" parTransId="{7A07ACB3-59BB-49AE-B756-B15A8382735C}" sibTransId="{E4543350-6A76-45F4-9910-DC6FCC3406C0}"/>
    <dgm:cxn modelId="{49D044BB-BFD9-49B4-9B64-F2E387EB9EFB}" type="presOf" srcId="{F46A6A29-26EB-4B9A-B1E8-B9FAD77729BD}" destId="{1E1DDA0B-E043-AD49-9D51-C2192DDAC061}" srcOrd="0" destOrd="0" presId="urn:microsoft.com/office/officeart/2005/8/layout/vList5"/>
    <dgm:cxn modelId="{BA8352DB-E84D-4F3A-8AE5-D299AE5A6365}" type="presOf" srcId="{B69E32A0-7796-47A2-A823-23D0CCC37252}" destId="{7B305CB9-B75A-0546-9A5D-E00E74347508}" srcOrd="0" destOrd="0" presId="urn:microsoft.com/office/officeart/2005/8/layout/vList5"/>
    <dgm:cxn modelId="{4234F1E1-A0B8-4D49-A507-43E9B888819D}" type="presOf" srcId="{30232447-3D06-4DF9-9EF2-29A0F432FD2B}" destId="{7B305CB9-B75A-0546-9A5D-E00E74347508}" srcOrd="0" destOrd="1" presId="urn:microsoft.com/office/officeart/2005/8/layout/vList5"/>
    <dgm:cxn modelId="{544A13EA-A4D2-4680-AD8D-BFF6BF2D0AE6}" srcId="{F46A6A29-26EB-4B9A-B1E8-B9FAD77729BD}" destId="{F011ED37-2C6E-40D0-8EF8-238D11D54A3D}" srcOrd="2" destOrd="0" parTransId="{4E370249-6525-4C73-8572-80ACBE49B0D3}" sibTransId="{3D0EEC44-68E7-41D1-915E-0FA0FEC73AF3}"/>
    <dgm:cxn modelId="{264AC2EB-695B-41E2-A7CF-FC54F1B96B07}" srcId="{53FB6667-74F5-4238-A9DB-DF0BF9BB5B65}" destId="{F46A6A29-26EB-4B9A-B1E8-B9FAD77729BD}" srcOrd="1" destOrd="0" parTransId="{0951B731-DA55-4AC4-BA9D-FD66755C4649}" sibTransId="{CF7F7012-DBFF-4DFD-81DE-AE996F5B86D1}"/>
    <dgm:cxn modelId="{62B52EEF-418B-4A95-AD95-B18A85E2EE13}" srcId="{53FB6667-74F5-4238-A9DB-DF0BF9BB5B65}" destId="{9E4EBFC6-3734-48A6-95CF-8667C74E9CA3}" srcOrd="0" destOrd="0" parTransId="{8E53FBB1-70FF-4023-BB81-161BD94F7E1E}" sibTransId="{B1C9B13B-1521-4B75-9227-305CC607E997}"/>
    <dgm:cxn modelId="{AD7A17FD-2C5E-4395-ACFE-F990ADA0CA3E}" type="presOf" srcId="{4897BCEA-9487-4CB0-B7DF-47F5334EBBE0}" destId="{D7D14260-7A21-4145-AE3F-9D8565C3D39D}" srcOrd="0" destOrd="1" presId="urn:microsoft.com/office/officeart/2005/8/layout/vList5"/>
    <dgm:cxn modelId="{744EB7B4-D2F2-473A-83A4-AD492A45D75D}" type="presParOf" srcId="{13BA627D-A487-1E4E-8A0E-A0B6E12A6EF7}" destId="{D27D4561-ED62-1145-8484-48F97DAAF553}" srcOrd="0" destOrd="0" presId="urn:microsoft.com/office/officeart/2005/8/layout/vList5"/>
    <dgm:cxn modelId="{CC4CC929-9CAA-40F3-B5C6-836BDCFCE404}" type="presParOf" srcId="{D27D4561-ED62-1145-8484-48F97DAAF553}" destId="{3CAA9CFE-A350-1D4B-AA3C-400E17D10CE4}" srcOrd="0" destOrd="0" presId="urn:microsoft.com/office/officeart/2005/8/layout/vList5"/>
    <dgm:cxn modelId="{C2730DC2-8670-4FB4-81C8-686A353761BE}" type="presParOf" srcId="{D27D4561-ED62-1145-8484-48F97DAAF553}" destId="{D7D14260-7A21-4145-AE3F-9D8565C3D39D}" srcOrd="1" destOrd="0" presId="urn:microsoft.com/office/officeart/2005/8/layout/vList5"/>
    <dgm:cxn modelId="{1A15C5D2-52BC-471A-8FE8-003FB220B4C0}" type="presParOf" srcId="{13BA627D-A487-1E4E-8A0E-A0B6E12A6EF7}" destId="{09E8D0DA-4E56-F549-804E-0B323020C68E}" srcOrd="1" destOrd="0" presId="urn:microsoft.com/office/officeart/2005/8/layout/vList5"/>
    <dgm:cxn modelId="{3442DB39-B225-4900-ACE1-9180F6F60483}" type="presParOf" srcId="{13BA627D-A487-1E4E-8A0E-A0B6E12A6EF7}" destId="{91A9FD1D-2B7A-AB42-A869-59BC9E2B8A76}" srcOrd="2" destOrd="0" presId="urn:microsoft.com/office/officeart/2005/8/layout/vList5"/>
    <dgm:cxn modelId="{3EA12A33-06B0-437F-8FE7-A3AB84DADAF2}" type="presParOf" srcId="{91A9FD1D-2B7A-AB42-A869-59BC9E2B8A76}" destId="{1E1DDA0B-E043-AD49-9D51-C2192DDAC061}" srcOrd="0" destOrd="0" presId="urn:microsoft.com/office/officeart/2005/8/layout/vList5"/>
    <dgm:cxn modelId="{82A72D9E-D825-4D87-A201-4187259AAF9B}" type="presParOf" srcId="{91A9FD1D-2B7A-AB42-A869-59BC9E2B8A76}" destId="{7B305CB9-B75A-0546-9A5D-E00E743475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6657DC-F72C-4F4C-89F5-E5FB14181350}" type="doc">
      <dgm:prSet loTypeId="urn:microsoft.com/office/officeart/2005/8/layout/venn1" loCatId="" qsTypeId="urn:microsoft.com/office/officeart/2005/8/quickstyle/3D1" qsCatId="3D" csTypeId="urn:microsoft.com/office/officeart/2005/8/colors/colorful4" csCatId="colorful" phldr="1"/>
      <dgm:spPr/>
    </dgm:pt>
    <dgm:pt modelId="{64CB2095-520A-0241-A938-4AC498B9DB34}">
      <dgm:prSet phldrT="[Texto]" custT="1"/>
      <dgm:spPr/>
      <dgm:t>
        <a:bodyPr/>
        <a:lstStyle/>
        <a:p>
          <a:r>
            <a:rPr lang="es-MX" sz="1400" dirty="0" err="1"/>
            <a:t>Consumption</a:t>
          </a:r>
          <a:endParaRPr lang="es-ES_tradnl" sz="1400" dirty="0"/>
        </a:p>
      </dgm:t>
    </dgm:pt>
    <dgm:pt modelId="{AC0CFD3A-4D07-964D-9193-8D833BFB5FD1}" type="parTrans" cxnId="{CB615C71-64B7-034F-A59F-C6DE0AFA7430}">
      <dgm:prSet/>
      <dgm:spPr/>
      <dgm:t>
        <a:bodyPr/>
        <a:lstStyle/>
        <a:p>
          <a:endParaRPr lang="es-ES_tradnl"/>
        </a:p>
      </dgm:t>
    </dgm:pt>
    <dgm:pt modelId="{1C5408E5-726E-9A44-A7E1-1105A7BDCC58}" type="sibTrans" cxnId="{CB615C71-64B7-034F-A59F-C6DE0AFA7430}">
      <dgm:prSet/>
      <dgm:spPr/>
      <dgm:t>
        <a:bodyPr/>
        <a:lstStyle/>
        <a:p>
          <a:endParaRPr lang="es-ES_tradnl"/>
        </a:p>
      </dgm:t>
    </dgm:pt>
    <dgm:pt modelId="{9430854F-78AD-934B-8AFB-F6923CF384FE}">
      <dgm:prSet phldrT="[Texto]" custT="1"/>
      <dgm:spPr/>
      <dgm:t>
        <a:bodyPr/>
        <a:lstStyle/>
        <a:p>
          <a:r>
            <a:rPr lang="es-MX" sz="1600" dirty="0" err="1"/>
            <a:t>Airports</a:t>
          </a:r>
          <a:endParaRPr lang="es-ES_tradnl" sz="1600" dirty="0"/>
        </a:p>
      </dgm:t>
    </dgm:pt>
    <dgm:pt modelId="{CD7A9E92-D86F-E549-A9D4-73EB71744CE9}" type="parTrans" cxnId="{C44E8861-47DF-9447-A73A-6DFC389F96BB}">
      <dgm:prSet/>
      <dgm:spPr/>
      <dgm:t>
        <a:bodyPr/>
        <a:lstStyle/>
        <a:p>
          <a:endParaRPr lang="es-ES_tradnl"/>
        </a:p>
      </dgm:t>
    </dgm:pt>
    <dgm:pt modelId="{C0D0FB3B-0884-114C-8EB3-3DD0A6A76074}" type="sibTrans" cxnId="{C44E8861-47DF-9447-A73A-6DFC389F96BB}">
      <dgm:prSet/>
      <dgm:spPr/>
      <dgm:t>
        <a:bodyPr/>
        <a:lstStyle/>
        <a:p>
          <a:endParaRPr lang="es-ES_tradnl"/>
        </a:p>
      </dgm:t>
    </dgm:pt>
    <dgm:pt modelId="{E806E72A-CC79-8A41-97E6-B8247D7C109B}">
      <dgm:prSet phldrT="[Texto]" custT="1"/>
      <dgm:spPr/>
      <dgm:t>
        <a:bodyPr/>
        <a:lstStyle/>
        <a:p>
          <a:r>
            <a:rPr lang="es-MX" sz="1400" dirty="0"/>
            <a:t>Mines and construction</a:t>
          </a:r>
          <a:endParaRPr lang="es-ES_tradnl" sz="1400" dirty="0"/>
        </a:p>
      </dgm:t>
    </dgm:pt>
    <dgm:pt modelId="{2DAA742C-A4D0-0D42-AD21-FE9E1BDE62DD}" type="parTrans" cxnId="{F3331C89-C526-784F-B76A-34F49DF463AF}">
      <dgm:prSet/>
      <dgm:spPr/>
      <dgm:t>
        <a:bodyPr/>
        <a:lstStyle/>
        <a:p>
          <a:endParaRPr lang="es-ES_tradnl"/>
        </a:p>
      </dgm:t>
    </dgm:pt>
    <dgm:pt modelId="{876D4C36-7C48-2B43-93F1-2A669237B0E3}" type="sibTrans" cxnId="{F3331C89-C526-784F-B76A-34F49DF463AF}">
      <dgm:prSet/>
      <dgm:spPr/>
      <dgm:t>
        <a:bodyPr/>
        <a:lstStyle/>
        <a:p>
          <a:endParaRPr lang="es-ES_tradnl"/>
        </a:p>
      </dgm:t>
    </dgm:pt>
    <dgm:pt modelId="{B76E31FF-0ED9-5F46-BECB-FD089CF496D0}" type="pres">
      <dgm:prSet presAssocID="{4A6657DC-F72C-4F4C-89F5-E5FB14181350}" presName="compositeShape" presStyleCnt="0">
        <dgm:presLayoutVars>
          <dgm:chMax val="7"/>
          <dgm:dir/>
          <dgm:resizeHandles val="exact"/>
        </dgm:presLayoutVars>
      </dgm:prSet>
      <dgm:spPr/>
    </dgm:pt>
    <dgm:pt modelId="{F12C4C37-DFF8-9947-9FF0-32117C6DA96C}" type="pres">
      <dgm:prSet presAssocID="{64CB2095-520A-0241-A938-4AC498B9DB34}" presName="circ1" presStyleLbl="vennNode1" presStyleIdx="0" presStyleCnt="3"/>
      <dgm:spPr/>
    </dgm:pt>
    <dgm:pt modelId="{EB42A5FB-7830-B448-9272-112000B56B7F}" type="pres">
      <dgm:prSet presAssocID="{64CB2095-520A-0241-A938-4AC498B9DB34}" presName="circ1Tx" presStyleLbl="revTx" presStyleIdx="0" presStyleCnt="0">
        <dgm:presLayoutVars>
          <dgm:chMax val="0"/>
          <dgm:chPref val="0"/>
          <dgm:bulletEnabled val="1"/>
        </dgm:presLayoutVars>
      </dgm:prSet>
      <dgm:spPr/>
    </dgm:pt>
    <dgm:pt modelId="{DA0FC2F4-B459-B048-AFF1-F18D40B3F5FF}" type="pres">
      <dgm:prSet presAssocID="{9430854F-78AD-934B-8AFB-F6923CF384FE}" presName="circ2" presStyleLbl="vennNode1" presStyleIdx="1" presStyleCnt="3"/>
      <dgm:spPr/>
    </dgm:pt>
    <dgm:pt modelId="{5F3378E9-DD04-3D4D-8356-58B0B1616B6A}" type="pres">
      <dgm:prSet presAssocID="{9430854F-78AD-934B-8AFB-F6923CF384FE}" presName="circ2Tx" presStyleLbl="revTx" presStyleIdx="0" presStyleCnt="0">
        <dgm:presLayoutVars>
          <dgm:chMax val="0"/>
          <dgm:chPref val="0"/>
          <dgm:bulletEnabled val="1"/>
        </dgm:presLayoutVars>
      </dgm:prSet>
      <dgm:spPr/>
    </dgm:pt>
    <dgm:pt modelId="{B8A8F6F9-67AB-FF4A-867A-AF283E928B2B}" type="pres">
      <dgm:prSet presAssocID="{E806E72A-CC79-8A41-97E6-B8247D7C109B}" presName="circ3" presStyleLbl="vennNode1" presStyleIdx="2" presStyleCnt="3"/>
      <dgm:spPr/>
    </dgm:pt>
    <dgm:pt modelId="{804B56A2-DEEB-4E4D-9C32-19A988A2F2E5}" type="pres">
      <dgm:prSet presAssocID="{E806E72A-CC79-8A41-97E6-B8247D7C109B}" presName="circ3Tx" presStyleLbl="revTx" presStyleIdx="0" presStyleCnt="0">
        <dgm:presLayoutVars>
          <dgm:chMax val="0"/>
          <dgm:chPref val="0"/>
          <dgm:bulletEnabled val="1"/>
        </dgm:presLayoutVars>
      </dgm:prSet>
      <dgm:spPr/>
    </dgm:pt>
  </dgm:ptLst>
  <dgm:cxnLst>
    <dgm:cxn modelId="{C44E8861-47DF-9447-A73A-6DFC389F96BB}" srcId="{4A6657DC-F72C-4F4C-89F5-E5FB14181350}" destId="{9430854F-78AD-934B-8AFB-F6923CF384FE}" srcOrd="1" destOrd="0" parTransId="{CD7A9E92-D86F-E549-A9D4-73EB71744CE9}" sibTransId="{C0D0FB3B-0884-114C-8EB3-3DD0A6A76074}"/>
    <dgm:cxn modelId="{B9A7AA68-5195-44AB-90B0-CFE43A7CC768}" type="presOf" srcId="{E806E72A-CC79-8A41-97E6-B8247D7C109B}" destId="{B8A8F6F9-67AB-FF4A-867A-AF283E928B2B}" srcOrd="0" destOrd="0" presId="urn:microsoft.com/office/officeart/2005/8/layout/venn1"/>
    <dgm:cxn modelId="{379D8F6C-3F59-4F28-BEDC-341CA68DE6FC}" type="presOf" srcId="{E806E72A-CC79-8A41-97E6-B8247D7C109B}" destId="{804B56A2-DEEB-4E4D-9C32-19A988A2F2E5}" srcOrd="1" destOrd="0" presId="urn:microsoft.com/office/officeart/2005/8/layout/venn1"/>
    <dgm:cxn modelId="{16B7CC70-22E1-41C2-B637-A1C6D6325EF8}" type="presOf" srcId="{64CB2095-520A-0241-A938-4AC498B9DB34}" destId="{F12C4C37-DFF8-9947-9FF0-32117C6DA96C}" srcOrd="0" destOrd="0" presId="urn:microsoft.com/office/officeart/2005/8/layout/venn1"/>
    <dgm:cxn modelId="{CB615C71-64B7-034F-A59F-C6DE0AFA7430}" srcId="{4A6657DC-F72C-4F4C-89F5-E5FB14181350}" destId="{64CB2095-520A-0241-A938-4AC498B9DB34}" srcOrd="0" destOrd="0" parTransId="{AC0CFD3A-4D07-964D-9193-8D833BFB5FD1}" sibTransId="{1C5408E5-726E-9A44-A7E1-1105A7BDCC58}"/>
    <dgm:cxn modelId="{F2F44084-8E43-4681-8AF3-7140529587A6}" type="presOf" srcId="{9430854F-78AD-934B-8AFB-F6923CF384FE}" destId="{DA0FC2F4-B459-B048-AFF1-F18D40B3F5FF}" srcOrd="0" destOrd="0" presId="urn:microsoft.com/office/officeart/2005/8/layout/venn1"/>
    <dgm:cxn modelId="{F3331C89-C526-784F-B76A-34F49DF463AF}" srcId="{4A6657DC-F72C-4F4C-89F5-E5FB14181350}" destId="{E806E72A-CC79-8A41-97E6-B8247D7C109B}" srcOrd="2" destOrd="0" parTransId="{2DAA742C-A4D0-0D42-AD21-FE9E1BDE62DD}" sibTransId="{876D4C36-7C48-2B43-93F1-2A669237B0E3}"/>
    <dgm:cxn modelId="{FEDE10C5-4486-414A-91E7-ABEA0DB52F20}" type="presOf" srcId="{9430854F-78AD-934B-8AFB-F6923CF384FE}" destId="{5F3378E9-DD04-3D4D-8356-58B0B1616B6A}" srcOrd="1" destOrd="0" presId="urn:microsoft.com/office/officeart/2005/8/layout/venn1"/>
    <dgm:cxn modelId="{FAEC3CE3-1972-480A-A155-7C9745DD1585}" type="presOf" srcId="{64CB2095-520A-0241-A938-4AC498B9DB34}" destId="{EB42A5FB-7830-B448-9272-112000B56B7F}" srcOrd="1" destOrd="0" presId="urn:microsoft.com/office/officeart/2005/8/layout/venn1"/>
    <dgm:cxn modelId="{EBE77AF5-A12D-44C1-B9FC-C1694B678367}" type="presOf" srcId="{4A6657DC-F72C-4F4C-89F5-E5FB14181350}" destId="{B76E31FF-0ED9-5F46-BECB-FD089CF496D0}" srcOrd="0" destOrd="0" presId="urn:microsoft.com/office/officeart/2005/8/layout/venn1"/>
    <dgm:cxn modelId="{5FEF8500-1EEC-41EF-8DAB-90C30F36F425}" type="presParOf" srcId="{B76E31FF-0ED9-5F46-BECB-FD089CF496D0}" destId="{F12C4C37-DFF8-9947-9FF0-32117C6DA96C}" srcOrd="0" destOrd="0" presId="urn:microsoft.com/office/officeart/2005/8/layout/venn1"/>
    <dgm:cxn modelId="{80694E0D-2AC3-46B3-9F11-BAFBB6ECAEED}" type="presParOf" srcId="{B76E31FF-0ED9-5F46-BECB-FD089CF496D0}" destId="{EB42A5FB-7830-B448-9272-112000B56B7F}" srcOrd="1" destOrd="0" presId="urn:microsoft.com/office/officeart/2005/8/layout/venn1"/>
    <dgm:cxn modelId="{D7968FC0-DA2E-40A2-BB9D-F50B50822980}" type="presParOf" srcId="{B76E31FF-0ED9-5F46-BECB-FD089CF496D0}" destId="{DA0FC2F4-B459-B048-AFF1-F18D40B3F5FF}" srcOrd="2" destOrd="0" presId="urn:microsoft.com/office/officeart/2005/8/layout/venn1"/>
    <dgm:cxn modelId="{08B98B41-969A-4C4D-8A05-884E13E165DC}" type="presParOf" srcId="{B76E31FF-0ED9-5F46-BECB-FD089CF496D0}" destId="{5F3378E9-DD04-3D4D-8356-58B0B1616B6A}" srcOrd="3" destOrd="0" presId="urn:microsoft.com/office/officeart/2005/8/layout/venn1"/>
    <dgm:cxn modelId="{CBB41E87-F1B3-46E3-B562-7E00D34FE992}" type="presParOf" srcId="{B76E31FF-0ED9-5F46-BECB-FD089CF496D0}" destId="{B8A8F6F9-67AB-FF4A-867A-AF283E928B2B}" srcOrd="4" destOrd="0" presId="urn:microsoft.com/office/officeart/2005/8/layout/venn1"/>
    <dgm:cxn modelId="{E8452972-DAFE-4D1E-A899-412A46B10163}" type="presParOf" srcId="{B76E31FF-0ED9-5F46-BECB-FD089CF496D0}" destId="{804B56A2-DEEB-4E4D-9C32-19A988A2F2E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6657DC-F72C-4F4C-89F5-E5FB14181350}" type="doc">
      <dgm:prSet loTypeId="urn:microsoft.com/office/officeart/2005/8/layout/venn1" loCatId="" qsTypeId="urn:microsoft.com/office/officeart/2005/8/quickstyle/3D1" qsCatId="3D" csTypeId="urn:microsoft.com/office/officeart/2005/8/colors/accent0_3" csCatId="mainScheme" phldr="1"/>
      <dgm:spPr/>
    </dgm:pt>
    <dgm:pt modelId="{64CB2095-520A-0241-A938-4AC498B9DB34}">
      <dgm:prSet phldrT="[Texto]" custT="1"/>
      <dgm:spPr/>
      <dgm:t>
        <a:bodyPr/>
        <a:lstStyle/>
        <a:p>
          <a:r>
            <a:rPr lang="es-ES_tradnl" sz="2000" dirty="0"/>
            <a:t>Banks</a:t>
          </a:r>
        </a:p>
      </dgm:t>
    </dgm:pt>
    <dgm:pt modelId="{AC0CFD3A-4D07-964D-9193-8D833BFB5FD1}" type="parTrans" cxnId="{CB615C71-64B7-034F-A59F-C6DE0AFA7430}">
      <dgm:prSet/>
      <dgm:spPr/>
      <dgm:t>
        <a:bodyPr/>
        <a:lstStyle/>
        <a:p>
          <a:endParaRPr lang="es-ES_tradnl"/>
        </a:p>
      </dgm:t>
    </dgm:pt>
    <dgm:pt modelId="{1C5408E5-726E-9A44-A7E1-1105A7BDCC58}" type="sibTrans" cxnId="{CB615C71-64B7-034F-A59F-C6DE0AFA7430}">
      <dgm:prSet/>
      <dgm:spPr/>
      <dgm:t>
        <a:bodyPr/>
        <a:lstStyle/>
        <a:p>
          <a:endParaRPr lang="es-ES_tradnl"/>
        </a:p>
      </dgm:t>
    </dgm:pt>
    <dgm:pt modelId="{9430854F-78AD-934B-8AFB-F6923CF384FE}">
      <dgm:prSet phldrT="[Texto]" custT="1"/>
      <dgm:spPr/>
      <dgm:t>
        <a:bodyPr/>
        <a:lstStyle/>
        <a:p>
          <a:pPr algn="l"/>
          <a:r>
            <a:rPr lang="es-MX" sz="1100" dirty="0"/>
            <a:t>Communication</a:t>
          </a:r>
          <a:endParaRPr lang="es-ES_tradnl" sz="1100" dirty="0"/>
        </a:p>
      </dgm:t>
    </dgm:pt>
    <dgm:pt modelId="{CD7A9E92-D86F-E549-A9D4-73EB71744CE9}" type="parTrans" cxnId="{C44E8861-47DF-9447-A73A-6DFC389F96BB}">
      <dgm:prSet/>
      <dgm:spPr/>
      <dgm:t>
        <a:bodyPr/>
        <a:lstStyle/>
        <a:p>
          <a:endParaRPr lang="es-ES_tradnl"/>
        </a:p>
      </dgm:t>
    </dgm:pt>
    <dgm:pt modelId="{C0D0FB3B-0884-114C-8EB3-3DD0A6A76074}" type="sibTrans" cxnId="{C44E8861-47DF-9447-A73A-6DFC389F96BB}">
      <dgm:prSet/>
      <dgm:spPr/>
      <dgm:t>
        <a:bodyPr/>
        <a:lstStyle/>
        <a:p>
          <a:endParaRPr lang="es-ES_tradnl"/>
        </a:p>
      </dgm:t>
    </dgm:pt>
    <dgm:pt modelId="{B76E31FF-0ED9-5F46-BECB-FD089CF496D0}" type="pres">
      <dgm:prSet presAssocID="{4A6657DC-F72C-4F4C-89F5-E5FB14181350}" presName="compositeShape" presStyleCnt="0">
        <dgm:presLayoutVars>
          <dgm:chMax val="7"/>
          <dgm:dir/>
          <dgm:resizeHandles val="exact"/>
        </dgm:presLayoutVars>
      </dgm:prSet>
      <dgm:spPr/>
    </dgm:pt>
    <dgm:pt modelId="{F12C4C37-DFF8-9947-9FF0-32117C6DA96C}" type="pres">
      <dgm:prSet presAssocID="{64CB2095-520A-0241-A938-4AC498B9DB34}" presName="circ1" presStyleLbl="vennNode1" presStyleIdx="0" presStyleCnt="2"/>
      <dgm:spPr/>
    </dgm:pt>
    <dgm:pt modelId="{EB42A5FB-7830-B448-9272-112000B56B7F}" type="pres">
      <dgm:prSet presAssocID="{64CB2095-520A-0241-A938-4AC498B9DB34}" presName="circ1Tx" presStyleLbl="revTx" presStyleIdx="0" presStyleCnt="0">
        <dgm:presLayoutVars>
          <dgm:chMax val="0"/>
          <dgm:chPref val="0"/>
          <dgm:bulletEnabled val="1"/>
        </dgm:presLayoutVars>
      </dgm:prSet>
      <dgm:spPr/>
    </dgm:pt>
    <dgm:pt modelId="{DA0FC2F4-B459-B048-AFF1-F18D40B3F5FF}" type="pres">
      <dgm:prSet presAssocID="{9430854F-78AD-934B-8AFB-F6923CF384FE}" presName="circ2" presStyleLbl="vennNode1" presStyleIdx="1" presStyleCnt="2" custLinFactNeighborX="-29413" custLinFactNeighborY="49398"/>
      <dgm:spPr/>
    </dgm:pt>
    <dgm:pt modelId="{5F3378E9-DD04-3D4D-8356-58B0B1616B6A}" type="pres">
      <dgm:prSet presAssocID="{9430854F-78AD-934B-8AFB-F6923CF384FE}" presName="circ2Tx" presStyleLbl="revTx" presStyleIdx="0" presStyleCnt="0">
        <dgm:presLayoutVars>
          <dgm:chMax val="0"/>
          <dgm:chPref val="0"/>
          <dgm:bulletEnabled val="1"/>
        </dgm:presLayoutVars>
      </dgm:prSet>
      <dgm:spPr/>
    </dgm:pt>
  </dgm:ptLst>
  <dgm:cxnLst>
    <dgm:cxn modelId="{A181750C-C93C-4ACB-955F-5D70AA997466}" type="presOf" srcId="{64CB2095-520A-0241-A938-4AC498B9DB34}" destId="{F12C4C37-DFF8-9947-9FF0-32117C6DA96C}" srcOrd="0" destOrd="0" presId="urn:microsoft.com/office/officeart/2005/8/layout/venn1"/>
    <dgm:cxn modelId="{1363A70C-66F1-480A-B1CB-A09E3BEA1DA5}" type="presOf" srcId="{9430854F-78AD-934B-8AFB-F6923CF384FE}" destId="{5F3378E9-DD04-3D4D-8356-58B0B1616B6A}" srcOrd="1" destOrd="0" presId="urn:microsoft.com/office/officeart/2005/8/layout/venn1"/>
    <dgm:cxn modelId="{FCE8111E-641B-412D-ABFB-483D32B5AA46}" type="presOf" srcId="{9430854F-78AD-934B-8AFB-F6923CF384FE}" destId="{DA0FC2F4-B459-B048-AFF1-F18D40B3F5FF}" srcOrd="0" destOrd="0" presId="urn:microsoft.com/office/officeart/2005/8/layout/venn1"/>
    <dgm:cxn modelId="{C44E8861-47DF-9447-A73A-6DFC389F96BB}" srcId="{4A6657DC-F72C-4F4C-89F5-E5FB14181350}" destId="{9430854F-78AD-934B-8AFB-F6923CF384FE}" srcOrd="1" destOrd="0" parTransId="{CD7A9E92-D86F-E549-A9D4-73EB71744CE9}" sibTransId="{C0D0FB3B-0884-114C-8EB3-3DD0A6A76074}"/>
    <dgm:cxn modelId="{CB615C71-64B7-034F-A59F-C6DE0AFA7430}" srcId="{4A6657DC-F72C-4F4C-89F5-E5FB14181350}" destId="{64CB2095-520A-0241-A938-4AC498B9DB34}" srcOrd="0" destOrd="0" parTransId="{AC0CFD3A-4D07-964D-9193-8D833BFB5FD1}" sibTransId="{1C5408E5-726E-9A44-A7E1-1105A7BDCC58}"/>
    <dgm:cxn modelId="{E40C9DA8-F60B-4AC9-B464-2AF21A1EFF92}" type="presOf" srcId="{64CB2095-520A-0241-A938-4AC498B9DB34}" destId="{EB42A5FB-7830-B448-9272-112000B56B7F}" srcOrd="1" destOrd="0" presId="urn:microsoft.com/office/officeart/2005/8/layout/venn1"/>
    <dgm:cxn modelId="{9B340BB2-D43A-421D-8DB2-83E7A47EE2D7}" type="presOf" srcId="{4A6657DC-F72C-4F4C-89F5-E5FB14181350}" destId="{B76E31FF-0ED9-5F46-BECB-FD089CF496D0}" srcOrd="0" destOrd="0" presId="urn:microsoft.com/office/officeart/2005/8/layout/venn1"/>
    <dgm:cxn modelId="{9DA368A1-9A44-49DE-9570-08EC9DCC05CF}" type="presParOf" srcId="{B76E31FF-0ED9-5F46-BECB-FD089CF496D0}" destId="{F12C4C37-DFF8-9947-9FF0-32117C6DA96C}" srcOrd="0" destOrd="0" presId="urn:microsoft.com/office/officeart/2005/8/layout/venn1"/>
    <dgm:cxn modelId="{D9937BAA-A0CE-4779-92E4-A5DE337C87B9}" type="presParOf" srcId="{B76E31FF-0ED9-5F46-BECB-FD089CF496D0}" destId="{EB42A5FB-7830-B448-9272-112000B56B7F}" srcOrd="1" destOrd="0" presId="urn:microsoft.com/office/officeart/2005/8/layout/venn1"/>
    <dgm:cxn modelId="{9C71C0D9-F2A6-40BA-BE22-89504EF49E6E}" type="presParOf" srcId="{B76E31FF-0ED9-5F46-BECB-FD089CF496D0}" destId="{DA0FC2F4-B459-B048-AFF1-F18D40B3F5FF}" srcOrd="2" destOrd="0" presId="urn:microsoft.com/office/officeart/2005/8/layout/venn1"/>
    <dgm:cxn modelId="{17A180A6-E694-4A45-BE50-96875E394B7E}" type="presParOf" srcId="{B76E31FF-0ED9-5F46-BECB-FD089CF496D0}" destId="{5F3378E9-DD04-3D4D-8356-58B0B1616B6A}" srcOrd="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BA0CF-2882-A547-9D44-594ACE851CDA}">
      <dsp:nvSpPr>
        <dsp:cNvPr id="0" name=""/>
        <dsp:cNvSpPr/>
      </dsp:nvSpPr>
      <dsp:spPr>
        <a:xfrm>
          <a:off x="0" y="0"/>
          <a:ext cx="3382509" cy="13431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s-MX" sz="5600" kern="1200" dirty="0" err="1"/>
            <a:t>Efficiency</a:t>
          </a:r>
          <a:endParaRPr lang="es-ES_tradnl" sz="5600" kern="1200" dirty="0"/>
        </a:p>
      </dsp:txBody>
      <dsp:txXfrm>
        <a:off x="65568" y="65568"/>
        <a:ext cx="3251373" cy="1212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6FE6B-9FA5-4DBC-B6AA-2962983472DA}">
      <dsp:nvSpPr>
        <dsp:cNvPr id="0" name=""/>
        <dsp:cNvSpPr/>
      </dsp:nvSpPr>
      <dsp:spPr>
        <a:xfrm>
          <a:off x="0" y="1540"/>
          <a:ext cx="3757757" cy="124722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rtl="0">
            <a:lnSpc>
              <a:spcPct val="90000"/>
            </a:lnSpc>
            <a:spcBef>
              <a:spcPct val="0"/>
            </a:spcBef>
            <a:spcAft>
              <a:spcPct val="35000"/>
            </a:spcAft>
            <a:buNone/>
          </a:pPr>
          <a:r>
            <a:rPr lang="es-MX" sz="5200" kern="1200" dirty="0" err="1"/>
            <a:t>Inefficiency</a:t>
          </a:r>
          <a:endParaRPr lang="x-none" sz="5200" kern="1200" dirty="0"/>
        </a:p>
      </dsp:txBody>
      <dsp:txXfrm>
        <a:off x="60884" y="62424"/>
        <a:ext cx="3635989" cy="1125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73D98-3AC5-AA46-9F05-D6D6C00CE8F5}">
      <dsp:nvSpPr>
        <dsp:cNvPr id="0" name=""/>
        <dsp:cNvSpPr/>
      </dsp:nvSpPr>
      <dsp:spPr>
        <a:xfrm>
          <a:off x="3145743" y="822418"/>
          <a:ext cx="634275" cy="91440"/>
        </a:xfrm>
        <a:custGeom>
          <a:avLst/>
          <a:gdLst/>
          <a:ahLst/>
          <a:cxnLst/>
          <a:rect l="0" t="0" r="0" b="0"/>
          <a:pathLst>
            <a:path>
              <a:moveTo>
                <a:pt x="0" y="45720"/>
              </a:moveTo>
              <a:lnTo>
                <a:pt x="6342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6259" y="864813"/>
        <a:ext cx="33243" cy="6648"/>
      </dsp:txXfrm>
    </dsp:sp>
    <dsp:sp modelId="{5DE90553-6470-DF49-AD62-B5D008DBC17F}">
      <dsp:nvSpPr>
        <dsp:cNvPr id="0" name=""/>
        <dsp:cNvSpPr/>
      </dsp:nvSpPr>
      <dsp:spPr>
        <a:xfrm>
          <a:off x="256779" y="909"/>
          <a:ext cx="2890763" cy="17344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650" tIns="148686" rIns="141650" bIns="148686" numCol="1" spcCol="1270" anchor="ctr" anchorCtr="0">
          <a:noAutofit/>
        </a:bodyPr>
        <a:lstStyle/>
        <a:p>
          <a:pPr marL="0" lvl="0" indent="0" algn="ctr" defTabSz="755650">
            <a:lnSpc>
              <a:spcPct val="90000"/>
            </a:lnSpc>
            <a:spcBef>
              <a:spcPct val="0"/>
            </a:spcBef>
            <a:spcAft>
              <a:spcPct val="35000"/>
            </a:spcAft>
            <a:buNone/>
          </a:pPr>
          <a:r>
            <a:rPr lang="en-US" sz="1700" b="1" kern="1200"/>
            <a:t>PLS-SEM </a:t>
          </a:r>
          <a:endParaRPr lang="en-US" sz="1700" kern="1200"/>
        </a:p>
      </dsp:txBody>
      <dsp:txXfrm>
        <a:off x="256779" y="909"/>
        <a:ext cx="2890763" cy="1734458"/>
      </dsp:txXfrm>
    </dsp:sp>
    <dsp:sp modelId="{A3CB7DC6-7A59-5646-A60E-86B7BC50A322}">
      <dsp:nvSpPr>
        <dsp:cNvPr id="0" name=""/>
        <dsp:cNvSpPr/>
      </dsp:nvSpPr>
      <dsp:spPr>
        <a:xfrm>
          <a:off x="6701382" y="822418"/>
          <a:ext cx="634275" cy="91440"/>
        </a:xfrm>
        <a:custGeom>
          <a:avLst/>
          <a:gdLst/>
          <a:ahLst/>
          <a:cxnLst/>
          <a:rect l="0" t="0" r="0" b="0"/>
          <a:pathLst>
            <a:path>
              <a:moveTo>
                <a:pt x="0" y="45720"/>
              </a:moveTo>
              <a:lnTo>
                <a:pt x="6342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01898" y="864813"/>
        <a:ext cx="33243" cy="6648"/>
      </dsp:txXfrm>
    </dsp:sp>
    <dsp:sp modelId="{98BC07BF-AC5E-6146-92AB-DF01230B0D1D}">
      <dsp:nvSpPr>
        <dsp:cNvPr id="0" name=""/>
        <dsp:cNvSpPr/>
      </dsp:nvSpPr>
      <dsp:spPr>
        <a:xfrm>
          <a:off x="3812418" y="909"/>
          <a:ext cx="2890763" cy="17344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650" tIns="148686" rIns="141650" bIns="148686" numCol="1" spcCol="1270" anchor="ctr" anchorCtr="0">
          <a:noAutofit/>
        </a:bodyPr>
        <a:lstStyle/>
        <a:p>
          <a:pPr marL="0" lvl="0" indent="0" algn="ctr" defTabSz="755650">
            <a:lnSpc>
              <a:spcPct val="90000"/>
            </a:lnSpc>
            <a:spcBef>
              <a:spcPct val="0"/>
            </a:spcBef>
            <a:spcAft>
              <a:spcPct val="35000"/>
            </a:spcAft>
            <a:buNone/>
          </a:pPr>
          <a:r>
            <a:rPr lang="en-US" sz="1700" b="0" kern="1200" dirty="0"/>
            <a:t>Estimates model parameters so that the explained variance of the endogenous constructs / indicators is being maximized </a:t>
          </a:r>
        </a:p>
      </dsp:txBody>
      <dsp:txXfrm>
        <a:off x="3812418" y="909"/>
        <a:ext cx="2890763" cy="1734458"/>
      </dsp:txXfrm>
    </dsp:sp>
    <dsp:sp modelId="{F90403BE-5F99-5840-8703-2A57991896F6}">
      <dsp:nvSpPr>
        <dsp:cNvPr id="0" name=""/>
        <dsp:cNvSpPr/>
      </dsp:nvSpPr>
      <dsp:spPr>
        <a:xfrm>
          <a:off x="1702161" y="1733567"/>
          <a:ext cx="7111277" cy="634275"/>
        </a:xfrm>
        <a:custGeom>
          <a:avLst/>
          <a:gdLst/>
          <a:ahLst/>
          <a:cxnLst/>
          <a:rect l="0" t="0" r="0" b="0"/>
          <a:pathLst>
            <a:path>
              <a:moveTo>
                <a:pt x="7111277" y="0"/>
              </a:moveTo>
              <a:lnTo>
                <a:pt x="7111277" y="334237"/>
              </a:lnTo>
              <a:lnTo>
                <a:pt x="0" y="334237"/>
              </a:lnTo>
              <a:lnTo>
                <a:pt x="0" y="63427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9243" y="2047380"/>
        <a:ext cx="357114" cy="6648"/>
      </dsp:txXfrm>
    </dsp:sp>
    <dsp:sp modelId="{32C0D9EC-3D68-064C-B470-BD534FF261D9}">
      <dsp:nvSpPr>
        <dsp:cNvPr id="0" name=""/>
        <dsp:cNvSpPr/>
      </dsp:nvSpPr>
      <dsp:spPr>
        <a:xfrm>
          <a:off x="7368057" y="909"/>
          <a:ext cx="2890763" cy="17344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650" tIns="148686" rIns="141650" bIns="148686" numCol="1" spcCol="1270" anchor="ctr" anchorCtr="0">
          <a:noAutofit/>
        </a:bodyPr>
        <a:lstStyle/>
        <a:p>
          <a:pPr marL="0" lvl="0" indent="0" algn="ctr" defTabSz="755650">
            <a:lnSpc>
              <a:spcPct val="90000"/>
            </a:lnSpc>
            <a:spcBef>
              <a:spcPct val="0"/>
            </a:spcBef>
            <a:spcAft>
              <a:spcPct val="35000"/>
            </a:spcAft>
            <a:buNone/>
          </a:pPr>
          <a:r>
            <a:rPr lang="en-US" sz="1700" kern="1200" dirty="0"/>
            <a:t>Makes no distributional assumptions </a:t>
          </a:r>
        </a:p>
      </dsp:txBody>
      <dsp:txXfrm>
        <a:off x="7368057" y="909"/>
        <a:ext cx="2890763" cy="1734458"/>
      </dsp:txXfrm>
    </dsp:sp>
    <dsp:sp modelId="{24C81F82-A641-AD43-95B2-3196E91DB162}">
      <dsp:nvSpPr>
        <dsp:cNvPr id="0" name=""/>
        <dsp:cNvSpPr/>
      </dsp:nvSpPr>
      <dsp:spPr>
        <a:xfrm>
          <a:off x="3145743" y="3221751"/>
          <a:ext cx="634275" cy="91440"/>
        </a:xfrm>
        <a:custGeom>
          <a:avLst/>
          <a:gdLst/>
          <a:ahLst/>
          <a:cxnLst/>
          <a:rect l="0" t="0" r="0" b="0"/>
          <a:pathLst>
            <a:path>
              <a:moveTo>
                <a:pt x="0" y="45720"/>
              </a:moveTo>
              <a:lnTo>
                <a:pt x="6342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6259" y="3264147"/>
        <a:ext cx="33243" cy="6648"/>
      </dsp:txXfrm>
    </dsp:sp>
    <dsp:sp modelId="{363253F4-3982-C040-887A-21CB01B1B0F8}">
      <dsp:nvSpPr>
        <dsp:cNvPr id="0" name=""/>
        <dsp:cNvSpPr/>
      </dsp:nvSpPr>
      <dsp:spPr>
        <a:xfrm>
          <a:off x="256779" y="2400242"/>
          <a:ext cx="2890763" cy="17344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650" tIns="148686" rIns="141650" bIns="148686" numCol="1" spcCol="1270" anchor="ctr" anchorCtr="0">
          <a:noAutofit/>
        </a:bodyPr>
        <a:lstStyle/>
        <a:p>
          <a:pPr marL="0" lvl="0" indent="0" algn="ctr" defTabSz="755650">
            <a:lnSpc>
              <a:spcPct val="90000"/>
            </a:lnSpc>
            <a:spcBef>
              <a:spcPct val="0"/>
            </a:spcBef>
            <a:spcAft>
              <a:spcPct val="35000"/>
            </a:spcAft>
            <a:buNone/>
          </a:pPr>
          <a:r>
            <a:rPr lang="en-US" sz="1700" kern="1200" dirty="0"/>
            <a:t>Works with small sample sizes </a:t>
          </a:r>
        </a:p>
      </dsp:txBody>
      <dsp:txXfrm>
        <a:off x="256779" y="2400242"/>
        <a:ext cx="2890763" cy="1734458"/>
      </dsp:txXfrm>
    </dsp:sp>
    <dsp:sp modelId="{CE27C17E-B5E8-164F-97FA-C0265D2A61CC}">
      <dsp:nvSpPr>
        <dsp:cNvPr id="0" name=""/>
        <dsp:cNvSpPr/>
      </dsp:nvSpPr>
      <dsp:spPr>
        <a:xfrm>
          <a:off x="3812418" y="2400242"/>
          <a:ext cx="2890763" cy="17344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650" tIns="148686" rIns="141650" bIns="148686" numCol="1" spcCol="1270" anchor="ctr" anchorCtr="0">
          <a:noAutofit/>
        </a:bodyPr>
        <a:lstStyle/>
        <a:p>
          <a:pPr marL="0" lvl="0" indent="0" algn="ctr" defTabSz="755650">
            <a:lnSpc>
              <a:spcPct val="90000"/>
            </a:lnSpc>
            <a:spcBef>
              <a:spcPct val="0"/>
            </a:spcBef>
            <a:spcAft>
              <a:spcPct val="35000"/>
            </a:spcAft>
            <a:buNone/>
          </a:pPr>
          <a:r>
            <a:rPr lang="en-US" sz="1700" kern="1200" dirty="0"/>
            <a:t>No (established) goodness-of-fit statistics </a:t>
          </a:r>
        </a:p>
      </dsp:txBody>
      <dsp:txXfrm>
        <a:off x="3812418" y="2400242"/>
        <a:ext cx="2890763" cy="1734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14260-7A21-4145-AE3F-9D8565C3D39D}">
      <dsp:nvSpPr>
        <dsp:cNvPr id="0" name=""/>
        <dsp:cNvSpPr/>
      </dsp:nvSpPr>
      <dsp:spPr>
        <a:xfrm rot="5400000">
          <a:off x="2855865" y="-404647"/>
          <a:ext cx="2112485" cy="3681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a:t>Entrepreneur confidence</a:t>
          </a:r>
          <a:endParaRPr lang="es-ES" sz="2400" kern="1200" dirty="0"/>
        </a:p>
        <a:p>
          <a:pPr marL="228600" lvl="1" indent="-228600" algn="l" defTabSz="1066800">
            <a:lnSpc>
              <a:spcPct val="90000"/>
            </a:lnSpc>
            <a:spcBef>
              <a:spcPct val="0"/>
            </a:spcBef>
            <a:spcAft>
              <a:spcPct val="15000"/>
            </a:spcAft>
            <a:buChar char="•"/>
          </a:pPr>
          <a:r>
            <a:rPr lang="es-MX" sz="2400" kern="1200" dirty="0"/>
            <a:t>Mexican</a:t>
          </a:r>
          <a:r>
            <a:rPr lang="es-MX" sz="2400" kern="1200" baseline="0" dirty="0"/>
            <a:t> VIX</a:t>
          </a:r>
          <a:endParaRPr lang="es-MX" sz="2400" kern="1200" dirty="0"/>
        </a:p>
        <a:p>
          <a:pPr marL="228600" lvl="1" indent="-228600" algn="l" defTabSz="1066800">
            <a:lnSpc>
              <a:spcPct val="90000"/>
            </a:lnSpc>
            <a:spcBef>
              <a:spcPct val="0"/>
            </a:spcBef>
            <a:spcAft>
              <a:spcPct val="15000"/>
            </a:spcAft>
            <a:buChar char="•"/>
          </a:pPr>
          <a:r>
            <a:rPr lang="es-MX" sz="2400" kern="1200" dirty="0"/>
            <a:t>Consumer confidence</a:t>
          </a:r>
        </a:p>
      </dsp:txBody>
      <dsp:txXfrm rot="-5400000">
        <a:off x="2071116" y="483225"/>
        <a:ext cx="3578861" cy="1906239"/>
      </dsp:txXfrm>
    </dsp:sp>
    <dsp:sp modelId="{3CAA9CFE-A350-1D4B-AA3C-400E17D10CE4}">
      <dsp:nvSpPr>
        <dsp:cNvPr id="0" name=""/>
        <dsp:cNvSpPr/>
      </dsp:nvSpPr>
      <dsp:spPr>
        <a:xfrm>
          <a:off x="0" y="116041"/>
          <a:ext cx="2071116" cy="26406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MX" sz="2400" kern="1200" dirty="0" err="1"/>
            <a:t>Behavioral</a:t>
          </a:r>
          <a:endParaRPr lang="es-ES" sz="2400" kern="1200" dirty="0"/>
        </a:p>
      </dsp:txBody>
      <dsp:txXfrm>
        <a:off x="101104" y="217145"/>
        <a:ext cx="1868908" cy="2438398"/>
      </dsp:txXfrm>
    </dsp:sp>
    <dsp:sp modelId="{7B305CB9-B75A-0546-9A5D-E00E74347508}">
      <dsp:nvSpPr>
        <dsp:cNvPr id="0" name=""/>
        <dsp:cNvSpPr/>
      </dsp:nvSpPr>
      <dsp:spPr>
        <a:xfrm rot="5400000">
          <a:off x="2855865" y="2367989"/>
          <a:ext cx="2112485" cy="3681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a:t>GDP, M1</a:t>
          </a:r>
          <a:endParaRPr lang="es-ES" sz="2400" kern="1200" dirty="0"/>
        </a:p>
        <a:p>
          <a:pPr marL="228600" lvl="1" indent="-228600" algn="l" defTabSz="1066800">
            <a:lnSpc>
              <a:spcPct val="90000"/>
            </a:lnSpc>
            <a:spcBef>
              <a:spcPct val="0"/>
            </a:spcBef>
            <a:spcAft>
              <a:spcPct val="15000"/>
            </a:spcAft>
            <a:buChar char="•"/>
          </a:pPr>
          <a:r>
            <a:rPr lang="es-MX" sz="2400" kern="1200" dirty="0"/>
            <a:t>International reserves and IPC </a:t>
          </a:r>
        </a:p>
        <a:p>
          <a:pPr marL="228600" lvl="1" indent="-228600" algn="l" defTabSz="1066800">
            <a:lnSpc>
              <a:spcPct val="90000"/>
            </a:lnSpc>
            <a:spcBef>
              <a:spcPct val="0"/>
            </a:spcBef>
            <a:spcAft>
              <a:spcPct val="15000"/>
            </a:spcAft>
            <a:buChar char="•"/>
          </a:pPr>
          <a:r>
            <a:rPr lang="es-MX" sz="2400" kern="1200" dirty="0"/>
            <a:t>Oil prices, exchange rate USD/MXP</a:t>
          </a:r>
        </a:p>
      </dsp:txBody>
      <dsp:txXfrm rot="-5400000">
        <a:off x="2071116" y="3255862"/>
        <a:ext cx="3578861" cy="1906239"/>
      </dsp:txXfrm>
    </dsp:sp>
    <dsp:sp modelId="{1E1DDA0B-E043-AD49-9D51-C2192DDAC061}">
      <dsp:nvSpPr>
        <dsp:cNvPr id="0" name=""/>
        <dsp:cNvSpPr/>
      </dsp:nvSpPr>
      <dsp:spPr>
        <a:xfrm>
          <a:off x="0" y="2772768"/>
          <a:ext cx="2071116" cy="26406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International, monetary, stock market, economic</a:t>
          </a:r>
          <a:endParaRPr lang="es-ES" sz="2400" kern="1200" dirty="0"/>
        </a:p>
      </dsp:txBody>
      <dsp:txXfrm>
        <a:off x="101104" y="2873872"/>
        <a:ext cx="1868908" cy="24383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C4C37-DFF8-9947-9FF0-32117C6DA96C}">
      <dsp:nvSpPr>
        <dsp:cNvPr id="0" name=""/>
        <dsp:cNvSpPr/>
      </dsp:nvSpPr>
      <dsp:spPr>
        <a:xfrm>
          <a:off x="582336" y="396240"/>
          <a:ext cx="1613865" cy="1613865"/>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err="1"/>
            <a:t>Consumption</a:t>
          </a:r>
          <a:endParaRPr lang="es-ES_tradnl" sz="1400" kern="1200" dirty="0"/>
        </a:p>
      </dsp:txBody>
      <dsp:txXfrm>
        <a:off x="797518" y="678666"/>
        <a:ext cx="1183501" cy="726239"/>
      </dsp:txXfrm>
    </dsp:sp>
    <dsp:sp modelId="{DA0FC2F4-B459-B048-AFF1-F18D40B3F5FF}">
      <dsp:nvSpPr>
        <dsp:cNvPr id="0" name=""/>
        <dsp:cNvSpPr/>
      </dsp:nvSpPr>
      <dsp:spPr>
        <a:xfrm>
          <a:off x="1164673" y="1404906"/>
          <a:ext cx="1613865" cy="1613865"/>
        </a:xfrm>
        <a:prstGeom prst="ellipse">
          <a:avLst/>
        </a:prstGeom>
        <a:solidFill>
          <a:schemeClr val="accent4">
            <a:alpha val="50000"/>
            <a:hueOff val="4900445"/>
            <a:satOff val="-20388"/>
            <a:lumOff val="4804"/>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kern="1200" dirty="0" err="1"/>
            <a:t>Airports</a:t>
          </a:r>
          <a:endParaRPr lang="es-ES_tradnl" sz="1600" kern="1200" dirty="0"/>
        </a:p>
      </dsp:txBody>
      <dsp:txXfrm>
        <a:off x="1658247" y="1821821"/>
        <a:ext cx="968319" cy="887626"/>
      </dsp:txXfrm>
    </dsp:sp>
    <dsp:sp modelId="{B8A8F6F9-67AB-FF4A-867A-AF283E928B2B}">
      <dsp:nvSpPr>
        <dsp:cNvPr id="0" name=""/>
        <dsp:cNvSpPr/>
      </dsp:nvSpPr>
      <dsp:spPr>
        <a:xfrm>
          <a:off x="0" y="1404906"/>
          <a:ext cx="1613865" cy="1613865"/>
        </a:xfrm>
        <a:prstGeom prst="ellipse">
          <a:avLst/>
        </a:prstGeom>
        <a:solidFill>
          <a:schemeClr val="accent4">
            <a:alpha val="50000"/>
            <a:hueOff val="9800891"/>
            <a:satOff val="-40777"/>
            <a:lumOff val="9608"/>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a:t>Mines and construction</a:t>
          </a:r>
          <a:endParaRPr lang="es-ES_tradnl" sz="1400" kern="1200" dirty="0"/>
        </a:p>
      </dsp:txBody>
      <dsp:txXfrm>
        <a:off x="151972" y="1821821"/>
        <a:ext cx="968319" cy="887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C4C37-DFF8-9947-9FF0-32117C6DA96C}">
      <dsp:nvSpPr>
        <dsp:cNvPr id="0" name=""/>
        <dsp:cNvSpPr/>
      </dsp:nvSpPr>
      <dsp:spPr>
        <a:xfrm>
          <a:off x="68561" y="1050920"/>
          <a:ext cx="1691180" cy="1691180"/>
        </a:xfrm>
        <a:prstGeom prst="ellipse">
          <a:avLst/>
        </a:prstGeom>
        <a:solidFill>
          <a:schemeClr val="dk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S_tradnl" sz="2000" kern="1200" dirty="0"/>
            <a:t>Banks</a:t>
          </a:r>
        </a:p>
      </dsp:txBody>
      <dsp:txXfrm>
        <a:off x="304717" y="1250346"/>
        <a:ext cx="975095" cy="1292327"/>
      </dsp:txXfrm>
    </dsp:sp>
    <dsp:sp modelId="{DA0FC2F4-B459-B048-AFF1-F18D40B3F5FF}">
      <dsp:nvSpPr>
        <dsp:cNvPr id="0" name=""/>
        <dsp:cNvSpPr/>
      </dsp:nvSpPr>
      <dsp:spPr>
        <a:xfrm>
          <a:off x="790003" y="1886329"/>
          <a:ext cx="1691180" cy="1691180"/>
        </a:xfrm>
        <a:prstGeom prst="ellipse">
          <a:avLst/>
        </a:prstGeom>
        <a:solidFill>
          <a:schemeClr val="dk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s-MX" sz="1100" kern="1200" dirty="0"/>
            <a:t>Communication</a:t>
          </a:r>
          <a:endParaRPr lang="es-ES_tradnl" sz="1100" kern="1200" dirty="0"/>
        </a:p>
      </dsp:txBody>
      <dsp:txXfrm>
        <a:off x="1269932" y="2085756"/>
        <a:ext cx="975095" cy="12923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22/04/2020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a:t>
            </a:fld>
            <a:endParaRPr lang="fr-FR"/>
          </a:p>
        </p:txBody>
      </p:sp>
    </p:spTree>
    <p:extLst>
      <p:ext uri="{BB962C8B-B14F-4D97-AF65-F5344CB8AC3E}">
        <p14:creationId xmlns:p14="http://schemas.microsoft.com/office/powerpoint/2010/main" val="427111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22/04/2020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22/04/2020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22/04/2020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22/04/2020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22/04/2020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22/04/2020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22/04/2020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22/04/2020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22/04/2020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22/04/2020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22/04/2020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22/04/2020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openxmlformats.org/officeDocument/2006/relationships/image" Target="../media/image24.png"/><Relationship Id="rId2" Type="http://schemas.openxmlformats.org/officeDocument/2006/relationships/image" Target="../media/image4.png"/><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image" Target="../media/image22.png"/><Relationship Id="rId10" Type="http://schemas.openxmlformats.org/officeDocument/2006/relationships/diagramQuickStyle" Target="../diagrams/quickStyle7.xml"/><Relationship Id="rId19" Type="http://schemas.openxmlformats.org/officeDocument/2006/relationships/image" Target="../media/image26.png"/><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image" Target="../media/image21.sv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fernando.marine@anahuac.mx"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actuarialcolloquium2020.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tiff"/><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5.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806543" y="2039144"/>
            <a:ext cx="109013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just" eaLnBrk="1" hangingPunct="1">
              <a:lnSpc>
                <a:spcPct val="100000"/>
              </a:lnSpc>
              <a:spcBef>
                <a:spcPct val="0"/>
              </a:spcBef>
              <a:buSzTx/>
              <a:buFontTx/>
              <a:buNone/>
            </a:pPr>
            <a:r>
              <a:rPr lang="en-US" altLang="fr-FR" sz="2400" b="1" dirty="0">
                <a:solidFill>
                  <a:srgbClr val="C00000"/>
                </a:solidFill>
                <a:latin typeface="Roboto" panose="02000000000000000000" pitchFamily="2" charset="0"/>
                <a:ea typeface="Roboto" panose="02000000000000000000" pitchFamily="2" charset="0"/>
              </a:rPr>
              <a:t>“ANALYSIS AND EVALUATION OF THE MEXICAN  MARKET BEHAVIOR, ITS INVESTORS AND ITS MOST RELEVANT COMPANIES THROUGH THE MONETARY, ECONOMIC AND INTERNATIONAL CONSTRUCTS, USING PLS-SEM MODELING”</a:t>
            </a:r>
            <a:endParaRPr lang="fr-FR" altLang="fr-FR" sz="2400" dirty="0">
              <a:solidFill>
                <a:srgbClr val="C00000"/>
              </a:solidFill>
              <a:latin typeface="Roboto" panose="02000000000000000000" pitchFamily="2" charset="0"/>
              <a:ea typeface="Roboto" panose="02000000000000000000" pitchFamily="2" charset="0"/>
            </a:endParaRP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342900" indent="-342900" eaLnBrk="1" hangingPunct="1">
              <a:buSzTx/>
            </a:pPr>
            <a:r>
              <a:rPr lang="en-US" altLang="fr-FR" sz="2400" b="1" dirty="0">
                <a:latin typeface="Calibri" panose="020F0502020204030204" pitchFamily="34" charset="0"/>
              </a:rPr>
              <a:t>DR. JUAN CARLOS BRIBIESCA AGUIRRE</a:t>
            </a:r>
          </a:p>
          <a:p>
            <a:pPr marL="342900" indent="-342900" eaLnBrk="1" hangingPunct="1">
              <a:buSzTx/>
            </a:pPr>
            <a:r>
              <a:rPr lang="en-US" altLang="fr-FR" sz="2400" b="1" dirty="0">
                <a:latin typeface="Calibri" panose="020F0502020204030204" pitchFamily="34" charset="0"/>
              </a:rPr>
              <a:t>DR. FERNANDO JOSE MARINÉ OSORIO</a:t>
            </a: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8A06-D3DA-E24B-88B7-9B419182D13E}"/>
              </a:ext>
            </a:extLst>
          </p:cNvPr>
          <p:cNvSpPr>
            <a:spLocks noGrp="1"/>
          </p:cNvSpPr>
          <p:nvPr>
            <p:ph type="title"/>
          </p:nvPr>
        </p:nvSpPr>
        <p:spPr>
          <a:xfrm>
            <a:off x="838200" y="365125"/>
            <a:ext cx="10515600" cy="1325563"/>
          </a:xfrm>
        </p:spPr>
        <p:txBody>
          <a:bodyPr wrap="square" anchor="ctr">
            <a:normAutofit/>
          </a:bodyPr>
          <a:lstStyle/>
          <a:p>
            <a:r>
              <a:rPr lang="en-US" dirty="0">
                <a:latin typeface="+mn-lt"/>
              </a:rPr>
              <a:t>PLS-SEM</a:t>
            </a:r>
          </a:p>
        </p:txBody>
      </p:sp>
      <p:graphicFrame>
        <p:nvGraphicFramePr>
          <p:cNvPr id="5" name="Content Placeholder 2">
            <a:extLst>
              <a:ext uri="{FF2B5EF4-FFF2-40B4-BE49-F238E27FC236}">
                <a16:creationId xmlns:a16="http://schemas.microsoft.com/office/drawing/2014/main" id="{E6EEDAF7-3A24-4A87-84B5-817B36F2348F}"/>
              </a:ext>
            </a:extLst>
          </p:cNvPr>
          <p:cNvGraphicFramePr>
            <a:graphicFrameLocks noGrp="1"/>
          </p:cNvGraphicFramePr>
          <p:nvPr>
            <p:ph idx="1"/>
            <p:extLst>
              <p:ext uri="{D42A27DB-BD31-4B8C-83A1-F6EECF244321}">
                <p14:modId xmlns:p14="http://schemas.microsoft.com/office/powerpoint/2010/main" val="1008073822"/>
              </p:ext>
            </p:extLst>
          </p:nvPr>
        </p:nvGraphicFramePr>
        <p:xfrm>
          <a:off x="838199" y="1420239"/>
          <a:ext cx="10515601" cy="4135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4290002C-1116-6C48-AEF6-B2CFEA6F0ECD}"/>
              </a:ext>
            </a:extLst>
          </p:cNvPr>
          <p:cNvSpPr/>
          <p:nvPr/>
        </p:nvSpPr>
        <p:spPr>
          <a:xfrm>
            <a:off x="2766990" y="5620244"/>
            <a:ext cx="8837605" cy="1118255"/>
          </a:xfrm>
          <a:prstGeom prst="rect">
            <a:avLst/>
          </a:prstGeom>
        </p:spPr>
        <p:txBody>
          <a:bodyPr wrap="square">
            <a:spAutoFit/>
          </a:bodyPr>
          <a:lstStyle/>
          <a:p>
            <a:pPr>
              <a:lnSpc>
                <a:spcPct val="150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i="1" dirty="0"/>
              <a:t>Source: A Primer on Partial Least Squares Structural Equation Modeling (PLS-SEM) Hair, J., </a:t>
            </a:r>
            <a:r>
              <a:rPr lang="en-US" sz="1200" i="1" dirty="0" err="1"/>
              <a:t>Hult</a:t>
            </a:r>
            <a:r>
              <a:rPr lang="en-US" sz="1200" i="1" dirty="0"/>
              <a:t>, G.T.M., </a:t>
            </a:r>
            <a:r>
              <a:rPr lang="en-US" sz="1200" i="1" dirty="0" err="1"/>
              <a:t>Ringle</a:t>
            </a:r>
            <a:r>
              <a:rPr lang="en-US" sz="1200" i="1" dirty="0"/>
              <a:t>, C.M., and </a:t>
            </a:r>
            <a:r>
              <a:rPr lang="en-US" sz="1200" i="1" dirty="0" err="1"/>
              <a:t>Sarstedt</a:t>
            </a:r>
            <a:r>
              <a:rPr lang="en-US" sz="1200" i="1" dirty="0"/>
              <a:t>, M. | https://</a:t>
            </a:r>
            <a:r>
              <a:rPr lang="en-US" sz="1200" i="1" dirty="0" err="1"/>
              <a:t>www.pls-sem.net</a:t>
            </a:r>
            <a:r>
              <a:rPr lang="en-US" sz="1200" i="1" dirty="0"/>
              <a:t> </a:t>
            </a:r>
          </a:p>
          <a:p>
            <a:pPr>
              <a:lnSpc>
                <a:spcPct val="150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s-ES_tradnl" sz="1600" i="1" dirty="0">
              <a:latin typeface="Times New Roman" charset="0"/>
              <a:ea typeface="Times New Roman" charset="0"/>
            </a:endParaRPr>
          </a:p>
        </p:txBody>
      </p:sp>
    </p:spTree>
    <p:extLst>
      <p:ext uri="{BB962C8B-B14F-4D97-AF65-F5344CB8AC3E}">
        <p14:creationId xmlns:p14="http://schemas.microsoft.com/office/powerpoint/2010/main" val="4098588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Rectangle 12">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a:spLocks noGrp="1"/>
          </p:cNvSpPr>
          <p:nvPr>
            <p:ph type="title"/>
          </p:nvPr>
        </p:nvSpPr>
        <p:spPr>
          <a:xfrm>
            <a:off x="838200" y="624568"/>
            <a:ext cx="3766457" cy="5412920"/>
          </a:xfrm>
        </p:spPr>
        <p:txBody>
          <a:bodyPr>
            <a:normAutofit/>
          </a:bodyPr>
          <a:lstStyle/>
          <a:p>
            <a:r>
              <a:rPr lang="es-ES" b="1" dirty="0" err="1">
                <a:solidFill>
                  <a:srgbClr val="FFFFFF"/>
                </a:solidFill>
                <a:latin typeface="+mn-lt"/>
              </a:rPr>
              <a:t>Constructs</a:t>
            </a:r>
            <a:r>
              <a:rPr lang="es-ES" dirty="0">
                <a:solidFill>
                  <a:srgbClr val="FFFFFF"/>
                </a:solidFill>
                <a:latin typeface="+mn-lt"/>
              </a:rPr>
              <a:t>…</a:t>
            </a:r>
            <a:endParaRPr lang="x-none" b="1" dirty="0">
              <a:solidFill>
                <a:srgbClr val="FFFFFF"/>
              </a:solidFill>
              <a:latin typeface="+mn-lt"/>
            </a:endParaRPr>
          </a:p>
        </p:txBody>
      </p:sp>
      <p:graphicFrame>
        <p:nvGraphicFramePr>
          <p:cNvPr id="6" name="Diagrama 5"/>
          <p:cNvGraphicFramePr/>
          <p:nvPr>
            <p:extLst>
              <p:ext uri="{D42A27DB-BD31-4B8C-83A1-F6EECF244321}">
                <p14:modId xmlns:p14="http://schemas.microsoft.com/office/powerpoint/2010/main" val="1798284221"/>
              </p:ext>
            </p:extLst>
          </p:nvPr>
        </p:nvGraphicFramePr>
        <p:xfrm>
          <a:off x="5574942" y="1031594"/>
          <a:ext cx="5753100" cy="541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454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97" y="220183"/>
            <a:ext cx="7139703" cy="6554621"/>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677" y="3268731"/>
            <a:ext cx="3451348" cy="1606962"/>
          </a:xfrm>
          <a:prstGeom prst="rect">
            <a:avLst/>
          </a:prstGeom>
        </p:spPr>
      </p:pic>
      <p:sp>
        <p:nvSpPr>
          <p:cNvPr id="6" name="Rectángulo 5"/>
          <p:cNvSpPr/>
          <p:nvPr/>
        </p:nvSpPr>
        <p:spPr>
          <a:xfrm>
            <a:off x="6743854" y="5577734"/>
            <a:ext cx="5143346" cy="1077218"/>
          </a:xfrm>
          <a:prstGeom prst="rect">
            <a:avLst/>
          </a:prstGeom>
        </p:spPr>
        <p:txBody>
          <a:bodyPr wrap="square">
            <a:spAutoFit/>
          </a:bodyPr>
          <a:lstStyle/>
          <a:p>
            <a:pPr algn="just">
              <a:lnSpc>
                <a:spcPct val="150000"/>
              </a:lnSpc>
              <a:spcAft>
                <a:spcPts val="600"/>
              </a:spcAft>
            </a:pPr>
            <a:r>
              <a:rPr lang="es-MX" sz="1200" i="1" dirty="0" err="1">
                <a:latin typeface="+mn-lt"/>
                <a:ea typeface="Arial" charset="0"/>
                <a:cs typeface="Arial" charset="0"/>
              </a:rPr>
              <a:t>Source</a:t>
            </a:r>
            <a:r>
              <a:rPr lang="es-MX" sz="1200" i="1" dirty="0">
                <a:latin typeface="+mn-lt"/>
                <a:ea typeface="Arial" charset="0"/>
                <a:cs typeface="Arial" charset="0"/>
              </a:rPr>
              <a:t>: </a:t>
            </a:r>
            <a:r>
              <a:rPr lang="en-US" sz="1200" i="1" dirty="0">
                <a:latin typeface="+mn-lt"/>
                <a:ea typeface="Arial" charset="0"/>
                <a:cs typeface="Arial" charset="0"/>
              </a:rPr>
              <a:t>Own elaboration by means of </a:t>
            </a:r>
            <a:r>
              <a:rPr lang="en-US" sz="1200" i="1" dirty="0" err="1">
                <a:latin typeface="+mn-lt"/>
                <a:ea typeface="Arial" charset="0"/>
                <a:cs typeface="Arial" charset="0"/>
              </a:rPr>
              <a:t>SmartPLS</a:t>
            </a:r>
            <a:r>
              <a:rPr lang="en-US" sz="1200" i="1" dirty="0">
                <a:latin typeface="+mn-lt"/>
                <a:ea typeface="Arial" charset="0"/>
                <a:cs typeface="Arial" charset="0"/>
              </a:rPr>
              <a:t> software developed by </a:t>
            </a:r>
            <a:r>
              <a:rPr lang="en-US" sz="1200" i="1" dirty="0" err="1">
                <a:latin typeface="+mn-lt"/>
                <a:ea typeface="Arial" charset="0"/>
                <a:cs typeface="Arial" charset="0"/>
              </a:rPr>
              <a:t>Ringle</a:t>
            </a:r>
            <a:r>
              <a:rPr lang="es-MX" sz="1200" i="1" dirty="0">
                <a:latin typeface="+mn-lt"/>
                <a:ea typeface="Arial" charset="0"/>
                <a:cs typeface="Arial" charset="0"/>
              </a:rPr>
              <a:t>,</a:t>
            </a:r>
          </a:p>
          <a:p>
            <a:pPr algn="just">
              <a:lnSpc>
                <a:spcPct val="150000"/>
              </a:lnSpc>
              <a:spcAft>
                <a:spcPts val="600"/>
              </a:spcAft>
            </a:pPr>
            <a:r>
              <a:rPr lang="es-MX" sz="1200" i="1" dirty="0">
                <a:latin typeface="+mn-lt"/>
                <a:ea typeface="Arial" charset="0"/>
                <a:cs typeface="Arial" charset="0"/>
              </a:rPr>
              <a:t>C. M., Wende, S., and Becker, J.-M. 2015. "SmartPLS 3." </a:t>
            </a:r>
            <a:r>
              <a:rPr lang="es-MX" sz="1200" i="1" dirty="0" err="1">
                <a:latin typeface="+mn-lt"/>
                <a:ea typeface="Arial" charset="0"/>
                <a:cs typeface="Arial" charset="0"/>
              </a:rPr>
              <a:t>Boenningstedt</a:t>
            </a:r>
            <a:r>
              <a:rPr lang="es-MX" sz="1200" i="1" dirty="0">
                <a:latin typeface="+mn-lt"/>
                <a:ea typeface="Arial" charset="0"/>
                <a:cs typeface="Arial" charset="0"/>
              </a:rPr>
              <a:t>:</a:t>
            </a:r>
          </a:p>
          <a:p>
            <a:pPr algn="just">
              <a:lnSpc>
                <a:spcPct val="150000"/>
              </a:lnSpc>
              <a:spcAft>
                <a:spcPts val="600"/>
              </a:spcAft>
            </a:pPr>
            <a:r>
              <a:rPr lang="es-MX" sz="1200" i="1" dirty="0" err="1">
                <a:latin typeface="+mn-lt"/>
                <a:ea typeface="Arial" charset="0"/>
                <a:cs typeface="Arial" charset="0"/>
              </a:rPr>
              <a:t>SmartPLS</a:t>
            </a:r>
            <a:r>
              <a:rPr lang="es-MX" sz="1200" i="1" dirty="0">
                <a:latin typeface="+mn-lt"/>
                <a:ea typeface="Arial" charset="0"/>
                <a:cs typeface="Arial" charset="0"/>
              </a:rPr>
              <a:t> GmbH, http://www.smartpls.com.</a:t>
            </a:r>
            <a:endParaRPr lang="es-ES_tradnl" sz="1200" i="1" dirty="0">
              <a:effectLst/>
              <a:latin typeface="+mn-lt"/>
              <a:ea typeface="Arial" charset="0"/>
              <a:cs typeface="Arial" charset="0"/>
            </a:endParaRPr>
          </a:p>
        </p:txBody>
      </p:sp>
    </p:spTree>
    <p:extLst>
      <p:ext uri="{BB962C8B-B14F-4D97-AF65-F5344CB8AC3E}">
        <p14:creationId xmlns:p14="http://schemas.microsoft.com/office/powerpoint/2010/main" val="39209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ítulo 1"/>
          <p:cNvSpPr>
            <a:spLocks noGrp="1"/>
          </p:cNvSpPr>
          <p:nvPr>
            <p:ph type="title"/>
          </p:nvPr>
        </p:nvSpPr>
        <p:spPr>
          <a:xfrm>
            <a:off x="565112" y="463725"/>
            <a:ext cx="6930392" cy="1135737"/>
          </a:xfrm>
        </p:spPr>
        <p:txBody>
          <a:bodyPr vert="horz" lIns="91440" tIns="45720" rIns="91440" bIns="45720" rtlCol="0" anchor="ctr">
            <a:noAutofit/>
          </a:bodyPr>
          <a:lstStyle/>
          <a:p>
            <a:r>
              <a:rPr lang="en-US" b="1" dirty="0">
                <a:latin typeface="Calibri" panose="020F0502020204030204" pitchFamily="34" charset="0"/>
              </a:rPr>
              <a:t>P-values of the sectorial model</a:t>
            </a:r>
            <a:endParaRPr lang="en-US" b="1" kern="1200" dirty="0">
              <a:solidFill>
                <a:schemeClr val="tx1"/>
              </a:solidFill>
              <a:latin typeface="Calibri" panose="020F0502020204030204" pitchFamily="34" charset="0"/>
              <a:cs typeface="+mj-cs"/>
            </a:endParaRPr>
          </a:p>
        </p:txBody>
      </p:sp>
      <p:pic>
        <p:nvPicPr>
          <p:cNvPr id="5" name="Marcador de contenido 5"/>
          <p:cNvPicPr>
            <a:picLocks noGrp="1"/>
          </p:cNvPicPr>
          <p:nvPr>
            <p:ph idx="1"/>
          </p:nvPr>
        </p:nvPicPr>
        <p:blipFill rotWithShape="1">
          <a:blip r:embed="rId3">
            <a:extLst>
              <a:ext uri="{28A0092B-C50C-407E-A947-70E740481C1C}">
                <a14:useLocalDpi xmlns:a14="http://schemas.microsoft.com/office/drawing/2010/main" val="0"/>
              </a:ext>
            </a:extLst>
          </a:blip>
          <a:srcRect l="7756" t="2072" r="7688" b="2257"/>
          <a:stretch/>
        </p:blipFill>
        <p:spPr>
          <a:xfrm>
            <a:off x="496867" y="1877161"/>
            <a:ext cx="5599133" cy="3561752"/>
          </a:xfrm>
          <a:prstGeom prst="rect">
            <a:avLst/>
          </a:prstGeom>
        </p:spPr>
      </p:pic>
      <p:sp>
        <p:nvSpPr>
          <p:cNvPr id="6" name="Marcador de texto 3"/>
          <p:cNvSpPr txBox="1">
            <a:spLocks/>
          </p:cNvSpPr>
          <p:nvPr/>
        </p:nvSpPr>
        <p:spPr>
          <a:xfrm>
            <a:off x="6412120" y="1782981"/>
            <a:ext cx="5136412" cy="4393982"/>
          </a:xfrm>
          <a:prstGeom prst="rect">
            <a:avLst/>
          </a:prstGeom>
        </p:spPr>
        <p:txBody>
          <a:bodyPr vert="horz" lIns="91440" tIns="45720" rIns="91440" bIns="45720" rtlCol="0">
            <a:normAutofit fontScale="70000" lnSpcReduction="20000"/>
          </a:bodyPr>
          <a:lst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The stock and monetary construct is significant  explaining all the equity constructs in concordance  with CAPM by Sharpe (1964) and Lintner (1965).</a:t>
            </a:r>
          </a:p>
          <a:p>
            <a:r>
              <a:rPr lang="en-US" dirty="0">
                <a:latin typeface="+mn-lt"/>
              </a:rPr>
              <a:t>The international construct was significant as an exogenous more than the "economic policies"  construct, reflecting the dependency effect of the Mexican economy. </a:t>
            </a:r>
          </a:p>
          <a:p>
            <a:r>
              <a:rPr lang="en-US" dirty="0">
                <a:latin typeface="+mn-lt"/>
              </a:rPr>
              <a:t>The non-significant constructs in "Behavioral" construct are "Banks" and "Communications".</a:t>
            </a:r>
          </a:p>
          <a:p>
            <a:r>
              <a:rPr lang="en-US" dirty="0">
                <a:latin typeface="+mn-lt"/>
              </a:rPr>
              <a:t>The significant constructs explaining the "Behavioral" construct were "Airports", "Consumption", and "Mines and Construction".</a:t>
            </a:r>
          </a:p>
          <a:p>
            <a:pPr marL="0" indent="0" algn="just">
              <a:buNone/>
            </a:pPr>
            <a:endParaRPr lang="en-US" dirty="0">
              <a:latin typeface="+mn-lt"/>
            </a:endParaRPr>
          </a:p>
          <a:p>
            <a:pPr marL="0" indent="0" algn="just">
              <a:buNone/>
            </a:pPr>
            <a:r>
              <a:rPr lang="en-US" b="1" dirty="0">
                <a:latin typeface="+mn-lt"/>
              </a:rPr>
              <a:t>What does this situation mean?</a:t>
            </a:r>
          </a:p>
        </p:txBody>
      </p:sp>
      <p:sp>
        <p:nvSpPr>
          <p:cNvPr id="2" name="Rectangle 1">
            <a:extLst>
              <a:ext uri="{FF2B5EF4-FFF2-40B4-BE49-F238E27FC236}">
                <a16:creationId xmlns:a16="http://schemas.microsoft.com/office/drawing/2014/main" id="{38333966-2FE4-944F-952A-03183A8F6F17}"/>
              </a:ext>
            </a:extLst>
          </p:cNvPr>
          <p:cNvSpPr/>
          <p:nvPr/>
        </p:nvSpPr>
        <p:spPr>
          <a:xfrm>
            <a:off x="1865878" y="5438913"/>
            <a:ext cx="1793120" cy="340734"/>
          </a:xfrm>
          <a:prstGeom prst="rect">
            <a:avLst/>
          </a:prstGeom>
        </p:spPr>
        <p:txBody>
          <a:bodyPr wrap="none">
            <a:spAutoFit/>
          </a:bodyPr>
          <a:lstStyle/>
          <a:p>
            <a:pPr>
              <a:lnSpc>
                <a:spcPct val="150000"/>
              </a:lnSpc>
              <a:spcAft>
                <a:spcPts val="8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200" i="1" dirty="0" err="1">
                <a:latin typeface="+mn-lt"/>
                <a:ea typeface="Times New Roman" charset="0"/>
              </a:rPr>
              <a:t>Source</a:t>
            </a:r>
            <a:r>
              <a:rPr lang="es-ES_tradnl" sz="1200" i="1" dirty="0">
                <a:latin typeface="+mn-lt"/>
                <a:ea typeface="Times New Roman" charset="0"/>
              </a:rPr>
              <a:t>: </a:t>
            </a:r>
            <a:r>
              <a:rPr lang="en-US" sz="1200" i="1" dirty="0">
                <a:latin typeface="+mn-lt"/>
                <a:ea typeface="Times New Roman" charset="0"/>
              </a:rPr>
              <a:t>Own elaboration </a:t>
            </a:r>
            <a:r>
              <a:rPr lang="es-ES_tradnl" sz="1200" i="1" dirty="0">
                <a:latin typeface="+mn-lt"/>
                <a:ea typeface="Times New Roman" charset="0"/>
              </a:rPr>
              <a:t> </a:t>
            </a:r>
          </a:p>
        </p:txBody>
      </p:sp>
    </p:spTree>
    <p:extLst>
      <p:ext uri="{BB962C8B-B14F-4D97-AF65-F5344CB8AC3E}">
        <p14:creationId xmlns:p14="http://schemas.microsoft.com/office/powerpoint/2010/main" val="25638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ítulo 1"/>
          <p:cNvSpPr>
            <a:spLocks noGrp="1"/>
          </p:cNvSpPr>
          <p:nvPr>
            <p:ph type="title"/>
          </p:nvPr>
        </p:nvSpPr>
        <p:spPr>
          <a:xfrm>
            <a:off x="331195" y="301022"/>
            <a:ext cx="10515600" cy="1325563"/>
          </a:xfrm>
        </p:spPr>
        <p:txBody>
          <a:bodyPr/>
          <a:lstStyle/>
          <a:p>
            <a:r>
              <a:rPr lang="en-US" b="1" dirty="0">
                <a:latin typeface="+mn-lt"/>
              </a:rPr>
              <a:t>Results of the sector model</a:t>
            </a:r>
            <a:endParaRPr lang="es-ES_tradnl" b="1" dirty="0">
              <a:latin typeface="+mn-lt"/>
            </a:endParaRPr>
          </a:p>
        </p:txBody>
      </p:sp>
      <p:graphicFrame>
        <p:nvGraphicFramePr>
          <p:cNvPr id="6" name="Diagrama 5"/>
          <p:cNvGraphicFramePr/>
          <p:nvPr>
            <p:extLst>
              <p:ext uri="{D42A27DB-BD31-4B8C-83A1-F6EECF244321}">
                <p14:modId xmlns:p14="http://schemas.microsoft.com/office/powerpoint/2010/main" val="2182661586"/>
              </p:ext>
            </p:extLst>
          </p:nvPr>
        </p:nvGraphicFramePr>
        <p:xfrm>
          <a:off x="442859" y="3054479"/>
          <a:ext cx="2778539" cy="3415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923958905"/>
              </p:ext>
            </p:extLst>
          </p:nvPr>
        </p:nvGraphicFramePr>
        <p:xfrm>
          <a:off x="8733889" y="2838394"/>
          <a:ext cx="3047172" cy="37930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Flecha circular 7"/>
          <p:cNvSpPr/>
          <p:nvPr/>
        </p:nvSpPr>
        <p:spPr>
          <a:xfrm>
            <a:off x="1650253" y="2664662"/>
            <a:ext cx="2108141" cy="1539946"/>
          </a:xfrm>
          <a:prstGeom prst="circularArrow">
            <a:avLst/>
          </a:prstGeom>
          <a:gradFill flip="none" rotWithShape="1">
            <a:gsLst>
              <a:gs pos="72843">
                <a:srgbClr val="FFE48E"/>
              </a:gs>
              <a:gs pos="71687">
                <a:srgbClr val="FFE490"/>
              </a:gs>
              <a:gs pos="69375">
                <a:srgbClr val="FFE593"/>
              </a:gs>
              <a:gs pos="64750">
                <a:srgbClr val="FFE799"/>
              </a:gs>
              <a:gs pos="55500">
                <a:srgbClr val="FFEAA6"/>
              </a:gs>
              <a:gs pos="37000">
                <a:srgbClr val="FFF0BF"/>
              </a:gs>
              <a:gs pos="0">
                <a:schemeClr val="accent4">
                  <a:lumMod val="5000"/>
                  <a:lumOff val="95000"/>
                </a:schemeClr>
              </a:gs>
              <a:gs pos="74000">
                <a:schemeClr val="accent4">
                  <a:lumMod val="45000"/>
                  <a:lumOff val="55000"/>
                </a:schemeClr>
              </a:gs>
              <a:gs pos="100000">
                <a:schemeClr val="accent4">
                  <a:lumMod val="0"/>
                  <a:lumOff val="100000"/>
                </a:schemeClr>
              </a:gs>
              <a:gs pos="100000">
                <a:schemeClr val="accent4">
                  <a:lumMod val="30000"/>
                  <a:lumOff val="70000"/>
                </a:schemeClr>
              </a:gs>
            </a:gsLst>
            <a:lin ang="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_tradnl" b="1">
              <a:ln w="22225">
                <a:solidFill>
                  <a:schemeClr val="accent2"/>
                </a:solidFill>
                <a:prstDash val="solid"/>
              </a:ln>
              <a:solidFill>
                <a:schemeClr val="accent2">
                  <a:lumMod val="40000"/>
                  <a:lumOff val="60000"/>
                </a:schemeClr>
              </a:solidFill>
            </a:endParaRPr>
          </a:p>
        </p:txBody>
      </p:sp>
      <p:sp>
        <p:nvSpPr>
          <p:cNvPr id="9" name="Flecha a la derecha con bandas 8"/>
          <p:cNvSpPr/>
          <p:nvPr/>
        </p:nvSpPr>
        <p:spPr>
          <a:xfrm rot="12117821">
            <a:off x="8562357" y="3112809"/>
            <a:ext cx="1194654" cy="643652"/>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p>
        </p:txBody>
      </p:sp>
      <p:sp>
        <p:nvSpPr>
          <p:cNvPr id="10" name="Rectángulo 9"/>
          <p:cNvSpPr/>
          <p:nvPr/>
        </p:nvSpPr>
        <p:spPr>
          <a:xfrm>
            <a:off x="9566327" y="1902756"/>
            <a:ext cx="1927131" cy="923330"/>
          </a:xfrm>
          <a:prstGeom prst="rect">
            <a:avLst/>
          </a:prstGeom>
          <a:noFill/>
        </p:spPr>
        <p:txBody>
          <a:bodyPr wrap="none" lIns="91440" tIns="45720" rIns="91440" bIns="45720">
            <a:spAutoFit/>
          </a:bodyPr>
          <a:lstStyle/>
          <a:p>
            <a:pPr algn="ctr"/>
            <a:r>
              <a:rPr lang="es-ES" sz="5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40.5</a:t>
            </a: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1" name="Rectángulo 10"/>
          <p:cNvSpPr/>
          <p:nvPr/>
        </p:nvSpPr>
        <p:spPr>
          <a:xfrm>
            <a:off x="574807" y="1964025"/>
            <a:ext cx="1927131" cy="923330"/>
          </a:xfrm>
          <a:prstGeom prst="rect">
            <a:avLst/>
          </a:prstGeom>
          <a:noFill/>
        </p:spPr>
        <p:txBody>
          <a:bodyPr wrap="none" lIns="91440" tIns="45720" rIns="91440" bIns="45720">
            <a:spAutoFit/>
          </a:bodyPr>
          <a:lstStyle/>
          <a:p>
            <a:pPr algn="ctr"/>
            <a:r>
              <a:rPr lang="es-ES" sz="5400" b="1" dirty="0">
                <a:ln w="12700">
                  <a:solidFill>
                    <a:schemeClr val="tx2">
                      <a:lumMod val="75000"/>
                    </a:schemeClr>
                  </a:solidFill>
                  <a:prstDash val="solid"/>
                </a:ln>
                <a:solidFill>
                  <a:schemeClr val="accent4">
                    <a:lumMod val="40000"/>
                    <a:lumOff val="60000"/>
                  </a:schemeClr>
                </a:solidFill>
                <a:effectLst>
                  <a:outerShdw dist="38100" dir="2640000" algn="bl" rotWithShape="0">
                    <a:schemeClr val="tx2">
                      <a:lumMod val="75000"/>
                    </a:schemeClr>
                  </a:outerShdw>
                </a:effectLst>
              </a:rPr>
              <a:t>59.5%</a:t>
            </a:r>
            <a:endParaRPr lang="es-ES" sz="5400" b="1" cap="none" spc="0" dirty="0">
              <a:ln w="12700">
                <a:solidFill>
                  <a:schemeClr val="tx2">
                    <a:lumMod val="75000"/>
                  </a:schemeClr>
                </a:solidFill>
                <a:prstDash val="solid"/>
              </a:ln>
              <a:solidFill>
                <a:schemeClr val="accent4">
                  <a:lumMod val="40000"/>
                  <a:lumOff val="60000"/>
                </a:schemeClr>
              </a:solidFill>
              <a:effectLst>
                <a:outerShdw dist="38100" dir="2640000" algn="bl" rotWithShape="0">
                  <a:schemeClr val="tx2">
                    <a:lumMod val="75000"/>
                  </a:schemeClr>
                </a:outerShdw>
              </a:effectLst>
            </a:endParaRPr>
          </a:p>
        </p:txBody>
      </p:sp>
      <p:sp>
        <p:nvSpPr>
          <p:cNvPr id="2" name="TextBox 1">
            <a:extLst>
              <a:ext uri="{FF2B5EF4-FFF2-40B4-BE49-F238E27FC236}">
                <a16:creationId xmlns:a16="http://schemas.microsoft.com/office/drawing/2014/main" id="{176BCF9D-F7CC-C14F-A0CA-621FF61B3E3D}"/>
              </a:ext>
            </a:extLst>
          </p:cNvPr>
          <p:cNvSpPr txBox="1"/>
          <p:nvPr/>
        </p:nvSpPr>
        <p:spPr>
          <a:xfrm>
            <a:off x="3924041" y="2686958"/>
            <a:ext cx="1979048" cy="1908215"/>
          </a:xfrm>
          <a:prstGeom prst="rect">
            <a:avLst/>
          </a:prstGeom>
          <a:noFill/>
        </p:spPr>
        <p:txBody>
          <a:bodyPr wrap="square" rtlCol="0">
            <a:spAutoFit/>
          </a:bodyPr>
          <a:lstStyle/>
          <a:p>
            <a:r>
              <a:rPr lang="en-US" sz="2000" dirty="0"/>
              <a:t>FAST</a:t>
            </a:r>
          </a:p>
          <a:p>
            <a:pPr marL="342900" indent="-342900">
              <a:buFont typeface="Arial" charset="0"/>
              <a:buChar char="•"/>
            </a:pPr>
            <a:r>
              <a:rPr lang="en-US" sz="2000" dirty="0"/>
              <a:t>Automatic</a:t>
            </a:r>
          </a:p>
          <a:p>
            <a:pPr marL="342900" indent="-342900">
              <a:buFont typeface="Arial" charset="0"/>
              <a:buChar char="•"/>
            </a:pPr>
            <a:r>
              <a:rPr lang="en-US" sz="2000" dirty="0"/>
              <a:t>Instinctive</a:t>
            </a:r>
          </a:p>
          <a:p>
            <a:pPr marL="342900" indent="-342900">
              <a:buFont typeface="Arial" charset="0"/>
              <a:buChar char="•"/>
            </a:pPr>
            <a:r>
              <a:rPr lang="en-US" sz="2000" dirty="0"/>
              <a:t>Rapid</a:t>
            </a:r>
          </a:p>
          <a:p>
            <a:pPr marL="342900" indent="-342900">
              <a:buFont typeface="Arial" charset="0"/>
              <a:buChar char="•"/>
            </a:pPr>
            <a:r>
              <a:rPr lang="en-US" sz="2000" dirty="0"/>
              <a:t>Intuitive</a:t>
            </a:r>
          </a:p>
          <a:p>
            <a:endParaRPr lang="en-US" dirty="0"/>
          </a:p>
        </p:txBody>
      </p:sp>
      <p:sp>
        <p:nvSpPr>
          <p:cNvPr id="12" name="TextBox 11">
            <a:extLst>
              <a:ext uri="{FF2B5EF4-FFF2-40B4-BE49-F238E27FC236}">
                <a16:creationId xmlns:a16="http://schemas.microsoft.com/office/drawing/2014/main" id="{0A7D0BE7-5BB7-8F46-A4F1-C8B25A8E61F4}"/>
              </a:ext>
            </a:extLst>
          </p:cNvPr>
          <p:cNvSpPr txBox="1"/>
          <p:nvPr/>
        </p:nvSpPr>
        <p:spPr>
          <a:xfrm>
            <a:off x="6640735" y="2690336"/>
            <a:ext cx="1970923" cy="1631216"/>
          </a:xfrm>
          <a:prstGeom prst="rect">
            <a:avLst/>
          </a:prstGeom>
          <a:noFill/>
        </p:spPr>
        <p:txBody>
          <a:bodyPr wrap="square" rtlCol="0">
            <a:spAutoFit/>
          </a:bodyPr>
          <a:lstStyle/>
          <a:p>
            <a:r>
              <a:rPr lang="en-US" sz="2000" dirty="0"/>
              <a:t>SLOW</a:t>
            </a:r>
          </a:p>
          <a:p>
            <a:pPr marL="342900" indent="-342900">
              <a:buFont typeface="Arial" charset="0"/>
              <a:buChar char="•"/>
            </a:pPr>
            <a:r>
              <a:rPr lang="en-US" sz="2000" dirty="0"/>
              <a:t>Focused</a:t>
            </a:r>
          </a:p>
          <a:p>
            <a:pPr marL="342900" indent="-342900">
              <a:buFont typeface="Arial" charset="0"/>
              <a:buChar char="•"/>
            </a:pPr>
            <a:r>
              <a:rPr lang="en-US" sz="2000" dirty="0"/>
              <a:t>Considered</a:t>
            </a:r>
          </a:p>
          <a:p>
            <a:pPr marL="342900" indent="-342900">
              <a:buFont typeface="Arial" charset="0"/>
              <a:buChar char="•"/>
            </a:pPr>
            <a:r>
              <a:rPr lang="en-US" sz="2000" dirty="0"/>
              <a:t>Require effort</a:t>
            </a:r>
          </a:p>
          <a:p>
            <a:pPr marL="342900" indent="-342900">
              <a:buFont typeface="Arial" charset="0"/>
              <a:buChar char="•"/>
            </a:pPr>
            <a:r>
              <a:rPr lang="en-US" sz="2000" dirty="0"/>
              <a:t>Slower</a:t>
            </a:r>
          </a:p>
        </p:txBody>
      </p:sp>
      <p:pic>
        <p:nvPicPr>
          <p:cNvPr id="14" name="Graphic 13" descr="Power">
            <a:extLst>
              <a:ext uri="{FF2B5EF4-FFF2-40B4-BE49-F238E27FC236}">
                <a16:creationId xmlns:a16="http://schemas.microsoft.com/office/drawing/2014/main" id="{0C026F21-D278-F949-8CFC-9C1BDCFFDE2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07081" y="1506825"/>
            <a:ext cx="914400" cy="914400"/>
          </a:xfrm>
          <a:prstGeom prst="rect">
            <a:avLst/>
          </a:prstGeom>
        </p:spPr>
      </p:pic>
      <p:pic>
        <p:nvPicPr>
          <p:cNvPr id="16" name="Graphic 15" descr="Puzzle">
            <a:extLst>
              <a:ext uri="{FF2B5EF4-FFF2-40B4-BE49-F238E27FC236}">
                <a16:creationId xmlns:a16="http://schemas.microsoft.com/office/drawing/2014/main" id="{AB311363-D0AE-394B-9AA4-CC23133FDF5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72598" y="4521507"/>
            <a:ext cx="914400" cy="914400"/>
          </a:xfrm>
          <a:prstGeom prst="rect">
            <a:avLst/>
          </a:prstGeom>
        </p:spPr>
      </p:pic>
      <p:pic>
        <p:nvPicPr>
          <p:cNvPr id="18" name="Graphic 17" descr="Wireless">
            <a:extLst>
              <a:ext uri="{FF2B5EF4-FFF2-40B4-BE49-F238E27FC236}">
                <a16:creationId xmlns:a16="http://schemas.microsoft.com/office/drawing/2014/main" id="{F954FA2C-40D9-D54B-9139-D8665AAAE14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90109" y="1535882"/>
            <a:ext cx="914400" cy="914400"/>
          </a:xfrm>
          <a:prstGeom prst="rect">
            <a:avLst/>
          </a:prstGeom>
        </p:spPr>
      </p:pic>
      <p:pic>
        <p:nvPicPr>
          <p:cNvPr id="20" name="Graphic 19" descr="Shower">
            <a:extLst>
              <a:ext uri="{FF2B5EF4-FFF2-40B4-BE49-F238E27FC236}">
                <a16:creationId xmlns:a16="http://schemas.microsoft.com/office/drawing/2014/main" id="{07984706-CD45-8C4A-A668-DDDBC0C4C26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811089" y="4418988"/>
            <a:ext cx="914400" cy="914400"/>
          </a:xfrm>
          <a:prstGeom prst="rect">
            <a:avLst/>
          </a:prstGeom>
        </p:spPr>
      </p:pic>
      <p:cxnSp>
        <p:nvCxnSpPr>
          <p:cNvPr id="22" name="Elbow Connector 21">
            <a:extLst>
              <a:ext uri="{FF2B5EF4-FFF2-40B4-BE49-F238E27FC236}">
                <a16:creationId xmlns:a16="http://schemas.microsoft.com/office/drawing/2014/main" id="{1E58A1E4-DDC5-E247-A840-98A92ECE25C9}"/>
              </a:ext>
            </a:extLst>
          </p:cNvPr>
          <p:cNvCxnSpPr/>
          <p:nvPr/>
        </p:nvCxnSpPr>
        <p:spPr>
          <a:xfrm>
            <a:off x="3590109" y="1299411"/>
            <a:ext cx="4687617" cy="4656221"/>
          </a:xfrm>
          <a:prstGeom prst="bentConnector3">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921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ítulo 1"/>
          <p:cNvSpPr>
            <a:spLocks noGrp="1"/>
          </p:cNvSpPr>
          <p:nvPr>
            <p:ph type="title"/>
          </p:nvPr>
        </p:nvSpPr>
        <p:spPr>
          <a:xfrm>
            <a:off x="643467" y="321734"/>
            <a:ext cx="10905066" cy="1135737"/>
          </a:xfrm>
        </p:spPr>
        <p:txBody>
          <a:bodyPr vert="horz" lIns="91440" tIns="45720" rIns="91440" bIns="45720" rtlCol="0" anchor="ctr">
            <a:normAutofit/>
          </a:bodyPr>
          <a:lstStyle/>
          <a:p>
            <a:r>
              <a:rPr lang="en-US" b="1" dirty="0">
                <a:latin typeface="+mn-lt"/>
              </a:rPr>
              <a:t>Conclusions</a:t>
            </a:r>
            <a:endParaRPr lang="en-US" b="1" kern="1200" dirty="0">
              <a:solidFill>
                <a:schemeClr val="tx1"/>
              </a:solidFill>
              <a:latin typeface="+mn-lt"/>
              <a:cs typeface="+mj-cs"/>
            </a:endParaRPr>
          </a:p>
        </p:txBody>
      </p:sp>
      <p:sp>
        <p:nvSpPr>
          <p:cNvPr id="2" name="Content Placeholder 1">
            <a:extLst>
              <a:ext uri="{FF2B5EF4-FFF2-40B4-BE49-F238E27FC236}">
                <a16:creationId xmlns:a16="http://schemas.microsoft.com/office/drawing/2014/main" id="{B260A255-5CDE-9845-B020-466AF574DF91}"/>
              </a:ext>
            </a:extLst>
          </p:cNvPr>
          <p:cNvSpPr>
            <a:spLocks noGrp="1"/>
          </p:cNvSpPr>
          <p:nvPr>
            <p:ph idx="1"/>
          </p:nvPr>
        </p:nvSpPr>
        <p:spPr/>
        <p:txBody>
          <a:bodyPr/>
          <a:lstStyle/>
          <a:p>
            <a:pPr algn="just"/>
            <a:r>
              <a:rPr lang="es-ES_tradnl" sz="2000" dirty="0" err="1">
                <a:latin typeface="+mn-lt"/>
              </a:rPr>
              <a:t>The</a:t>
            </a:r>
            <a:r>
              <a:rPr lang="es-ES_tradnl" sz="2000" dirty="0">
                <a:latin typeface="+mn-lt"/>
              </a:rPr>
              <a:t> </a:t>
            </a:r>
            <a:r>
              <a:rPr lang="es-ES_tradnl" sz="2000" dirty="0" err="1">
                <a:latin typeface="+mn-lt"/>
              </a:rPr>
              <a:t>Mexican</a:t>
            </a:r>
            <a:r>
              <a:rPr lang="es-ES_tradnl" sz="2000" dirty="0">
                <a:latin typeface="+mn-lt"/>
              </a:rPr>
              <a:t> Stock </a:t>
            </a:r>
            <a:r>
              <a:rPr lang="es-ES_tradnl" sz="2000" dirty="0" err="1">
                <a:latin typeface="+mn-lt"/>
              </a:rPr>
              <a:t>Market</a:t>
            </a:r>
            <a:r>
              <a:rPr lang="es-ES_tradnl" sz="2000" dirty="0">
                <a:latin typeface="+mn-lt"/>
              </a:rPr>
              <a:t>, </a:t>
            </a:r>
            <a:r>
              <a:rPr lang="es-ES_tradnl" sz="2000" dirty="0" err="1">
                <a:latin typeface="+mn-lt"/>
              </a:rPr>
              <a:t>represented</a:t>
            </a:r>
            <a:r>
              <a:rPr lang="es-ES_tradnl" sz="2000" dirty="0">
                <a:latin typeface="+mn-lt"/>
              </a:rPr>
              <a:t> </a:t>
            </a:r>
            <a:r>
              <a:rPr lang="es-ES_tradnl" sz="2000" dirty="0" err="1">
                <a:latin typeface="+mn-lt"/>
              </a:rPr>
              <a:t>by</a:t>
            </a:r>
            <a:r>
              <a:rPr lang="es-ES_tradnl" sz="2000" dirty="0">
                <a:latin typeface="+mn-lt"/>
              </a:rPr>
              <a:t> </a:t>
            </a:r>
            <a:r>
              <a:rPr lang="es-ES_tradnl" sz="2000" dirty="0" err="1">
                <a:latin typeface="+mn-lt"/>
              </a:rPr>
              <a:t>the</a:t>
            </a:r>
            <a:r>
              <a:rPr lang="es-ES_tradnl" sz="2000" dirty="0">
                <a:latin typeface="+mn-lt"/>
              </a:rPr>
              <a:t> </a:t>
            </a:r>
            <a:r>
              <a:rPr lang="es-ES_tradnl" sz="2000" dirty="0" err="1">
                <a:latin typeface="+mn-lt"/>
              </a:rPr>
              <a:t>most</a:t>
            </a:r>
            <a:r>
              <a:rPr lang="es-ES_tradnl" sz="2000" dirty="0">
                <a:latin typeface="+mn-lt"/>
              </a:rPr>
              <a:t> </a:t>
            </a:r>
            <a:r>
              <a:rPr lang="es-ES_tradnl" sz="2000" dirty="0" err="1">
                <a:latin typeface="+mn-lt"/>
              </a:rPr>
              <a:t>relevant</a:t>
            </a:r>
            <a:r>
              <a:rPr lang="es-ES_tradnl" sz="2000" dirty="0">
                <a:latin typeface="+mn-lt"/>
              </a:rPr>
              <a:t> </a:t>
            </a:r>
            <a:r>
              <a:rPr lang="es-ES_tradnl" sz="2000" dirty="0" err="1">
                <a:latin typeface="+mn-lt"/>
              </a:rPr>
              <a:t>enterprises</a:t>
            </a:r>
            <a:r>
              <a:rPr lang="es-ES_tradnl" sz="2000" dirty="0">
                <a:latin typeface="+mn-lt"/>
              </a:rPr>
              <a:t>, </a:t>
            </a:r>
            <a:r>
              <a:rPr lang="es-ES_tradnl" sz="2000" dirty="0" err="1">
                <a:latin typeface="+mn-lt"/>
              </a:rPr>
              <a:t>presents</a:t>
            </a:r>
            <a:r>
              <a:rPr lang="es-ES_tradnl" sz="2000" dirty="0">
                <a:latin typeface="+mn-lt"/>
              </a:rPr>
              <a:t> </a:t>
            </a:r>
            <a:r>
              <a:rPr lang="es-ES_tradnl" sz="2000" dirty="0" err="1">
                <a:latin typeface="+mn-lt"/>
              </a:rPr>
              <a:t>inefficiency</a:t>
            </a:r>
            <a:r>
              <a:rPr lang="es-ES_tradnl" sz="2000" dirty="0">
                <a:latin typeface="+mn-lt"/>
              </a:rPr>
              <a:t> and </a:t>
            </a:r>
            <a:r>
              <a:rPr lang="es-ES_tradnl" sz="2000" dirty="0" err="1">
                <a:latin typeface="+mn-lt"/>
              </a:rPr>
              <a:t>behavioral</a:t>
            </a:r>
            <a:r>
              <a:rPr lang="es-ES_tradnl" sz="2000" dirty="0">
                <a:latin typeface="+mn-lt"/>
              </a:rPr>
              <a:t> </a:t>
            </a:r>
            <a:r>
              <a:rPr lang="es-ES_tradnl" sz="2000" dirty="0" err="1">
                <a:latin typeface="+mn-lt"/>
              </a:rPr>
              <a:t>biases</a:t>
            </a:r>
            <a:r>
              <a:rPr lang="es-ES_tradnl" sz="2000" dirty="0">
                <a:latin typeface="+mn-lt"/>
              </a:rPr>
              <a:t>. </a:t>
            </a:r>
          </a:p>
          <a:p>
            <a:pPr algn="just"/>
            <a:r>
              <a:rPr lang="es-ES_tradnl" sz="2000" dirty="0" err="1">
                <a:latin typeface="+mn-lt"/>
              </a:rPr>
              <a:t>The</a:t>
            </a:r>
            <a:r>
              <a:rPr lang="es-ES_tradnl" sz="2000" dirty="0">
                <a:latin typeface="+mn-lt"/>
              </a:rPr>
              <a:t> </a:t>
            </a:r>
            <a:r>
              <a:rPr lang="es-ES_tradnl" sz="2000" dirty="0" err="1">
                <a:latin typeface="+mn-lt"/>
              </a:rPr>
              <a:t>inefficiency</a:t>
            </a:r>
            <a:r>
              <a:rPr lang="es-ES_tradnl" sz="2000" dirty="0">
                <a:latin typeface="+mn-lt"/>
              </a:rPr>
              <a:t> of </a:t>
            </a:r>
            <a:r>
              <a:rPr lang="es-ES_tradnl" sz="2000" dirty="0" err="1">
                <a:latin typeface="+mn-lt"/>
              </a:rPr>
              <a:t>the</a:t>
            </a:r>
            <a:r>
              <a:rPr lang="es-ES_tradnl" sz="2000" dirty="0">
                <a:latin typeface="+mn-lt"/>
              </a:rPr>
              <a:t> stock </a:t>
            </a:r>
            <a:r>
              <a:rPr lang="es-ES_tradnl" sz="2000" dirty="0" err="1">
                <a:latin typeface="+mn-lt"/>
              </a:rPr>
              <a:t>market</a:t>
            </a:r>
            <a:r>
              <a:rPr lang="es-ES_tradnl" sz="2000" dirty="0">
                <a:latin typeface="+mn-lt"/>
              </a:rPr>
              <a:t> can be </a:t>
            </a:r>
            <a:r>
              <a:rPr lang="es-ES_tradnl" sz="2000" dirty="0" err="1">
                <a:latin typeface="+mn-lt"/>
              </a:rPr>
              <a:t>approached</a:t>
            </a:r>
            <a:r>
              <a:rPr lang="es-ES_tradnl" sz="2000" dirty="0">
                <a:latin typeface="+mn-lt"/>
              </a:rPr>
              <a:t>, </a:t>
            </a:r>
            <a:r>
              <a:rPr lang="es-ES_tradnl" sz="2000" dirty="0" err="1">
                <a:latin typeface="+mn-lt"/>
              </a:rPr>
              <a:t>using</a:t>
            </a:r>
            <a:r>
              <a:rPr lang="es-ES_tradnl" sz="2000" dirty="0">
                <a:latin typeface="+mn-lt"/>
              </a:rPr>
              <a:t> PLS-SEM as </a:t>
            </a:r>
            <a:r>
              <a:rPr lang="es-ES_tradnl" sz="2000" dirty="0" err="1">
                <a:latin typeface="+mn-lt"/>
              </a:rPr>
              <a:t>an</a:t>
            </a:r>
            <a:r>
              <a:rPr lang="es-ES_tradnl" sz="2000" dirty="0">
                <a:latin typeface="+mn-lt"/>
              </a:rPr>
              <a:t> </a:t>
            </a:r>
            <a:r>
              <a:rPr lang="es-ES_tradnl" sz="2000" dirty="0" err="1">
                <a:latin typeface="+mn-lt"/>
              </a:rPr>
              <a:t>alternative</a:t>
            </a:r>
            <a:r>
              <a:rPr lang="es-ES_tradnl" sz="2000" dirty="0">
                <a:latin typeface="+mn-lt"/>
              </a:rPr>
              <a:t> </a:t>
            </a:r>
            <a:r>
              <a:rPr lang="es-ES_tradnl" sz="2000" dirty="0" err="1">
                <a:latin typeface="+mn-lt"/>
              </a:rPr>
              <a:t>methodology</a:t>
            </a:r>
            <a:r>
              <a:rPr lang="es-ES_tradnl" sz="2000" dirty="0">
                <a:latin typeface="+mn-lt"/>
              </a:rPr>
              <a:t> </a:t>
            </a:r>
            <a:r>
              <a:rPr lang="es-ES_tradnl" sz="2000" dirty="0" err="1">
                <a:latin typeface="+mn-lt"/>
              </a:rPr>
              <a:t>that</a:t>
            </a:r>
            <a:r>
              <a:rPr lang="es-ES_tradnl" sz="2000" dirty="0">
                <a:latin typeface="+mn-lt"/>
              </a:rPr>
              <a:t> can </a:t>
            </a:r>
            <a:r>
              <a:rPr lang="es-ES_tradnl" sz="2000" dirty="0" err="1">
                <a:latin typeface="+mn-lt"/>
              </a:rPr>
              <a:t>handle</a:t>
            </a:r>
            <a:r>
              <a:rPr lang="es-ES_tradnl" sz="2000" dirty="0">
                <a:latin typeface="+mn-lt"/>
              </a:rPr>
              <a:t> </a:t>
            </a:r>
            <a:r>
              <a:rPr lang="es-ES_tradnl" sz="2000" dirty="0" err="1">
                <a:latin typeface="+mn-lt"/>
              </a:rPr>
              <a:t>different</a:t>
            </a:r>
            <a:r>
              <a:rPr lang="es-ES_tradnl" sz="2000" dirty="0">
                <a:latin typeface="+mn-lt"/>
              </a:rPr>
              <a:t> </a:t>
            </a:r>
            <a:r>
              <a:rPr lang="es-ES_tradnl" sz="2000" dirty="0" err="1">
                <a:latin typeface="+mn-lt"/>
              </a:rPr>
              <a:t>modeling</a:t>
            </a:r>
            <a:r>
              <a:rPr lang="es-ES_tradnl" sz="2000" dirty="0">
                <a:latin typeface="+mn-lt"/>
              </a:rPr>
              <a:t> </a:t>
            </a:r>
            <a:r>
              <a:rPr lang="es-ES_tradnl" sz="2000" dirty="0" err="1">
                <a:latin typeface="+mn-lt"/>
              </a:rPr>
              <a:t>assumptions</a:t>
            </a:r>
            <a:r>
              <a:rPr lang="es-ES_tradnl" sz="2000" dirty="0">
                <a:latin typeface="+mn-lt"/>
              </a:rPr>
              <a:t>.</a:t>
            </a:r>
          </a:p>
          <a:p>
            <a:pPr algn="just"/>
            <a:r>
              <a:rPr lang="es-ES_tradnl" sz="2000" dirty="0" err="1">
                <a:latin typeface="+mn-lt"/>
              </a:rPr>
              <a:t>The</a:t>
            </a:r>
            <a:r>
              <a:rPr lang="es-ES_tradnl" sz="2000" dirty="0">
                <a:latin typeface="+mn-lt"/>
              </a:rPr>
              <a:t> </a:t>
            </a:r>
            <a:r>
              <a:rPr lang="es-ES_tradnl" sz="2000" dirty="0" err="1">
                <a:latin typeface="+mn-lt"/>
              </a:rPr>
              <a:t>most</a:t>
            </a:r>
            <a:r>
              <a:rPr lang="es-ES_tradnl" sz="2000" dirty="0">
                <a:latin typeface="+mn-lt"/>
              </a:rPr>
              <a:t> </a:t>
            </a:r>
            <a:r>
              <a:rPr lang="es-ES_tradnl" sz="2000" dirty="0" err="1">
                <a:latin typeface="+mn-lt"/>
              </a:rPr>
              <a:t>relevant</a:t>
            </a:r>
            <a:r>
              <a:rPr lang="es-ES_tradnl" sz="2000" dirty="0">
                <a:latin typeface="+mn-lt"/>
              </a:rPr>
              <a:t> </a:t>
            </a:r>
            <a:r>
              <a:rPr lang="es-ES_tradnl" sz="2000" dirty="0" err="1">
                <a:latin typeface="+mn-lt"/>
              </a:rPr>
              <a:t>exogenous</a:t>
            </a:r>
            <a:r>
              <a:rPr lang="es-ES_tradnl" sz="2000" dirty="0">
                <a:latin typeface="+mn-lt"/>
              </a:rPr>
              <a:t> </a:t>
            </a:r>
            <a:r>
              <a:rPr lang="es-ES_tradnl" sz="2000" dirty="0" err="1">
                <a:latin typeface="+mn-lt"/>
              </a:rPr>
              <a:t>constructs</a:t>
            </a:r>
            <a:r>
              <a:rPr lang="es-ES_tradnl" sz="2000" dirty="0">
                <a:latin typeface="+mn-lt"/>
              </a:rPr>
              <a:t> </a:t>
            </a:r>
            <a:r>
              <a:rPr lang="es-ES_tradnl" sz="2000" dirty="0" err="1">
                <a:latin typeface="+mn-lt"/>
              </a:rPr>
              <a:t>returns</a:t>
            </a:r>
            <a:r>
              <a:rPr lang="es-ES_tradnl" sz="2000" dirty="0">
                <a:latin typeface="+mn-lt"/>
              </a:rPr>
              <a:t> </a:t>
            </a:r>
            <a:r>
              <a:rPr lang="es-ES_tradnl" sz="2000" dirty="0" err="1">
                <a:latin typeface="+mn-lt"/>
              </a:rPr>
              <a:t>on</a:t>
            </a:r>
            <a:r>
              <a:rPr lang="es-ES_tradnl" sz="2000" dirty="0">
                <a:latin typeface="+mn-lt"/>
              </a:rPr>
              <a:t> </a:t>
            </a:r>
            <a:r>
              <a:rPr lang="es-ES_tradnl" sz="2000" dirty="0" err="1">
                <a:latin typeface="+mn-lt"/>
              </a:rPr>
              <a:t>Mexican</a:t>
            </a:r>
            <a:r>
              <a:rPr lang="es-ES_tradnl" sz="2000" dirty="0">
                <a:latin typeface="+mn-lt"/>
              </a:rPr>
              <a:t> stocks, </a:t>
            </a:r>
            <a:r>
              <a:rPr lang="es-ES_tradnl" sz="2000" dirty="0" err="1">
                <a:latin typeface="+mn-lt"/>
              </a:rPr>
              <a:t>the</a:t>
            </a:r>
            <a:r>
              <a:rPr lang="es-ES_tradnl" sz="2000" dirty="0">
                <a:latin typeface="+mn-lt"/>
              </a:rPr>
              <a:t> </a:t>
            </a:r>
            <a:r>
              <a:rPr lang="es-ES_tradnl" sz="2000" dirty="0" err="1">
                <a:latin typeface="+mn-lt"/>
              </a:rPr>
              <a:t>greatest</a:t>
            </a:r>
            <a:r>
              <a:rPr lang="es-ES_tradnl" sz="2000" dirty="0">
                <a:latin typeface="+mn-lt"/>
              </a:rPr>
              <a:t> </a:t>
            </a:r>
            <a:r>
              <a:rPr lang="es-ES_tradnl" sz="2000" dirty="0" err="1">
                <a:latin typeface="+mn-lt"/>
              </a:rPr>
              <a:t>impact</a:t>
            </a:r>
            <a:r>
              <a:rPr lang="es-ES_tradnl" sz="2000" dirty="0">
                <a:latin typeface="+mn-lt"/>
              </a:rPr>
              <a:t> </a:t>
            </a:r>
            <a:r>
              <a:rPr lang="es-ES_tradnl" sz="2000" dirty="0" err="1">
                <a:latin typeface="+mn-lt"/>
              </a:rPr>
              <a:t>was</a:t>
            </a:r>
            <a:r>
              <a:rPr lang="es-ES_tradnl" sz="2000" dirty="0">
                <a:latin typeface="+mn-lt"/>
              </a:rPr>
              <a:t> </a:t>
            </a:r>
            <a:r>
              <a:rPr lang="es-ES_tradnl" sz="2000" dirty="0" err="1">
                <a:latin typeface="+mn-lt"/>
              </a:rPr>
              <a:t>the</a:t>
            </a:r>
            <a:r>
              <a:rPr lang="es-ES_tradnl" sz="2000" dirty="0">
                <a:latin typeface="+mn-lt"/>
              </a:rPr>
              <a:t> stock and </a:t>
            </a:r>
            <a:r>
              <a:rPr lang="es-ES_tradnl" sz="2000" dirty="0" err="1">
                <a:latin typeface="+mn-lt"/>
              </a:rPr>
              <a:t>monetary</a:t>
            </a:r>
            <a:r>
              <a:rPr lang="es-ES_tradnl" sz="2000" dirty="0">
                <a:latin typeface="+mn-lt"/>
              </a:rPr>
              <a:t> </a:t>
            </a:r>
            <a:r>
              <a:rPr lang="es-ES_tradnl" sz="2000" dirty="0" err="1">
                <a:latin typeface="+mn-lt"/>
              </a:rPr>
              <a:t>construct</a:t>
            </a:r>
            <a:r>
              <a:rPr lang="es-ES_tradnl" sz="2000" dirty="0">
                <a:latin typeface="+mn-lt"/>
              </a:rPr>
              <a:t>, </a:t>
            </a:r>
            <a:r>
              <a:rPr lang="es-ES_tradnl" sz="2000" dirty="0" err="1">
                <a:latin typeface="+mn-lt"/>
              </a:rPr>
              <a:t>compared</a:t>
            </a:r>
            <a:r>
              <a:rPr lang="es-ES_tradnl" sz="2000" dirty="0">
                <a:latin typeface="+mn-lt"/>
              </a:rPr>
              <a:t> to </a:t>
            </a:r>
            <a:r>
              <a:rPr lang="es-ES_tradnl" sz="2000" dirty="0" err="1">
                <a:latin typeface="+mn-lt"/>
              </a:rPr>
              <a:t>the</a:t>
            </a:r>
            <a:r>
              <a:rPr lang="es-ES_tradnl" sz="2000" dirty="0">
                <a:latin typeface="+mn-lt"/>
              </a:rPr>
              <a:t>  </a:t>
            </a:r>
            <a:r>
              <a:rPr lang="es-ES_tradnl" sz="2000" dirty="0" err="1">
                <a:latin typeface="+mn-lt"/>
              </a:rPr>
              <a:t>international</a:t>
            </a:r>
            <a:r>
              <a:rPr lang="es-ES_tradnl" sz="2000" dirty="0">
                <a:latin typeface="+mn-lt"/>
              </a:rPr>
              <a:t> </a:t>
            </a:r>
            <a:r>
              <a:rPr lang="es-ES_tradnl" sz="2000" dirty="0" err="1">
                <a:latin typeface="+mn-lt"/>
              </a:rPr>
              <a:t>construct</a:t>
            </a:r>
            <a:r>
              <a:rPr lang="es-ES_tradnl" sz="2000" dirty="0">
                <a:latin typeface="+mn-lt"/>
              </a:rPr>
              <a:t>.</a:t>
            </a:r>
          </a:p>
          <a:p>
            <a:pPr algn="just"/>
            <a:r>
              <a:rPr lang="es-ES_tradnl" sz="2000" dirty="0">
                <a:latin typeface="+mn-lt"/>
              </a:rPr>
              <a:t> 6 stock </a:t>
            </a:r>
            <a:r>
              <a:rPr lang="es-ES_tradnl" sz="2000" dirty="0" err="1">
                <a:latin typeface="+mn-lt"/>
              </a:rPr>
              <a:t>companies</a:t>
            </a:r>
            <a:r>
              <a:rPr lang="es-ES_tradnl" sz="2000" dirty="0">
                <a:latin typeface="+mn-lt"/>
              </a:rPr>
              <a:t> of </a:t>
            </a:r>
            <a:r>
              <a:rPr lang="es-ES_tradnl" sz="2000" dirty="0" err="1">
                <a:latin typeface="+mn-lt"/>
              </a:rPr>
              <a:t>the</a:t>
            </a:r>
            <a:r>
              <a:rPr lang="es-ES_tradnl" sz="2000" dirty="0">
                <a:latin typeface="+mn-lt"/>
              </a:rPr>
              <a:t> ten </a:t>
            </a:r>
            <a:r>
              <a:rPr lang="es-ES_tradnl" sz="2000" dirty="0" err="1">
                <a:latin typeface="+mn-lt"/>
              </a:rPr>
              <a:t>most</a:t>
            </a:r>
            <a:r>
              <a:rPr lang="es-ES_tradnl" sz="2000" dirty="0">
                <a:latin typeface="+mn-lt"/>
              </a:rPr>
              <a:t> </a:t>
            </a:r>
            <a:r>
              <a:rPr lang="es-ES_tradnl" sz="2000" dirty="0" err="1">
                <a:latin typeface="+mn-lt"/>
              </a:rPr>
              <a:t>relevant</a:t>
            </a:r>
            <a:r>
              <a:rPr lang="es-ES_tradnl" sz="2000" dirty="0">
                <a:latin typeface="+mn-lt"/>
              </a:rPr>
              <a:t> shares of </a:t>
            </a:r>
            <a:r>
              <a:rPr lang="es-ES_tradnl" sz="2000" dirty="0" err="1">
                <a:latin typeface="+mn-lt"/>
              </a:rPr>
              <a:t>the</a:t>
            </a:r>
            <a:r>
              <a:rPr lang="es-ES_tradnl" sz="2000" dirty="0">
                <a:latin typeface="+mn-lt"/>
              </a:rPr>
              <a:t> </a:t>
            </a:r>
            <a:r>
              <a:rPr lang="es-ES_tradnl" sz="2000" dirty="0" err="1">
                <a:latin typeface="+mn-lt"/>
              </a:rPr>
              <a:t>Mexican</a:t>
            </a:r>
            <a:r>
              <a:rPr lang="es-ES_tradnl" sz="2000" dirty="0">
                <a:latin typeface="+mn-lt"/>
              </a:rPr>
              <a:t> </a:t>
            </a:r>
            <a:r>
              <a:rPr lang="es-ES_tradnl" sz="2000" dirty="0" err="1">
                <a:latin typeface="+mn-lt"/>
              </a:rPr>
              <a:t>market</a:t>
            </a:r>
            <a:r>
              <a:rPr lang="es-ES_tradnl" sz="2000" dirty="0">
                <a:latin typeface="+mn-lt"/>
              </a:rPr>
              <a:t>, can be </a:t>
            </a:r>
            <a:r>
              <a:rPr lang="es-ES_tradnl" sz="2000" dirty="0" err="1">
                <a:latin typeface="+mn-lt"/>
              </a:rPr>
              <a:t>studied</a:t>
            </a:r>
            <a:r>
              <a:rPr lang="es-ES_tradnl" sz="2000" dirty="0">
                <a:latin typeface="+mn-lt"/>
              </a:rPr>
              <a:t> </a:t>
            </a:r>
            <a:r>
              <a:rPr lang="es-ES_tradnl" sz="2000" dirty="0" err="1">
                <a:latin typeface="+mn-lt"/>
              </a:rPr>
              <a:t>from</a:t>
            </a:r>
            <a:r>
              <a:rPr lang="es-ES_tradnl" sz="2000" dirty="0">
                <a:latin typeface="+mn-lt"/>
              </a:rPr>
              <a:t> a </a:t>
            </a:r>
            <a:r>
              <a:rPr lang="es-ES_tradnl" sz="2000" dirty="0" err="1">
                <a:latin typeface="+mn-lt"/>
              </a:rPr>
              <a:t>behavioral</a:t>
            </a:r>
            <a:r>
              <a:rPr lang="es-ES_tradnl" sz="2000" dirty="0">
                <a:latin typeface="+mn-lt"/>
              </a:rPr>
              <a:t> </a:t>
            </a:r>
            <a:r>
              <a:rPr lang="es-ES_tradnl" sz="2000" dirty="0" err="1">
                <a:latin typeface="+mn-lt"/>
              </a:rPr>
              <a:t>perspective</a:t>
            </a:r>
            <a:r>
              <a:rPr lang="es-ES_tradnl" sz="2000" dirty="0">
                <a:latin typeface="+mn-lt"/>
              </a:rPr>
              <a:t>. </a:t>
            </a:r>
            <a:r>
              <a:rPr lang="es-ES_tradnl" sz="2000" dirty="0" err="1">
                <a:latin typeface="+mn-lt"/>
              </a:rPr>
              <a:t>The</a:t>
            </a:r>
            <a:r>
              <a:rPr lang="es-ES_tradnl" sz="2000" dirty="0">
                <a:latin typeface="+mn-lt"/>
              </a:rPr>
              <a:t> </a:t>
            </a:r>
            <a:r>
              <a:rPr lang="es-ES_tradnl" sz="2000" dirty="0" err="1">
                <a:latin typeface="+mn-lt"/>
              </a:rPr>
              <a:t>other</a:t>
            </a:r>
            <a:r>
              <a:rPr lang="es-ES_tradnl" sz="2000" dirty="0">
                <a:latin typeface="+mn-lt"/>
              </a:rPr>
              <a:t> </a:t>
            </a:r>
            <a:r>
              <a:rPr lang="es-ES_tradnl" sz="2000" dirty="0" err="1">
                <a:latin typeface="+mn-lt"/>
              </a:rPr>
              <a:t>ones</a:t>
            </a:r>
            <a:r>
              <a:rPr lang="es-ES_tradnl" sz="2000" dirty="0">
                <a:latin typeface="+mn-lt"/>
              </a:rPr>
              <a:t> </a:t>
            </a:r>
            <a:r>
              <a:rPr lang="es-ES_tradnl" sz="2000" dirty="0" err="1">
                <a:latin typeface="+mn-lt"/>
              </a:rPr>
              <a:t>perform</a:t>
            </a:r>
            <a:r>
              <a:rPr lang="es-ES_tradnl" sz="2000" dirty="0">
                <a:latin typeface="+mn-lt"/>
              </a:rPr>
              <a:t> in a </a:t>
            </a:r>
            <a:r>
              <a:rPr lang="es-ES_tradnl" sz="2000" dirty="0" err="1">
                <a:latin typeface="+mn-lt"/>
              </a:rPr>
              <a:t>most</a:t>
            </a:r>
            <a:r>
              <a:rPr lang="es-ES_tradnl" sz="2000" dirty="0">
                <a:latin typeface="+mn-lt"/>
              </a:rPr>
              <a:t> </a:t>
            </a:r>
            <a:r>
              <a:rPr lang="es-ES_tradnl" sz="2000" dirty="0" err="1">
                <a:latin typeface="+mn-lt"/>
              </a:rPr>
              <a:t>rational</a:t>
            </a:r>
            <a:r>
              <a:rPr lang="es-ES_tradnl" sz="2000" dirty="0">
                <a:latin typeface="+mn-lt"/>
              </a:rPr>
              <a:t> </a:t>
            </a:r>
            <a:r>
              <a:rPr lang="es-ES_tradnl" sz="2000" dirty="0" err="1">
                <a:latin typeface="+mn-lt"/>
              </a:rPr>
              <a:t>way</a:t>
            </a:r>
            <a:r>
              <a:rPr lang="es-ES_tradnl" sz="2000" dirty="0">
                <a:latin typeface="+mn-lt"/>
              </a:rPr>
              <a:t>.</a:t>
            </a:r>
          </a:p>
          <a:p>
            <a:pPr algn="just"/>
            <a:r>
              <a:rPr lang="es-ES_tradnl" sz="2000" dirty="0" err="1">
                <a:latin typeface="+mn-lt"/>
              </a:rPr>
              <a:t>Thus</a:t>
            </a:r>
            <a:r>
              <a:rPr lang="es-ES_tradnl" sz="2000" dirty="0">
                <a:latin typeface="+mn-lt"/>
              </a:rPr>
              <a:t>, </a:t>
            </a:r>
            <a:r>
              <a:rPr lang="es-ES_tradnl" sz="2000" dirty="0" err="1">
                <a:latin typeface="+mn-lt"/>
              </a:rPr>
              <a:t>most</a:t>
            </a:r>
            <a:r>
              <a:rPr lang="es-ES_tradnl" sz="2000" dirty="0">
                <a:latin typeface="+mn-lt"/>
              </a:rPr>
              <a:t> </a:t>
            </a:r>
            <a:r>
              <a:rPr lang="es-ES_tradnl" sz="2000" dirty="0" err="1">
                <a:latin typeface="+mn-lt"/>
              </a:rPr>
              <a:t>behavioral</a:t>
            </a:r>
            <a:r>
              <a:rPr lang="es-ES_tradnl" sz="2000" dirty="0">
                <a:latin typeface="+mn-lt"/>
              </a:rPr>
              <a:t> </a:t>
            </a:r>
            <a:r>
              <a:rPr lang="es-ES_tradnl" sz="2000" dirty="0" err="1">
                <a:latin typeface="+mn-lt"/>
              </a:rPr>
              <a:t>sectors</a:t>
            </a:r>
            <a:r>
              <a:rPr lang="es-ES_tradnl" sz="2000" dirty="0">
                <a:latin typeface="+mn-lt"/>
              </a:rPr>
              <a:t> </a:t>
            </a:r>
            <a:r>
              <a:rPr lang="es-ES_tradnl" sz="2000" dirty="0" err="1">
                <a:latin typeface="+mn-lt"/>
              </a:rPr>
              <a:t>were</a:t>
            </a:r>
            <a:r>
              <a:rPr lang="es-ES_tradnl" sz="2000" dirty="0">
                <a:latin typeface="+mn-lt"/>
              </a:rPr>
              <a:t> </a:t>
            </a:r>
            <a:r>
              <a:rPr lang="es-ES_tradnl" sz="2000" dirty="0" err="1">
                <a:latin typeface="+mn-lt"/>
              </a:rPr>
              <a:t>airports</a:t>
            </a:r>
            <a:r>
              <a:rPr lang="es-ES_tradnl" sz="2000" dirty="0">
                <a:latin typeface="+mn-lt"/>
              </a:rPr>
              <a:t>, </a:t>
            </a:r>
            <a:r>
              <a:rPr lang="es-ES_tradnl" sz="2000" dirty="0" err="1">
                <a:latin typeface="+mn-lt"/>
              </a:rPr>
              <a:t>consumption</a:t>
            </a:r>
            <a:r>
              <a:rPr lang="es-ES_tradnl" sz="2000" dirty="0">
                <a:latin typeface="+mn-lt"/>
              </a:rPr>
              <a:t>, mines, and </a:t>
            </a:r>
            <a:r>
              <a:rPr lang="es-ES_tradnl" sz="2000" dirty="0" err="1">
                <a:latin typeface="+mn-lt"/>
              </a:rPr>
              <a:t>construction</a:t>
            </a:r>
            <a:r>
              <a:rPr lang="es-ES_tradnl" sz="2000" dirty="0">
                <a:latin typeface="+mn-lt"/>
              </a:rPr>
              <a:t>.</a:t>
            </a:r>
            <a:endParaRPr lang="en-US" sz="2400" dirty="0">
              <a:latin typeface="+mn-lt"/>
            </a:endParaRPr>
          </a:p>
          <a:p>
            <a:pPr marL="0" indent="0" algn="just">
              <a:buNone/>
            </a:pPr>
            <a:endParaRPr lang="en-US" sz="2400" dirty="0">
              <a:latin typeface="+mn-lt"/>
            </a:endParaRPr>
          </a:p>
        </p:txBody>
      </p:sp>
    </p:spTree>
    <p:extLst>
      <p:ext uri="{BB962C8B-B14F-4D97-AF65-F5344CB8AC3E}">
        <p14:creationId xmlns:p14="http://schemas.microsoft.com/office/powerpoint/2010/main" val="74405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ítulo 1"/>
          <p:cNvSpPr>
            <a:spLocks noGrp="1"/>
          </p:cNvSpPr>
          <p:nvPr>
            <p:ph type="title"/>
          </p:nvPr>
        </p:nvSpPr>
        <p:spPr>
          <a:xfrm>
            <a:off x="643467" y="321734"/>
            <a:ext cx="10905066" cy="11357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dirty="0">
                <a:latin typeface="+mn-lt"/>
              </a:rPr>
              <a:t>Limitations</a:t>
            </a:r>
          </a:p>
        </p:txBody>
      </p:sp>
      <p:sp>
        <p:nvSpPr>
          <p:cNvPr id="2" name="Content Placeholder 1">
            <a:extLst>
              <a:ext uri="{FF2B5EF4-FFF2-40B4-BE49-F238E27FC236}">
                <a16:creationId xmlns:a16="http://schemas.microsoft.com/office/drawing/2014/main" id="{B260A255-5CDE-9845-B020-466AF574DF91}"/>
              </a:ext>
            </a:extLst>
          </p:cNvPr>
          <p:cNvSpPr>
            <a:spLocks noGrp="1"/>
          </p:cNvSpPr>
          <p:nvPr>
            <p:ph idx="1"/>
          </p:nvPr>
        </p:nvSpPr>
        <p:spPr/>
        <p:txBody>
          <a:bodyPr/>
          <a:lstStyle/>
          <a:p>
            <a:pPr algn="just"/>
            <a:r>
              <a:rPr lang="es-ES_tradnl" sz="2000" dirty="0" err="1">
                <a:latin typeface="+mn-lt"/>
              </a:rPr>
              <a:t>One</a:t>
            </a:r>
            <a:r>
              <a:rPr lang="es-ES_tradnl" sz="2000" dirty="0">
                <a:latin typeface="+mn-lt"/>
              </a:rPr>
              <a:t> of </a:t>
            </a:r>
            <a:r>
              <a:rPr lang="es-ES_tradnl" sz="2000" dirty="0" err="1">
                <a:latin typeface="+mn-lt"/>
              </a:rPr>
              <a:t>the</a:t>
            </a:r>
            <a:r>
              <a:rPr lang="es-ES_tradnl" sz="2000" dirty="0">
                <a:latin typeface="+mn-lt"/>
              </a:rPr>
              <a:t> </a:t>
            </a:r>
            <a:r>
              <a:rPr lang="es-ES_tradnl" sz="2000" dirty="0" err="1">
                <a:latin typeface="+mn-lt"/>
              </a:rPr>
              <a:t>significant</a:t>
            </a:r>
            <a:r>
              <a:rPr lang="es-ES_tradnl" sz="2000" dirty="0">
                <a:latin typeface="+mn-lt"/>
              </a:rPr>
              <a:t> </a:t>
            </a:r>
            <a:r>
              <a:rPr lang="es-ES_tradnl" sz="2000" dirty="0" err="1">
                <a:latin typeface="+mn-lt"/>
              </a:rPr>
              <a:t>limitations</a:t>
            </a:r>
            <a:r>
              <a:rPr lang="es-ES_tradnl" sz="2000" dirty="0">
                <a:latin typeface="+mn-lt"/>
              </a:rPr>
              <a:t> </a:t>
            </a:r>
            <a:r>
              <a:rPr lang="es-ES_tradnl" sz="2000" dirty="0" err="1">
                <a:latin typeface="+mn-lt"/>
              </a:rPr>
              <a:t>is</a:t>
            </a:r>
            <a:r>
              <a:rPr lang="es-ES_tradnl" sz="2000" dirty="0">
                <a:latin typeface="+mn-lt"/>
              </a:rPr>
              <a:t> </a:t>
            </a:r>
            <a:r>
              <a:rPr lang="es-ES_tradnl" sz="2000" dirty="0" err="1">
                <a:latin typeface="+mn-lt"/>
              </a:rPr>
              <a:t>precisely</a:t>
            </a:r>
            <a:r>
              <a:rPr lang="es-ES_tradnl" sz="2000" dirty="0">
                <a:latin typeface="+mn-lt"/>
              </a:rPr>
              <a:t> </a:t>
            </a:r>
            <a:r>
              <a:rPr lang="es-ES_tradnl" sz="2000" dirty="0" err="1">
                <a:latin typeface="+mn-lt"/>
              </a:rPr>
              <a:t>the</a:t>
            </a:r>
            <a:r>
              <a:rPr lang="es-ES_tradnl" sz="2000" dirty="0">
                <a:latin typeface="+mn-lt"/>
              </a:rPr>
              <a:t> </a:t>
            </a:r>
            <a:r>
              <a:rPr lang="es-ES_tradnl" sz="2000" dirty="0" err="1">
                <a:latin typeface="+mn-lt"/>
              </a:rPr>
              <a:t>number</a:t>
            </a:r>
            <a:r>
              <a:rPr lang="es-ES_tradnl" sz="2000" dirty="0">
                <a:latin typeface="+mn-lt"/>
              </a:rPr>
              <a:t> of stocks and </a:t>
            </a:r>
            <a:r>
              <a:rPr lang="es-ES_tradnl" sz="2000" dirty="0" err="1">
                <a:latin typeface="+mn-lt"/>
              </a:rPr>
              <a:t>their</a:t>
            </a:r>
            <a:r>
              <a:rPr lang="es-ES_tradnl" sz="2000" dirty="0">
                <a:latin typeface="+mn-lt"/>
              </a:rPr>
              <a:t> </a:t>
            </a:r>
            <a:r>
              <a:rPr lang="es-ES_tradnl" sz="2000" dirty="0" err="1">
                <a:latin typeface="+mn-lt"/>
              </a:rPr>
              <a:t>relative</a:t>
            </a:r>
            <a:r>
              <a:rPr lang="es-ES_tradnl" sz="2000" dirty="0">
                <a:latin typeface="+mn-lt"/>
              </a:rPr>
              <a:t> </a:t>
            </a:r>
            <a:r>
              <a:rPr lang="es-ES_tradnl" sz="2000" dirty="0" err="1">
                <a:latin typeface="+mn-lt"/>
              </a:rPr>
              <a:t>importance</a:t>
            </a:r>
            <a:r>
              <a:rPr lang="es-ES_tradnl" sz="2000" dirty="0">
                <a:latin typeface="+mn-lt"/>
              </a:rPr>
              <a:t> </a:t>
            </a:r>
            <a:r>
              <a:rPr lang="es-ES_tradnl" sz="2000" dirty="0" err="1">
                <a:latin typeface="+mn-lt"/>
              </a:rPr>
              <a:t>since</a:t>
            </a:r>
            <a:r>
              <a:rPr lang="es-ES_tradnl" sz="2000" dirty="0">
                <a:latin typeface="+mn-lt"/>
              </a:rPr>
              <a:t> </a:t>
            </a:r>
            <a:r>
              <a:rPr lang="es-ES_tradnl" sz="2000" dirty="0" err="1">
                <a:latin typeface="+mn-lt"/>
              </a:rPr>
              <a:t>they</a:t>
            </a:r>
            <a:r>
              <a:rPr lang="es-ES_tradnl" sz="2000" dirty="0">
                <a:latin typeface="+mn-lt"/>
              </a:rPr>
              <a:t> can be </a:t>
            </a:r>
            <a:r>
              <a:rPr lang="es-ES_tradnl" sz="2000" dirty="0" err="1">
                <a:latin typeface="+mn-lt"/>
              </a:rPr>
              <a:t>included</a:t>
            </a:r>
            <a:r>
              <a:rPr lang="es-ES_tradnl" sz="2000" dirty="0">
                <a:latin typeface="+mn-lt"/>
              </a:rPr>
              <a:t> </a:t>
            </a:r>
            <a:r>
              <a:rPr lang="es-ES_tradnl" sz="2000" dirty="0" err="1">
                <a:latin typeface="+mn-lt"/>
              </a:rPr>
              <a:t>or</a:t>
            </a:r>
            <a:r>
              <a:rPr lang="es-ES_tradnl" sz="2000" dirty="0">
                <a:latin typeface="+mn-lt"/>
              </a:rPr>
              <a:t> </a:t>
            </a:r>
            <a:r>
              <a:rPr lang="es-ES_tradnl" sz="2000" dirty="0" err="1">
                <a:latin typeface="+mn-lt"/>
              </a:rPr>
              <a:t>excluded</a:t>
            </a:r>
            <a:r>
              <a:rPr lang="es-ES_tradnl" sz="2000" dirty="0">
                <a:latin typeface="+mn-lt"/>
              </a:rPr>
              <a:t> </a:t>
            </a:r>
            <a:r>
              <a:rPr lang="es-ES_tradnl" sz="2000" dirty="0" err="1">
                <a:latin typeface="+mn-lt"/>
              </a:rPr>
              <a:t>from</a:t>
            </a:r>
            <a:r>
              <a:rPr lang="es-ES_tradnl" sz="2000" dirty="0">
                <a:latin typeface="+mn-lt"/>
              </a:rPr>
              <a:t> </a:t>
            </a:r>
            <a:r>
              <a:rPr lang="es-ES_tradnl" sz="2000" dirty="0" err="1">
                <a:latin typeface="+mn-lt"/>
              </a:rPr>
              <a:t>the</a:t>
            </a:r>
            <a:r>
              <a:rPr lang="es-ES_tradnl" sz="2000" dirty="0">
                <a:latin typeface="+mn-lt"/>
              </a:rPr>
              <a:t> INMEX </a:t>
            </a:r>
            <a:r>
              <a:rPr lang="es-ES_tradnl" sz="2000" dirty="0" err="1">
                <a:latin typeface="+mn-lt"/>
              </a:rPr>
              <a:t>over</a:t>
            </a:r>
            <a:r>
              <a:rPr lang="es-ES_tradnl" sz="2000" dirty="0">
                <a:latin typeface="+mn-lt"/>
              </a:rPr>
              <a:t> time; </a:t>
            </a:r>
            <a:r>
              <a:rPr lang="es-ES_tradnl" sz="2000" dirty="0" err="1">
                <a:latin typeface="+mn-lt"/>
              </a:rPr>
              <a:t>this</a:t>
            </a:r>
            <a:r>
              <a:rPr lang="es-ES_tradnl" sz="2000" dirty="0">
                <a:latin typeface="+mn-lt"/>
              </a:rPr>
              <a:t> </a:t>
            </a:r>
            <a:r>
              <a:rPr lang="es-ES_tradnl" sz="2000" dirty="0" err="1">
                <a:latin typeface="+mn-lt"/>
              </a:rPr>
              <a:t>fact</a:t>
            </a:r>
            <a:r>
              <a:rPr lang="es-ES_tradnl" sz="2000" dirty="0">
                <a:latin typeface="+mn-lt"/>
              </a:rPr>
              <a:t> </a:t>
            </a:r>
            <a:r>
              <a:rPr lang="es-ES_tradnl" sz="2000" dirty="0" err="1">
                <a:latin typeface="+mn-lt"/>
              </a:rPr>
              <a:t>indeed</a:t>
            </a:r>
            <a:r>
              <a:rPr lang="es-ES_tradnl" sz="2000" dirty="0">
                <a:latin typeface="+mn-lt"/>
              </a:rPr>
              <a:t> </a:t>
            </a:r>
            <a:r>
              <a:rPr lang="es-ES_tradnl" sz="2000" dirty="0" err="1">
                <a:latin typeface="+mn-lt"/>
              </a:rPr>
              <a:t>modifies</a:t>
            </a:r>
            <a:r>
              <a:rPr lang="es-ES_tradnl" sz="2000" dirty="0">
                <a:latin typeface="+mn-lt"/>
              </a:rPr>
              <a:t> </a:t>
            </a:r>
            <a:r>
              <a:rPr lang="es-ES_tradnl" sz="2000" dirty="0" err="1">
                <a:latin typeface="+mn-lt"/>
              </a:rPr>
              <a:t>these</a:t>
            </a:r>
            <a:r>
              <a:rPr lang="es-ES_tradnl" sz="2000" dirty="0">
                <a:latin typeface="+mn-lt"/>
              </a:rPr>
              <a:t> </a:t>
            </a:r>
            <a:r>
              <a:rPr lang="es-ES_tradnl" sz="2000" dirty="0" err="1">
                <a:latin typeface="+mn-lt"/>
              </a:rPr>
              <a:t>results</a:t>
            </a:r>
            <a:r>
              <a:rPr lang="es-ES_tradnl" sz="2000" dirty="0">
                <a:latin typeface="+mn-lt"/>
              </a:rPr>
              <a:t>.</a:t>
            </a:r>
          </a:p>
          <a:p>
            <a:pPr algn="just"/>
            <a:r>
              <a:rPr lang="es-ES_tradnl" sz="2000" dirty="0" err="1">
                <a:latin typeface="+mn-lt"/>
              </a:rPr>
              <a:t>Through</a:t>
            </a:r>
            <a:r>
              <a:rPr lang="es-ES_tradnl" sz="2000" dirty="0">
                <a:latin typeface="+mn-lt"/>
              </a:rPr>
              <a:t> </a:t>
            </a:r>
            <a:r>
              <a:rPr lang="es-ES_tradnl" sz="2000" dirty="0" err="1">
                <a:latin typeface="+mn-lt"/>
              </a:rPr>
              <a:t>the</a:t>
            </a:r>
            <a:r>
              <a:rPr lang="es-ES_tradnl" sz="2000" dirty="0">
                <a:latin typeface="+mn-lt"/>
              </a:rPr>
              <a:t>  </a:t>
            </a:r>
            <a:r>
              <a:rPr lang="es-ES_tradnl" sz="2000" dirty="0" err="1">
                <a:latin typeface="+mn-lt"/>
              </a:rPr>
              <a:t>analyzed</a:t>
            </a:r>
            <a:r>
              <a:rPr lang="es-ES_tradnl" sz="2000" dirty="0">
                <a:latin typeface="+mn-lt"/>
              </a:rPr>
              <a:t> </a:t>
            </a:r>
            <a:r>
              <a:rPr lang="es-ES_tradnl" sz="2000" dirty="0" err="1">
                <a:latin typeface="+mn-lt"/>
              </a:rPr>
              <a:t>period</a:t>
            </a:r>
            <a:r>
              <a:rPr lang="es-ES_tradnl" sz="2000" dirty="0">
                <a:latin typeface="+mn-lt"/>
              </a:rPr>
              <a:t>, </a:t>
            </a:r>
            <a:r>
              <a:rPr lang="es-ES_tradnl" sz="2000" dirty="0" err="1">
                <a:latin typeface="+mn-lt"/>
              </a:rPr>
              <a:t>these</a:t>
            </a:r>
            <a:r>
              <a:rPr lang="es-ES_tradnl" sz="2000" dirty="0">
                <a:latin typeface="+mn-lt"/>
              </a:rPr>
              <a:t> </a:t>
            </a:r>
            <a:r>
              <a:rPr lang="es-ES_tradnl" sz="2000" dirty="0" err="1">
                <a:latin typeface="+mn-lt"/>
              </a:rPr>
              <a:t>indicators</a:t>
            </a:r>
            <a:r>
              <a:rPr lang="es-ES_tradnl" sz="2000" dirty="0">
                <a:latin typeface="+mn-lt"/>
              </a:rPr>
              <a:t> </a:t>
            </a:r>
            <a:r>
              <a:rPr lang="es-ES_tradnl" sz="2000" dirty="0" err="1">
                <a:latin typeface="+mn-lt"/>
              </a:rPr>
              <a:t>were</a:t>
            </a:r>
            <a:r>
              <a:rPr lang="es-ES_tradnl" sz="2000" dirty="0">
                <a:latin typeface="+mn-lt"/>
              </a:rPr>
              <a:t> </a:t>
            </a:r>
            <a:r>
              <a:rPr lang="es-ES_tradnl" sz="2000" dirty="0" err="1">
                <a:latin typeface="+mn-lt"/>
              </a:rPr>
              <a:t>considered</a:t>
            </a:r>
            <a:r>
              <a:rPr lang="es-ES_tradnl" sz="2000" dirty="0">
                <a:latin typeface="+mn-lt"/>
              </a:rPr>
              <a:t> to be </a:t>
            </a:r>
            <a:r>
              <a:rPr lang="es-ES_tradnl" sz="2000" dirty="0" err="1">
                <a:latin typeface="+mn-lt"/>
              </a:rPr>
              <a:t>the</a:t>
            </a:r>
            <a:r>
              <a:rPr lang="es-ES_tradnl" sz="2000" dirty="0">
                <a:latin typeface="+mn-lt"/>
              </a:rPr>
              <a:t> </a:t>
            </a:r>
            <a:r>
              <a:rPr lang="es-ES_tradnl" sz="2000" dirty="0" err="1">
                <a:latin typeface="+mn-lt"/>
              </a:rPr>
              <a:t>most</a:t>
            </a:r>
            <a:r>
              <a:rPr lang="es-ES_tradnl" sz="2000" dirty="0">
                <a:latin typeface="+mn-lt"/>
              </a:rPr>
              <a:t> </a:t>
            </a:r>
            <a:r>
              <a:rPr lang="es-ES_tradnl" sz="2000" dirty="0" err="1">
                <a:latin typeface="+mn-lt"/>
              </a:rPr>
              <a:t>suitable</a:t>
            </a:r>
            <a:r>
              <a:rPr lang="es-ES_tradnl" sz="2000" dirty="0">
                <a:latin typeface="+mn-lt"/>
              </a:rPr>
              <a:t> to define </a:t>
            </a:r>
            <a:r>
              <a:rPr lang="es-ES_tradnl" sz="2000" dirty="0" err="1">
                <a:latin typeface="+mn-lt"/>
              </a:rPr>
              <a:t>the</a:t>
            </a:r>
            <a:r>
              <a:rPr lang="es-ES_tradnl" sz="2000" dirty="0">
                <a:latin typeface="+mn-lt"/>
              </a:rPr>
              <a:t> </a:t>
            </a:r>
            <a:r>
              <a:rPr lang="es-ES_tradnl" sz="2000" dirty="0" err="1">
                <a:latin typeface="+mn-lt"/>
              </a:rPr>
              <a:t>market</a:t>
            </a:r>
            <a:r>
              <a:rPr lang="es-ES_tradnl" sz="2000" dirty="0">
                <a:latin typeface="+mn-lt"/>
              </a:rPr>
              <a:t> </a:t>
            </a:r>
            <a:r>
              <a:rPr lang="es-ES_tradnl" sz="2000" dirty="0" err="1">
                <a:latin typeface="+mn-lt"/>
              </a:rPr>
              <a:t>conduct</a:t>
            </a:r>
            <a:r>
              <a:rPr lang="es-ES_tradnl" sz="2000" dirty="0">
                <a:latin typeface="+mn-lt"/>
              </a:rPr>
              <a:t>.</a:t>
            </a:r>
          </a:p>
          <a:p>
            <a:pPr algn="just"/>
            <a:r>
              <a:rPr lang="es-ES_tradnl" sz="2000" dirty="0" err="1">
                <a:latin typeface="+mn-lt"/>
              </a:rPr>
              <a:t>It</a:t>
            </a:r>
            <a:r>
              <a:rPr lang="es-ES_tradnl" sz="2000" dirty="0">
                <a:latin typeface="+mn-lt"/>
              </a:rPr>
              <a:t> </a:t>
            </a:r>
            <a:r>
              <a:rPr lang="es-ES_tradnl" sz="2000" dirty="0" err="1">
                <a:latin typeface="+mn-lt"/>
              </a:rPr>
              <a:t>is</a:t>
            </a:r>
            <a:r>
              <a:rPr lang="es-ES_tradnl" sz="2000" dirty="0">
                <a:latin typeface="+mn-lt"/>
              </a:rPr>
              <a:t> </a:t>
            </a:r>
            <a:r>
              <a:rPr lang="es-ES_tradnl" sz="2000" dirty="0" err="1">
                <a:latin typeface="+mn-lt"/>
              </a:rPr>
              <a:t>imperative</a:t>
            </a:r>
            <a:r>
              <a:rPr lang="es-ES_tradnl" sz="2000" dirty="0">
                <a:latin typeface="+mn-lt"/>
              </a:rPr>
              <a:t> to </a:t>
            </a:r>
            <a:r>
              <a:rPr lang="es-ES_tradnl" sz="2000" dirty="0" err="1">
                <a:latin typeface="+mn-lt"/>
              </a:rPr>
              <a:t>study</a:t>
            </a:r>
            <a:r>
              <a:rPr lang="es-ES_tradnl" sz="2000" dirty="0">
                <a:latin typeface="+mn-lt"/>
              </a:rPr>
              <a:t> </a:t>
            </a:r>
            <a:r>
              <a:rPr lang="es-ES_tradnl" sz="2000" dirty="0" err="1">
                <a:latin typeface="+mn-lt"/>
              </a:rPr>
              <a:t>the</a:t>
            </a:r>
            <a:r>
              <a:rPr lang="es-ES_tradnl" sz="2000" dirty="0">
                <a:latin typeface="+mn-lt"/>
              </a:rPr>
              <a:t> </a:t>
            </a:r>
            <a:r>
              <a:rPr lang="es-ES_tradnl" sz="2000" dirty="0" err="1">
                <a:latin typeface="+mn-lt"/>
              </a:rPr>
              <a:t>validity</a:t>
            </a:r>
            <a:r>
              <a:rPr lang="es-ES_tradnl" sz="2000" dirty="0">
                <a:latin typeface="+mn-lt"/>
              </a:rPr>
              <a:t> of </a:t>
            </a:r>
            <a:r>
              <a:rPr lang="es-ES_tradnl" sz="2000" dirty="0" err="1">
                <a:latin typeface="+mn-lt"/>
              </a:rPr>
              <a:t>the</a:t>
            </a:r>
            <a:r>
              <a:rPr lang="es-ES_tradnl" sz="2000" dirty="0">
                <a:latin typeface="+mn-lt"/>
              </a:rPr>
              <a:t> </a:t>
            </a:r>
            <a:r>
              <a:rPr lang="es-ES_tradnl" sz="2000" dirty="0" err="1">
                <a:latin typeface="+mn-lt"/>
              </a:rPr>
              <a:t>assumptions</a:t>
            </a:r>
            <a:r>
              <a:rPr lang="es-ES_tradnl" sz="2000" dirty="0">
                <a:latin typeface="+mn-lt"/>
              </a:rPr>
              <a:t> </a:t>
            </a:r>
            <a:r>
              <a:rPr lang="es-ES_tradnl" sz="2000" dirty="0" err="1">
                <a:latin typeface="+mn-lt"/>
              </a:rPr>
              <a:t>used</a:t>
            </a:r>
            <a:r>
              <a:rPr lang="es-ES_tradnl" sz="2000" dirty="0">
                <a:latin typeface="+mn-lt"/>
              </a:rPr>
              <a:t> </a:t>
            </a:r>
            <a:r>
              <a:rPr lang="es-ES_tradnl" sz="2000" dirty="0" err="1">
                <a:latin typeface="+mn-lt"/>
              </a:rPr>
              <a:t>for</a:t>
            </a:r>
            <a:r>
              <a:rPr lang="es-ES_tradnl" sz="2000" dirty="0">
                <a:latin typeface="+mn-lt"/>
              </a:rPr>
              <a:t> </a:t>
            </a:r>
            <a:r>
              <a:rPr lang="es-ES_tradnl" sz="2000" dirty="0" err="1">
                <a:latin typeface="+mn-lt"/>
              </a:rPr>
              <a:t>the</a:t>
            </a:r>
            <a:r>
              <a:rPr lang="es-ES_tradnl" sz="2000" dirty="0">
                <a:latin typeface="+mn-lt"/>
              </a:rPr>
              <a:t> </a:t>
            </a:r>
            <a:r>
              <a:rPr lang="es-ES_tradnl" sz="2000" dirty="0" err="1">
                <a:latin typeface="+mn-lt"/>
              </a:rPr>
              <a:t>construction</a:t>
            </a:r>
            <a:r>
              <a:rPr lang="es-ES_tradnl" sz="2000" dirty="0">
                <a:latin typeface="+mn-lt"/>
              </a:rPr>
              <a:t> of </a:t>
            </a:r>
            <a:r>
              <a:rPr lang="es-ES_tradnl" sz="2000" dirty="0" err="1">
                <a:latin typeface="+mn-lt"/>
              </a:rPr>
              <a:t>better</a:t>
            </a:r>
            <a:r>
              <a:rPr lang="es-ES_tradnl" sz="2000" dirty="0">
                <a:latin typeface="+mn-lt"/>
              </a:rPr>
              <a:t> </a:t>
            </a:r>
            <a:r>
              <a:rPr lang="es-ES_tradnl" sz="2000" dirty="0" err="1">
                <a:latin typeface="+mn-lt"/>
              </a:rPr>
              <a:t>models</a:t>
            </a:r>
            <a:r>
              <a:rPr lang="es-ES_tradnl" sz="2000" dirty="0">
                <a:latin typeface="+mn-lt"/>
              </a:rPr>
              <a:t> </a:t>
            </a:r>
            <a:r>
              <a:rPr lang="es-ES_tradnl" sz="2000" dirty="0" err="1">
                <a:latin typeface="+mn-lt"/>
              </a:rPr>
              <a:t>that</a:t>
            </a:r>
            <a:r>
              <a:rPr lang="es-ES_tradnl" sz="2000" dirty="0">
                <a:latin typeface="+mn-lt"/>
              </a:rPr>
              <a:t> </a:t>
            </a:r>
            <a:r>
              <a:rPr lang="es-ES_tradnl" sz="2000" dirty="0" err="1">
                <a:latin typeface="+mn-lt"/>
              </a:rPr>
              <a:t>help</a:t>
            </a:r>
            <a:r>
              <a:rPr lang="es-ES_tradnl" sz="2000" dirty="0">
                <a:latin typeface="+mn-lt"/>
              </a:rPr>
              <a:t> to </a:t>
            </a:r>
            <a:r>
              <a:rPr lang="es-ES_tradnl" sz="2000" dirty="0" err="1">
                <a:latin typeface="+mn-lt"/>
              </a:rPr>
              <a:t>make</a:t>
            </a:r>
            <a:r>
              <a:rPr lang="es-ES_tradnl" sz="2000" dirty="0">
                <a:latin typeface="+mn-lt"/>
              </a:rPr>
              <a:t> </a:t>
            </a:r>
            <a:r>
              <a:rPr lang="es-ES_tradnl" sz="2000" dirty="0" err="1">
                <a:latin typeface="+mn-lt"/>
              </a:rPr>
              <a:t>better</a:t>
            </a:r>
            <a:r>
              <a:rPr lang="es-ES_tradnl" sz="2000" dirty="0">
                <a:latin typeface="+mn-lt"/>
              </a:rPr>
              <a:t> </a:t>
            </a:r>
            <a:r>
              <a:rPr lang="es-ES_tradnl" sz="2000" dirty="0" err="1">
                <a:latin typeface="+mn-lt"/>
              </a:rPr>
              <a:t>financial</a:t>
            </a:r>
            <a:r>
              <a:rPr lang="es-ES_tradnl" sz="2000" dirty="0">
                <a:latin typeface="+mn-lt"/>
              </a:rPr>
              <a:t> </a:t>
            </a:r>
            <a:r>
              <a:rPr lang="es-ES_tradnl" sz="2000" dirty="0" err="1">
                <a:latin typeface="+mn-lt"/>
              </a:rPr>
              <a:t>decisions</a:t>
            </a:r>
            <a:r>
              <a:rPr lang="es-ES_tradnl" sz="2000" dirty="0">
                <a:latin typeface="+mn-lt"/>
              </a:rPr>
              <a:t>.</a:t>
            </a:r>
            <a:endParaRPr lang="en-US" sz="2000" dirty="0">
              <a:latin typeface="+mn-lt"/>
            </a:endParaRPr>
          </a:p>
        </p:txBody>
      </p:sp>
    </p:spTree>
    <p:extLst>
      <p:ext uri="{BB962C8B-B14F-4D97-AF65-F5344CB8AC3E}">
        <p14:creationId xmlns:p14="http://schemas.microsoft.com/office/powerpoint/2010/main" val="287094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2000" dirty="0">
                <a:latin typeface="Roboto" panose="02000000000000000000" pitchFamily="2" charset="0"/>
                <a:ea typeface="Roboto" panose="02000000000000000000" pitchFamily="2" charset="0"/>
                <a:cs typeface="Aharoni" panose="020B0604020202020204" pitchFamily="2" charset="-79"/>
              </a:rPr>
              <a:t>Contact </a:t>
            </a:r>
            <a:r>
              <a:rPr lang="fr-FR" altLang="fr-FR" sz="2000" dirty="0" err="1">
                <a:latin typeface="Roboto" panose="02000000000000000000" pitchFamily="2" charset="0"/>
                <a:ea typeface="Roboto" panose="02000000000000000000" pitchFamily="2" charset="0"/>
                <a:cs typeface="Aharoni" panose="020B0604020202020204" pitchFamily="2" charset="-79"/>
              </a:rPr>
              <a:t>details</a:t>
            </a:r>
            <a:r>
              <a:rPr lang="fr-FR" altLang="fr-FR" sz="2000" dirty="0">
                <a:latin typeface="Roboto" panose="02000000000000000000" pitchFamily="2" charset="0"/>
                <a:ea typeface="Roboto" panose="02000000000000000000" pitchFamily="2" charset="0"/>
                <a:cs typeface="Aharoni" panose="020B0604020202020204" pitchFamily="2" charset="-79"/>
              </a:rPr>
              <a:t> :</a:t>
            </a:r>
          </a:p>
          <a:p>
            <a:pPr eaLnBrk="1" hangingPunct="1">
              <a:lnSpc>
                <a:spcPct val="100000"/>
              </a:lnSpc>
              <a:spcBef>
                <a:spcPct val="0"/>
              </a:spcBef>
              <a:buSzTx/>
              <a:buFontTx/>
              <a:buNone/>
            </a:pPr>
            <a:endParaRPr lang="fr-FR" altLang="fr-FR" sz="20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2000" dirty="0">
                <a:latin typeface="Roboto" panose="02000000000000000000" pitchFamily="2" charset="0"/>
                <a:ea typeface="Roboto" panose="02000000000000000000" pitchFamily="2" charset="0"/>
                <a:cs typeface="Aharoni" panose="020B0604020202020204" pitchFamily="2" charset="-79"/>
              </a:rPr>
              <a:t>Fernando José Mariné </a:t>
            </a:r>
            <a:r>
              <a:rPr lang="fr-FR" altLang="fr-FR" sz="2000" dirty="0" err="1">
                <a:latin typeface="Roboto" panose="02000000000000000000" pitchFamily="2" charset="0"/>
                <a:ea typeface="Roboto" panose="02000000000000000000" pitchFamily="2" charset="0"/>
                <a:cs typeface="Aharoni" panose="020B0604020202020204" pitchFamily="2" charset="-79"/>
              </a:rPr>
              <a:t>Osorio</a:t>
            </a:r>
            <a:r>
              <a:rPr lang="fr-FR" altLang="fr-FR" sz="2000" dirty="0">
                <a:latin typeface="Roboto" panose="02000000000000000000" pitchFamily="2" charset="0"/>
                <a:ea typeface="Roboto" panose="02000000000000000000" pitchFamily="2" charset="0"/>
                <a:cs typeface="Aharoni" panose="020B0604020202020204" pitchFamily="2" charset="-79"/>
              </a:rPr>
              <a:t>, PhD</a:t>
            </a:r>
          </a:p>
          <a:p>
            <a:pPr eaLnBrk="1" hangingPunct="1">
              <a:lnSpc>
                <a:spcPct val="100000"/>
              </a:lnSpc>
              <a:spcBef>
                <a:spcPct val="0"/>
              </a:spcBef>
              <a:buSzTx/>
              <a:buFontTx/>
              <a:buNone/>
            </a:pPr>
            <a:r>
              <a:rPr lang="en-US" sz="2000" dirty="0">
                <a:latin typeface="Roboto" panose="02000000000000000000"/>
              </a:rPr>
              <a:t>Av de las Torres 805, San José del </a:t>
            </a:r>
            <a:r>
              <a:rPr lang="en-US" sz="2000" dirty="0" err="1">
                <a:latin typeface="Roboto" panose="02000000000000000000"/>
              </a:rPr>
              <a:t>Olivar</a:t>
            </a:r>
            <a:r>
              <a:rPr lang="en-US" sz="2000" dirty="0">
                <a:latin typeface="Roboto" panose="02000000000000000000"/>
              </a:rPr>
              <a:t>, Torres de Potrero, Álvaro </a:t>
            </a:r>
            <a:r>
              <a:rPr lang="en-US" sz="2000" dirty="0" err="1">
                <a:latin typeface="Roboto" panose="02000000000000000000"/>
              </a:rPr>
              <a:t>Obregón</a:t>
            </a:r>
            <a:r>
              <a:rPr lang="en-US" sz="2000" dirty="0">
                <a:latin typeface="Roboto" panose="02000000000000000000"/>
              </a:rPr>
              <a:t>, 01840 Ciudad de México, CDMX, Mexico</a:t>
            </a:r>
            <a:endParaRPr lang="fr-FR" altLang="fr-FR" sz="2000" dirty="0">
              <a:latin typeface="Roboto" panose="0200000000000000000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hlinkClick r:id="rId3"/>
              </a:rPr>
              <a:t>fernando.marine@anahuac.mx</a:t>
            </a: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Roboto" panose="02000000000000000000" pitchFamily="2" charset="0"/>
                <a:ea typeface="Roboto" panose="02000000000000000000" pitchFamily="2" charset="0"/>
                <a:cs typeface="Aharoni" panose="020B0604020202020204" pitchFamily="2" charset="-79"/>
                <a:hlinkClick r:id="rId4"/>
              </a:rPr>
              <a:t>https://www.actuarialcolloquium2020.com</a:t>
            </a: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4"/>
              </a:rPr>
              <a:t>/</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speakers</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1924049" y="2163739"/>
            <a:ext cx="9488589" cy="1532326"/>
          </a:xfrm>
          <a:prstGeom prst="rect">
            <a:avLst/>
          </a:prstGeom>
          <a:noFill/>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None/>
              <a:defRPr/>
            </a:pPr>
            <a:r>
              <a:rPr lang="pt-BR" sz="2600" b="1" dirty="0">
                <a:solidFill>
                  <a:srgbClr val="C00000"/>
                </a:solidFill>
                <a:latin typeface="Roboto" panose="02000000000000000000" pitchFamily="2" charset="0"/>
                <a:ea typeface="Roboto" panose="02000000000000000000" pitchFamily="2" charset="0"/>
              </a:rPr>
              <a:t>DR. FERNANDO JOSE MARINÉ OSORIO / DR. JUAN CARLOS BRIBIESCA AGUIRRE </a:t>
            </a:r>
            <a:r>
              <a:rPr lang="en-US" sz="2600" dirty="0">
                <a:solidFill>
                  <a:srgbClr val="C00000"/>
                </a:solidFill>
                <a:latin typeface="Roboto" panose="02000000000000000000" pitchFamily="2" charset="0"/>
                <a:ea typeface="Roboto" panose="02000000000000000000" pitchFamily="2" charset="0"/>
              </a:rPr>
              <a:t> </a:t>
            </a:r>
          </a:p>
          <a:p>
            <a:pPr algn="just" fontAlgn="auto">
              <a:spcAft>
                <a:spcPts val="0"/>
              </a:spcAft>
              <a:defRPr/>
            </a:pPr>
            <a:r>
              <a:rPr lang="en-US" sz="1900" dirty="0">
                <a:latin typeface="Verdana" panose="020B0604030504040204" pitchFamily="34" charset="0"/>
                <a:ea typeface="Verdana" panose="020B0604030504040204" pitchFamily="34" charset="0"/>
              </a:rPr>
              <a:t>Actuarial Sciences Professors and Business and economics Professors </a:t>
            </a:r>
          </a:p>
          <a:p>
            <a:pPr algn="just" fontAlgn="auto">
              <a:spcAft>
                <a:spcPts val="0"/>
              </a:spcAft>
              <a:defRPr/>
            </a:pPr>
            <a:r>
              <a:rPr lang="en-US" sz="1900" dirty="0">
                <a:latin typeface="Verdana" panose="020B0604030504040204" pitchFamily="34" charset="0"/>
                <a:ea typeface="Verdana" panose="020B0604030504040204" pitchFamily="34" charset="0"/>
              </a:rPr>
              <a:t>Dr. Fernando Marine Osorio, Economics BA, Master in Economical Applied Analysis, Administration PhD</a:t>
            </a:r>
          </a:p>
          <a:p>
            <a:pPr algn="just" fontAlgn="auto">
              <a:spcAft>
                <a:spcPts val="0"/>
              </a:spcAft>
              <a:defRPr/>
            </a:pPr>
            <a:r>
              <a:rPr lang="en-US" sz="1900" dirty="0">
                <a:latin typeface="Verdana" panose="020B0604030504040204" pitchFamily="34" charset="0"/>
                <a:ea typeface="Verdana" panose="020B0604030504040204" pitchFamily="34" charset="0"/>
              </a:rPr>
              <a:t>Dr. Juan Carlos Bribiesca, Master in Business economics and MBA, Administration PhD, Engineering Doctorate, and currently studying a Critical Theory Doctorate </a:t>
            </a: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924050" y="3622675"/>
            <a:ext cx="6789738" cy="1606550"/>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defRPr/>
            </a:pPr>
            <a:r>
              <a:rPr lang="en-US" sz="1800" b="1" dirty="0">
                <a:solidFill>
                  <a:srgbClr val="C00000"/>
                </a:solidFill>
                <a:latin typeface="Roboto" panose="02000000000000000000" pitchFamily="2" charset="0"/>
                <a:ea typeface="Roboto" panose="02000000000000000000" pitchFamily="2" charset="0"/>
              </a:rPr>
              <a:t>Institution</a:t>
            </a:r>
            <a:r>
              <a:rPr lang="en-US" sz="1600" dirty="0"/>
              <a:t> </a:t>
            </a:r>
          </a:p>
          <a:p>
            <a:pPr fontAlgn="auto">
              <a:spcAft>
                <a:spcPts val="0"/>
              </a:spcAft>
              <a:defRPr/>
            </a:pPr>
            <a:r>
              <a:rPr lang="en-US" sz="1500" dirty="0"/>
              <a:t>Anahuac University Mexico</a:t>
            </a:r>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855161" y="3589197"/>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1" name="Grafik 7">
            <a:extLst>
              <a:ext uri="{FF2B5EF4-FFF2-40B4-BE49-F238E27FC236}">
                <a16:creationId xmlns:a16="http://schemas.microsoft.com/office/drawing/2014/main" id="{AD4603DC-D952-4329-864F-6A4CCE54DDD6}"/>
              </a:ext>
            </a:extLst>
          </p:cNvPr>
          <p:cNvPicPr>
            <a:picLocks noChangeAspect="1"/>
          </p:cNvPicPr>
          <p:nvPr/>
        </p:nvPicPr>
        <p:blipFill>
          <a:blip r:embed="rId3"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2342103"/>
            <a:ext cx="991901" cy="990352"/>
          </a:xfrm>
          <a:prstGeom prst="rect">
            <a:avLst/>
          </a:prstGeom>
          <a:ln>
            <a:noFill/>
          </a:ln>
          <a:effectLst>
            <a:outerShdw blurRad="292100" dist="139700" dir="2700000" algn="tl" rotWithShape="0">
              <a:srgbClr val="333333">
                <a:alpha val="65000"/>
              </a:srgbClr>
            </a:outerShdw>
          </a:effectLst>
        </p:spPr>
      </p:pic>
      <p:pic>
        <p:nvPicPr>
          <p:cNvPr id="12" name="Grafik 11">
            <a:extLst>
              <a:ext uri="{FF2B5EF4-FFF2-40B4-BE49-F238E27FC236}">
                <a16:creationId xmlns:a16="http://schemas.microsoft.com/office/drawing/2014/main" id="{DD099D75-8630-4F20-856F-0D301936E4BB}"/>
              </a:ext>
            </a:extLst>
          </p:cNvPr>
          <p:cNvPicPr>
            <a:picLocks noChangeAspect="1"/>
          </p:cNvPicPr>
          <p:nvPr/>
        </p:nvPicPr>
        <p:blipFill>
          <a:blip r:embed="rId4"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3696065"/>
            <a:ext cx="991901" cy="991901"/>
          </a:xfrm>
          <a:prstGeom prst="rect">
            <a:avLst/>
          </a:prstGeom>
          <a:ln>
            <a:noFill/>
          </a:ln>
          <a:effectLst>
            <a:outerShdw blurRad="292100" dist="139700" dir="2700000" algn="tl" rotWithShape="0">
              <a:srgbClr val="333333">
                <a:alpha val="65000"/>
              </a:srgbClr>
            </a:outerShdw>
          </a:effectLst>
        </p:spPr>
      </p:pic>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pic>
        <p:nvPicPr>
          <p:cNvPr id="13" name="Picture 12">
            <a:extLst>
              <a:ext uri="{FF2B5EF4-FFF2-40B4-BE49-F238E27FC236}">
                <a16:creationId xmlns:a16="http://schemas.microsoft.com/office/drawing/2014/main" id="{7656088E-2EE4-3A43-9CB7-F3294AB358DA}"/>
              </a:ext>
            </a:extLst>
          </p:cNvPr>
          <p:cNvPicPr>
            <a:picLocks noChangeAspect="1"/>
          </p:cNvPicPr>
          <p:nvPr/>
        </p:nvPicPr>
        <p:blipFill>
          <a:blip r:embed="rId6"/>
          <a:stretch>
            <a:fillRect/>
          </a:stretch>
        </p:blipFill>
        <p:spPr>
          <a:xfrm>
            <a:off x="9027965" y="3560294"/>
            <a:ext cx="2384673" cy="3297706"/>
          </a:xfrm>
          <a:prstGeom prst="rect">
            <a:avLst/>
          </a:prstGeom>
        </p:spPr>
      </p:pic>
      <p:pic>
        <p:nvPicPr>
          <p:cNvPr id="15" name="Imagen 1">
            <a:extLst>
              <a:ext uri="{FF2B5EF4-FFF2-40B4-BE49-F238E27FC236}">
                <a16:creationId xmlns:a16="http://schemas.microsoft.com/office/drawing/2014/main" id="{E1FF3598-F63C-824A-AF90-A6D5AE89EE1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429268" y="4002328"/>
            <a:ext cx="1689314" cy="2305345"/>
          </a:xfrm>
          <a:prstGeom prst="rect">
            <a:avLst/>
          </a:prstGeom>
          <a:effectLst>
            <a:outerShdw dist="50800" dir="5400000" sx="143000" sy="143000" algn="ctr" rotWithShape="0">
              <a:srgbClr val="000000"/>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ight Arrow Callout 10">
            <a:extLst>
              <a:ext uri="{FF2B5EF4-FFF2-40B4-BE49-F238E27FC236}">
                <a16:creationId xmlns:a16="http://schemas.microsoft.com/office/drawing/2014/main" id="{DEE17B6C-D446-684D-9DF7-F95E0BCC4D72}"/>
              </a:ext>
            </a:extLst>
          </p:cNvPr>
          <p:cNvSpPr/>
          <p:nvPr/>
        </p:nvSpPr>
        <p:spPr>
          <a:xfrm>
            <a:off x="455270" y="1461828"/>
            <a:ext cx="5378371" cy="2538009"/>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5" name="Rectangle 3"/>
          <p:cNvSpPr>
            <a:spLocks noChangeArrowheads="1"/>
          </p:cNvSpPr>
          <p:nvPr/>
        </p:nvSpPr>
        <p:spPr bwMode="auto">
          <a:xfrm>
            <a:off x="6539097" y="6196280"/>
            <a:ext cx="56529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s-ES_tradnl" altLang="es-ES_tradnl" sz="1200" b="0" i="1" u="none" strike="noStrike" cap="none" normalizeH="0" baseline="0" dirty="0">
                <a:ln>
                  <a:noFill/>
                </a:ln>
                <a:solidFill>
                  <a:schemeClr val="tx1"/>
                </a:solidFill>
                <a:effectLst/>
                <a:latin typeface="Arial" charset="0"/>
              </a:rPr>
              <a:t>.</a:t>
            </a:r>
            <a:endParaRPr kumimoji="0" lang="es-ES_tradnl" altLang="es-ES_tradnl" sz="1200" b="0" i="0" u="none" strike="noStrike" cap="none" normalizeH="0" baseline="0" dirty="0">
              <a:ln>
                <a:noFill/>
              </a:ln>
              <a:solidFill>
                <a:schemeClr val="tx1"/>
              </a:solidFill>
              <a:effectLst/>
              <a:latin typeface="Arial" charset="0"/>
            </a:endParaRPr>
          </a:p>
        </p:txBody>
      </p:sp>
      <p:pic>
        <p:nvPicPr>
          <p:cNvPr id="1025" name="Picture 1" descr="page79image8041984">
            <a:extLst>
              <a:ext uri="{FF2B5EF4-FFF2-40B4-BE49-F238E27FC236}">
                <a16:creationId xmlns:a16="http://schemas.microsoft.com/office/drawing/2014/main" id="{AC26293A-D378-0D4E-8339-4D3BDAE37A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46957" y="1154400"/>
            <a:ext cx="5147277" cy="49190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33D7915-E574-1A41-89F1-CB8A81915C49}"/>
              </a:ext>
            </a:extLst>
          </p:cNvPr>
          <p:cNvSpPr/>
          <p:nvPr/>
        </p:nvSpPr>
        <p:spPr>
          <a:xfrm>
            <a:off x="6096000" y="6197822"/>
            <a:ext cx="6096000" cy="276999"/>
          </a:xfrm>
          <a:prstGeom prst="rect">
            <a:avLst/>
          </a:prstGeom>
        </p:spPr>
        <p:txBody>
          <a:bodyPr>
            <a:spAutoFit/>
          </a:bodyPr>
          <a:lstStyle/>
          <a:p>
            <a:r>
              <a:rPr lang="en-US" sz="1200" i="1" dirty="0">
                <a:latin typeface="+mn-lt"/>
              </a:rPr>
              <a:t>Source : https://</a:t>
            </a:r>
            <a:r>
              <a:rPr lang="en-US" sz="1200" i="1" dirty="0" err="1">
                <a:latin typeface="+mn-lt"/>
              </a:rPr>
              <a:t>www.bmv.com.mx</a:t>
            </a:r>
            <a:r>
              <a:rPr lang="en-US" sz="1200" i="1" dirty="0">
                <a:latin typeface="+mn-lt"/>
              </a:rPr>
              <a:t>. </a:t>
            </a:r>
            <a:r>
              <a:rPr lang="en-US" sz="1200" i="1" dirty="0" err="1">
                <a:latin typeface="+mn-lt"/>
              </a:rPr>
              <a:t>Acciones</a:t>
            </a:r>
            <a:r>
              <a:rPr lang="en-US" sz="1200" i="1" dirty="0">
                <a:latin typeface="+mn-lt"/>
              </a:rPr>
              <a:t> </a:t>
            </a:r>
            <a:r>
              <a:rPr lang="en-US" sz="1200" i="1" dirty="0" err="1">
                <a:latin typeface="+mn-lt"/>
              </a:rPr>
              <a:t>Oficiales</a:t>
            </a:r>
            <a:r>
              <a:rPr lang="en-US" sz="1200" i="1" dirty="0">
                <a:latin typeface="+mn-lt"/>
              </a:rPr>
              <a:t>, </a:t>
            </a:r>
            <a:r>
              <a:rPr lang="en-US" sz="1200" i="1" dirty="0" err="1">
                <a:latin typeface="+mn-lt"/>
              </a:rPr>
              <a:t>junio</a:t>
            </a:r>
            <a:r>
              <a:rPr lang="en-US" sz="1200" i="1" dirty="0">
                <a:latin typeface="+mn-lt"/>
              </a:rPr>
              <a:t> 2017 </a:t>
            </a:r>
          </a:p>
        </p:txBody>
      </p:sp>
      <p:sp>
        <p:nvSpPr>
          <p:cNvPr id="9" name="Rectangle 8">
            <a:extLst>
              <a:ext uri="{FF2B5EF4-FFF2-40B4-BE49-F238E27FC236}">
                <a16:creationId xmlns:a16="http://schemas.microsoft.com/office/drawing/2014/main" id="{561E459E-775A-5D47-9FE8-47B80D836FCD}"/>
              </a:ext>
            </a:extLst>
          </p:cNvPr>
          <p:cNvSpPr/>
          <p:nvPr/>
        </p:nvSpPr>
        <p:spPr>
          <a:xfrm>
            <a:off x="570400" y="1853669"/>
            <a:ext cx="3237054"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THE SAMPLE</a:t>
            </a:r>
          </a:p>
          <a:p>
            <a:endParaRPr lang="en-US" dirty="0"/>
          </a:p>
          <a:p>
            <a:r>
              <a:rPr lang="en-US" dirty="0"/>
              <a:t>Selection of 10 most relevant companies in the Mexican Stock Market Index that represents 79.70% of 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ítulo 1"/>
          <p:cNvSpPr>
            <a:spLocks noGrp="1"/>
          </p:cNvSpPr>
          <p:nvPr>
            <p:ph type="title"/>
          </p:nvPr>
        </p:nvSpPr>
        <p:spPr>
          <a:xfrm>
            <a:off x="290759" y="1031594"/>
            <a:ext cx="2331499" cy="3160691"/>
          </a:xfrm>
        </p:spPr>
        <p:txBody>
          <a:bodyPr>
            <a:normAutofit/>
          </a:bodyPr>
          <a:lstStyle/>
          <a:p>
            <a:r>
              <a:rPr lang="es-ES_tradnl" b="1" dirty="0" err="1">
                <a:latin typeface="+mn-lt"/>
              </a:rPr>
              <a:t>The</a:t>
            </a:r>
            <a:r>
              <a:rPr lang="es-ES_tradnl" b="1" dirty="0">
                <a:latin typeface="+mn-lt"/>
              </a:rPr>
              <a:t> </a:t>
            </a:r>
            <a:r>
              <a:rPr lang="es-ES_tradnl" b="1" dirty="0" err="1">
                <a:latin typeface="+mn-lt"/>
              </a:rPr>
              <a:t>Mexican</a:t>
            </a:r>
            <a:br>
              <a:rPr lang="es-ES_tradnl" dirty="0">
                <a:latin typeface="+mn-lt"/>
              </a:rPr>
            </a:br>
            <a:r>
              <a:rPr lang="es-ES_tradnl" dirty="0">
                <a:latin typeface="+mn-lt"/>
              </a:rPr>
              <a:t>Stock </a:t>
            </a:r>
            <a:r>
              <a:rPr lang="es-ES_tradnl" dirty="0" err="1">
                <a:latin typeface="+mn-lt"/>
              </a:rPr>
              <a:t>M</a:t>
            </a:r>
            <a:r>
              <a:rPr lang="es-ES_tradnl" b="1" dirty="0" err="1">
                <a:latin typeface="+mn-lt"/>
              </a:rPr>
              <a:t>arket</a:t>
            </a:r>
            <a:r>
              <a:rPr lang="es-ES_tradnl" b="1" dirty="0">
                <a:latin typeface="+mn-lt"/>
              </a:rPr>
              <a:t>…</a:t>
            </a: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12113"/>
          <a:stretch/>
        </p:blipFill>
        <p:spPr>
          <a:xfrm>
            <a:off x="3219666" y="1031594"/>
            <a:ext cx="7893934" cy="5085318"/>
          </a:xfrm>
          <a:prstGeom prst="rect">
            <a:avLst/>
          </a:prstGeom>
        </p:spPr>
      </p:pic>
      <p:sp>
        <p:nvSpPr>
          <p:cNvPr id="2" name="Rectangle 1">
            <a:extLst>
              <a:ext uri="{FF2B5EF4-FFF2-40B4-BE49-F238E27FC236}">
                <a16:creationId xmlns:a16="http://schemas.microsoft.com/office/drawing/2014/main" id="{DF016CC6-7EA3-8147-AE93-1EA5C6FCE945}"/>
              </a:ext>
            </a:extLst>
          </p:cNvPr>
          <p:cNvSpPr/>
          <p:nvPr/>
        </p:nvSpPr>
        <p:spPr>
          <a:xfrm>
            <a:off x="7186863" y="6116913"/>
            <a:ext cx="4829640" cy="276999"/>
          </a:xfrm>
          <a:prstGeom prst="rect">
            <a:avLst/>
          </a:prstGeom>
        </p:spPr>
        <p:txBody>
          <a:bodyPr wrap="square">
            <a:spAutoFit/>
          </a:bodyPr>
          <a:lstStyle/>
          <a:p>
            <a:pPr marL="0" marR="0" algn="just">
              <a:spcBef>
                <a:spcPts val="0"/>
              </a:spcBef>
              <a:spcAft>
                <a:spcPts val="0"/>
              </a:spcAft>
            </a:pPr>
            <a:r>
              <a:rPr lang="en-US" sz="1200" i="1" dirty="0">
                <a:latin typeface="+mn-lt"/>
                <a:cs typeface="Arial" panose="020B0604020202020204" pitchFamily="34" charset="0"/>
              </a:rPr>
              <a:t>Source: Own elaboration</a:t>
            </a:r>
            <a:endParaRPr lang="en-US" sz="1200" i="1" dirty="0">
              <a:latin typeface="+mn-lt"/>
            </a:endParaRPr>
          </a:p>
        </p:txBody>
      </p:sp>
      <p:sp>
        <p:nvSpPr>
          <p:cNvPr id="6" name="CuadroTexto 5">
            <a:extLst>
              <a:ext uri="{FF2B5EF4-FFF2-40B4-BE49-F238E27FC236}">
                <a16:creationId xmlns:a16="http://schemas.microsoft.com/office/drawing/2014/main" id="{B16EF79E-4B60-6A47-927F-FB792B633D7C}"/>
              </a:ext>
            </a:extLst>
          </p:cNvPr>
          <p:cNvSpPr txBox="1"/>
          <p:nvPr/>
        </p:nvSpPr>
        <p:spPr>
          <a:xfrm>
            <a:off x="3639795" y="865632"/>
            <a:ext cx="5961888" cy="830997"/>
          </a:xfrm>
          <a:prstGeom prst="rect">
            <a:avLst/>
          </a:prstGeom>
          <a:solidFill>
            <a:schemeClr val="bg1"/>
          </a:solidFill>
        </p:spPr>
        <p:txBody>
          <a:bodyPr wrap="square" rtlCol="0">
            <a:spAutoFit/>
          </a:bodyPr>
          <a:lstStyle/>
          <a:p>
            <a:pPr algn="ctr"/>
            <a:r>
              <a:rPr lang="es-MX" sz="2400" b="1" dirty="0">
                <a:solidFill>
                  <a:schemeClr val="bg2">
                    <a:lumMod val="50000"/>
                  </a:schemeClr>
                </a:solidFill>
              </a:rPr>
              <a:t>RISK REWARD FROM THE</a:t>
            </a:r>
          </a:p>
          <a:p>
            <a:pPr algn="ctr"/>
            <a:r>
              <a:rPr lang="es-MX" sz="2400" b="1" dirty="0">
                <a:solidFill>
                  <a:schemeClr val="bg2">
                    <a:lumMod val="50000"/>
                  </a:schemeClr>
                </a:solidFill>
              </a:rPr>
              <a:t>INVESTOR’S POINT OF VIEW</a:t>
            </a:r>
          </a:p>
        </p:txBody>
      </p:sp>
    </p:spTree>
    <p:extLst>
      <p:ext uri="{BB962C8B-B14F-4D97-AF65-F5344CB8AC3E}">
        <p14:creationId xmlns:p14="http://schemas.microsoft.com/office/powerpoint/2010/main" val="2805188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ítulo 1"/>
          <p:cNvSpPr>
            <a:spLocks noGrp="1"/>
          </p:cNvSpPr>
          <p:nvPr>
            <p:ph type="title"/>
          </p:nvPr>
        </p:nvSpPr>
        <p:spPr>
          <a:xfrm>
            <a:off x="363648" y="368812"/>
            <a:ext cx="10515600" cy="1325563"/>
          </a:xfrm>
        </p:spPr>
        <p:txBody>
          <a:bodyPr/>
          <a:lstStyle/>
          <a:p>
            <a:r>
              <a:rPr lang="es-ES" dirty="0" err="1">
                <a:latin typeface="Calibri" panose="020F0502020204030204" pitchFamily="34" charset="0"/>
              </a:rPr>
              <a:t>The</a:t>
            </a:r>
            <a:r>
              <a:rPr lang="es-ES" dirty="0">
                <a:latin typeface="Calibri" panose="020F0502020204030204" pitchFamily="34" charset="0"/>
              </a:rPr>
              <a:t> </a:t>
            </a:r>
            <a:r>
              <a:rPr lang="es-ES" dirty="0" err="1">
                <a:latin typeface="Calibri" panose="020F0502020204030204" pitchFamily="34" charset="0"/>
              </a:rPr>
              <a:t>problem</a:t>
            </a:r>
            <a:r>
              <a:rPr lang="es-ES" dirty="0">
                <a:latin typeface="Calibri" panose="020F0502020204030204" pitchFamily="34" charset="0"/>
              </a:rPr>
              <a:t> </a:t>
            </a:r>
            <a:r>
              <a:rPr lang="es-ES" b="1" dirty="0">
                <a:latin typeface="Calibri" panose="020F0502020204030204" pitchFamily="34" charset="0"/>
              </a:rPr>
              <a:t>of </a:t>
            </a:r>
            <a:r>
              <a:rPr lang="es-ES" b="1" dirty="0" err="1">
                <a:latin typeface="Calibri" panose="020F0502020204030204" pitchFamily="34" charset="0"/>
              </a:rPr>
              <a:t>the</a:t>
            </a:r>
            <a:r>
              <a:rPr lang="es-ES" b="1" dirty="0">
                <a:latin typeface="Calibri" panose="020F0502020204030204" pitchFamily="34" charset="0"/>
              </a:rPr>
              <a:t> </a:t>
            </a:r>
            <a:r>
              <a:rPr lang="es-ES" b="1" dirty="0" err="1">
                <a:latin typeface="Calibri" panose="020F0502020204030204" pitchFamily="34" charset="0"/>
              </a:rPr>
              <a:t>Mexican</a:t>
            </a:r>
            <a:r>
              <a:rPr lang="es-ES" b="1" dirty="0">
                <a:latin typeface="Calibri" panose="020F0502020204030204" pitchFamily="34" charset="0"/>
              </a:rPr>
              <a:t> Stock </a:t>
            </a:r>
            <a:r>
              <a:rPr lang="es-ES" b="1" dirty="0" err="1">
                <a:latin typeface="Calibri" panose="020F0502020204030204" pitchFamily="34" charset="0"/>
              </a:rPr>
              <a:t>Market</a:t>
            </a:r>
            <a:endParaRPr lang="x-none" b="1" dirty="0">
              <a:latin typeface="Calibri" panose="020F0502020204030204" pitchFamily="34" charset="0"/>
            </a:endParaRPr>
          </a:p>
        </p:txBody>
      </p:sp>
      <p:sp>
        <p:nvSpPr>
          <p:cNvPr id="5" name="Marcador de contenido 2"/>
          <p:cNvSpPr>
            <a:spLocks noGrp="1"/>
          </p:cNvSpPr>
          <p:nvPr>
            <p:ph idx="1"/>
          </p:nvPr>
        </p:nvSpPr>
        <p:spPr>
          <a:xfrm>
            <a:off x="654188" y="3459004"/>
            <a:ext cx="10909662" cy="2240545"/>
          </a:xfrm>
        </p:spPr>
        <p:txBody>
          <a:bodyPr>
            <a:normAutofit/>
          </a:bodyPr>
          <a:lstStyle/>
          <a:p>
            <a:pPr algn="just"/>
            <a:r>
              <a:rPr lang="en-US" dirty="0">
                <a:latin typeface="+mn-lt"/>
              </a:rPr>
              <a:t>The Stock market performance of the last 10 years has not rewarded consistent risk premiums when it is compared to a bank interest rate or a Risk-free rate.</a:t>
            </a:r>
          </a:p>
          <a:p>
            <a:pPr algn="just"/>
            <a:r>
              <a:rPr lang="en-US" dirty="0">
                <a:latin typeface="+mn-lt"/>
              </a:rPr>
              <a:t>Possible causes of this research: Market irrationality, heuristic biases, international influence or domestic economic factors.</a:t>
            </a:r>
            <a:endParaRPr lang="es-ES_tradnl" dirty="0">
              <a:latin typeface="+mn-lt"/>
            </a:endParaRPr>
          </a:p>
        </p:txBody>
      </p:sp>
      <p:grpSp>
        <p:nvGrpSpPr>
          <p:cNvPr id="8" name="Grupo 7"/>
          <p:cNvGrpSpPr/>
          <p:nvPr/>
        </p:nvGrpSpPr>
        <p:grpSpPr>
          <a:xfrm>
            <a:off x="4332353" y="1918463"/>
            <a:ext cx="1192281" cy="1192281"/>
            <a:chOff x="1733" y="3295986"/>
            <a:chExt cx="1192281" cy="1192281"/>
          </a:xfrm>
          <a:scene3d>
            <a:camera prst="orthographicFront"/>
            <a:lightRig rig="threePt" dir="t">
              <a:rot lat="0" lon="0" rev="7500000"/>
            </a:lightRig>
          </a:scene3d>
        </p:grpSpPr>
        <p:sp>
          <p:nvSpPr>
            <p:cNvPr id="15" name="Elipse 14"/>
            <p:cNvSpPr/>
            <p:nvPr/>
          </p:nvSpPr>
          <p:spPr>
            <a:xfrm>
              <a:off x="1733" y="3295986"/>
              <a:ext cx="1192281" cy="1192281"/>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6" name="Elipse 4"/>
            <p:cNvSpPr/>
            <p:nvPr/>
          </p:nvSpPr>
          <p:spPr>
            <a:xfrm>
              <a:off x="176339" y="3470592"/>
              <a:ext cx="843069" cy="8430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s-ES" sz="3400" kern="1200" dirty="0"/>
                <a:t>51%</a:t>
              </a:r>
            </a:p>
          </p:txBody>
        </p:sp>
      </p:grpSp>
      <p:grpSp>
        <p:nvGrpSpPr>
          <p:cNvPr id="9" name="Grupo 8"/>
          <p:cNvGrpSpPr/>
          <p:nvPr/>
        </p:nvGrpSpPr>
        <p:grpSpPr>
          <a:xfrm>
            <a:off x="5621448" y="2168842"/>
            <a:ext cx="691523" cy="691523"/>
            <a:chOff x="1290828" y="3546365"/>
            <a:chExt cx="691523" cy="691523"/>
          </a:xfrm>
          <a:scene3d>
            <a:camera prst="orthographicFront"/>
            <a:lightRig rig="threePt" dir="t">
              <a:rot lat="0" lon="0" rev="7500000"/>
            </a:lightRig>
          </a:scene3d>
        </p:grpSpPr>
        <p:sp>
          <p:nvSpPr>
            <p:cNvPr id="13" name="Igual que 12"/>
            <p:cNvSpPr/>
            <p:nvPr/>
          </p:nvSpPr>
          <p:spPr>
            <a:xfrm>
              <a:off x="1290828" y="3546365"/>
              <a:ext cx="691523" cy="691523"/>
            </a:xfrm>
            <a:prstGeom prst="mathEqual">
              <a:avLst/>
            </a:prstGeom>
            <a:sp3d z="-70000" extrusionH="63500" prstMaterial="matte">
              <a:bevelT w="25400" h="6350" prst="relaxedInset"/>
              <a:contourClr>
                <a:schemeClr val="bg1"/>
              </a:contourClr>
            </a:sp3d>
          </p:spPr>
          <p:style>
            <a:lnRef idx="0">
              <a:schemeClr val="accent2">
                <a:tint val="60000"/>
                <a:hueOff val="0"/>
                <a:satOff val="0"/>
                <a:lumOff val="0"/>
                <a:alphaOff val="0"/>
              </a:schemeClr>
            </a:lnRef>
            <a:fillRef idx="1">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sp>
        <p:sp>
          <p:nvSpPr>
            <p:cNvPr id="14" name="Igual que 6"/>
            <p:cNvSpPr/>
            <p:nvPr/>
          </p:nvSpPr>
          <p:spPr>
            <a:xfrm>
              <a:off x="1382489" y="3688819"/>
              <a:ext cx="508201" cy="40661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p:txBody>
        </p:sp>
      </p:grpSp>
      <p:grpSp>
        <p:nvGrpSpPr>
          <p:cNvPr id="10" name="Grupo 9"/>
          <p:cNvGrpSpPr/>
          <p:nvPr/>
        </p:nvGrpSpPr>
        <p:grpSpPr>
          <a:xfrm>
            <a:off x="6409785" y="1918463"/>
            <a:ext cx="1192281" cy="1192281"/>
            <a:chOff x="2079165" y="3295986"/>
            <a:chExt cx="1192281" cy="1192281"/>
          </a:xfrm>
          <a:scene3d>
            <a:camera prst="orthographicFront"/>
            <a:lightRig rig="threePt" dir="t">
              <a:rot lat="0" lon="0" rev="7500000"/>
            </a:lightRig>
          </a:scene3d>
        </p:grpSpPr>
        <p:sp>
          <p:nvSpPr>
            <p:cNvPr id="11" name="Elipse 10"/>
            <p:cNvSpPr/>
            <p:nvPr/>
          </p:nvSpPr>
          <p:spPr>
            <a:xfrm>
              <a:off x="2079165" y="3295986"/>
              <a:ext cx="1192281" cy="1192281"/>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Elipse 8"/>
            <p:cNvSpPr/>
            <p:nvPr/>
          </p:nvSpPr>
          <p:spPr>
            <a:xfrm>
              <a:off x="2253771" y="3470592"/>
              <a:ext cx="843069" cy="8430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s-ES" sz="3400" kern="1200" dirty="0"/>
                <a:t>49%</a:t>
              </a:r>
            </a:p>
          </p:txBody>
        </p:sp>
      </p:grpSp>
      <p:sp>
        <p:nvSpPr>
          <p:cNvPr id="2" name="Rectangle 1">
            <a:extLst>
              <a:ext uri="{FF2B5EF4-FFF2-40B4-BE49-F238E27FC236}">
                <a16:creationId xmlns:a16="http://schemas.microsoft.com/office/drawing/2014/main" id="{639E2306-941E-3F4D-8F10-6D94DDBA78E0}"/>
              </a:ext>
            </a:extLst>
          </p:cNvPr>
          <p:cNvSpPr/>
          <p:nvPr/>
        </p:nvSpPr>
        <p:spPr>
          <a:xfrm>
            <a:off x="833838" y="2189126"/>
            <a:ext cx="2896690"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Stock market</a:t>
            </a:r>
          </a:p>
        </p:txBody>
      </p:sp>
      <p:sp>
        <p:nvSpPr>
          <p:cNvPr id="18" name="Rectangle 17">
            <a:extLst>
              <a:ext uri="{FF2B5EF4-FFF2-40B4-BE49-F238E27FC236}">
                <a16:creationId xmlns:a16="http://schemas.microsoft.com/office/drawing/2014/main" id="{3EC06408-050A-C84C-9E08-104B4E4E80B5}"/>
              </a:ext>
            </a:extLst>
          </p:cNvPr>
          <p:cNvSpPr/>
          <p:nvPr/>
        </p:nvSpPr>
        <p:spPr>
          <a:xfrm>
            <a:off x="8077663" y="1997709"/>
            <a:ext cx="3082126" cy="923330"/>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Risk-free</a:t>
            </a:r>
            <a:r>
              <a:rPr lang="en-US" sz="5400" dirty="0">
                <a:ln w="0"/>
                <a:effectLst>
                  <a:outerShdw blurRad="38100" dist="19050" dir="2700000" algn="tl" rotWithShape="0">
                    <a:schemeClr val="dk1">
                      <a:alpha val="40000"/>
                    </a:schemeClr>
                  </a:outerShdw>
                </a:effectLst>
              </a:rPr>
              <a:t> </a:t>
            </a:r>
            <a:r>
              <a:rPr lang="en-US" sz="4000" dirty="0">
                <a:ln w="0"/>
                <a:effectLst>
                  <a:outerShdw blurRad="38100" dist="19050" dir="2700000" algn="tl" rotWithShape="0">
                    <a:schemeClr val="dk1">
                      <a:alpha val="40000"/>
                    </a:schemeClr>
                  </a:outerShdw>
                </a:effectLst>
              </a:rPr>
              <a:t>rate</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5529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ítulo 1"/>
          <p:cNvSpPr>
            <a:spLocks noGrp="1"/>
          </p:cNvSpPr>
          <p:nvPr>
            <p:ph type="title"/>
          </p:nvPr>
        </p:nvSpPr>
        <p:spPr>
          <a:xfrm>
            <a:off x="910313" y="368812"/>
            <a:ext cx="8420176" cy="1325563"/>
          </a:xfrm>
        </p:spPr>
        <p:txBody>
          <a:bodyPr>
            <a:normAutofit/>
          </a:bodyPr>
          <a:lstStyle/>
          <a:p>
            <a:r>
              <a:rPr lang="es-ES" dirty="0" err="1">
                <a:latin typeface="Calibri" panose="020F0502020204030204" pitchFamily="34" charset="0"/>
              </a:rPr>
              <a:t>Research</a:t>
            </a:r>
            <a:r>
              <a:rPr lang="es-ES" dirty="0">
                <a:latin typeface="Calibri" panose="020F0502020204030204" pitchFamily="34" charset="0"/>
              </a:rPr>
              <a:t> </a:t>
            </a:r>
            <a:r>
              <a:rPr lang="es-ES" dirty="0" err="1">
                <a:latin typeface="Calibri" panose="020F0502020204030204" pitchFamily="34" charset="0"/>
              </a:rPr>
              <a:t>Objective</a:t>
            </a:r>
            <a:endParaRPr lang="x-none" b="1" dirty="0">
              <a:latin typeface="Calibri" panose="020F0502020204030204" pitchFamily="34" charset="0"/>
            </a:endParaRPr>
          </a:p>
        </p:txBody>
      </p:sp>
      <p:sp>
        <p:nvSpPr>
          <p:cNvPr id="5" name="Marcador de contenido 2"/>
          <p:cNvSpPr>
            <a:spLocks noGrp="1"/>
          </p:cNvSpPr>
          <p:nvPr>
            <p:ph idx="1"/>
          </p:nvPr>
        </p:nvSpPr>
        <p:spPr>
          <a:xfrm>
            <a:off x="723824" y="2286000"/>
            <a:ext cx="8793155" cy="3624469"/>
          </a:xfrm>
        </p:spPr>
        <p:txBody>
          <a:bodyPr anchor="t">
            <a:normAutofit/>
          </a:bodyPr>
          <a:lstStyle/>
          <a:p>
            <a:pPr algn="just"/>
            <a:r>
              <a:rPr lang="en-US" dirty="0">
                <a:latin typeface="+mn-lt"/>
              </a:rPr>
              <a:t>To study the influence of international, monetary, market and economic factors on the returns of the 10 most relevant companies in the Mexican market, from the perspective of behavioral finance using the PLS-SEM methodology, during the period between 2007 and 2017.</a:t>
            </a:r>
          </a:p>
          <a:p>
            <a:pPr marL="0" indent="0" algn="just">
              <a:buNone/>
            </a:pPr>
            <a:endParaRPr lang="en-US" sz="2000" b="1" dirty="0">
              <a:latin typeface="+mn-lt"/>
            </a:endParaRPr>
          </a:p>
          <a:p>
            <a:pPr algn="just"/>
            <a:endParaRPr lang="x-none" sz="2000" dirty="0">
              <a:latin typeface="+mn-lt"/>
            </a:endParaRPr>
          </a:p>
        </p:txBody>
      </p:sp>
      <p:pic>
        <p:nvPicPr>
          <p:cNvPr id="8" name="Graphic 7" descr="Bullseye">
            <a:extLst>
              <a:ext uri="{FF2B5EF4-FFF2-40B4-BE49-F238E27FC236}">
                <a16:creationId xmlns:a16="http://schemas.microsoft.com/office/drawing/2014/main" id="{BC6114B3-FC29-8345-A348-D1C179994D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7583" y="4320861"/>
            <a:ext cx="1783171" cy="1783171"/>
          </a:xfrm>
          <a:prstGeom prst="rect">
            <a:avLst/>
          </a:prstGeom>
        </p:spPr>
      </p:pic>
    </p:spTree>
    <p:extLst>
      <p:ext uri="{BB962C8B-B14F-4D97-AF65-F5344CB8AC3E}">
        <p14:creationId xmlns:p14="http://schemas.microsoft.com/office/powerpoint/2010/main" val="241648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ítulo 1"/>
          <p:cNvSpPr>
            <a:spLocks noGrp="1"/>
          </p:cNvSpPr>
          <p:nvPr>
            <p:ph type="title"/>
          </p:nvPr>
        </p:nvSpPr>
        <p:spPr>
          <a:xfrm>
            <a:off x="244697" y="365760"/>
            <a:ext cx="4018212" cy="1288238"/>
          </a:xfrm>
        </p:spPr>
        <p:txBody>
          <a:bodyPr anchor="ctr">
            <a:normAutofit/>
          </a:bodyPr>
          <a:lstStyle/>
          <a:p>
            <a:pPr algn="ctr"/>
            <a:r>
              <a:rPr lang="es-ES" b="1" dirty="0" err="1">
                <a:latin typeface="+mn-lt"/>
              </a:rPr>
              <a:t>Hypothesis</a:t>
            </a:r>
            <a:endParaRPr lang="x-none" b="1" dirty="0">
              <a:latin typeface="+mn-lt"/>
            </a:endParaRPr>
          </a:p>
        </p:txBody>
      </p:sp>
      <p:sp>
        <p:nvSpPr>
          <p:cNvPr id="5" name="Marcador de contenido 2"/>
          <p:cNvSpPr>
            <a:spLocks noGrp="1"/>
          </p:cNvSpPr>
          <p:nvPr>
            <p:ph idx="1"/>
          </p:nvPr>
        </p:nvSpPr>
        <p:spPr>
          <a:xfrm>
            <a:off x="998622" y="1892422"/>
            <a:ext cx="8899022" cy="4448220"/>
          </a:xfrm>
        </p:spPr>
        <p:txBody>
          <a:bodyPr anchor="t">
            <a:noAutofit/>
          </a:bodyPr>
          <a:lstStyle/>
          <a:p>
            <a:pPr marL="0" indent="0" algn="just">
              <a:buNone/>
            </a:pPr>
            <a:r>
              <a:rPr lang="es-ES_tradnl" altLang="fr-FR" dirty="0">
                <a:latin typeface="+mn-lt"/>
              </a:rPr>
              <a:t>Hi: </a:t>
            </a:r>
            <a:r>
              <a:rPr lang="en-US" altLang="fr-FR" dirty="0">
                <a:latin typeface="+mn-lt"/>
              </a:rPr>
              <a:t>The inefficiency of the Mexican Stock Market during the analyzed period can be examined through different constructs build from international, monetary, economic and market factors to explain the returns of the most relevant companies, using alternative methodologies.</a:t>
            </a:r>
            <a:endParaRPr lang="x-none" altLang="fr-FR" dirty="0">
              <a:latin typeface="+mn-lt"/>
            </a:endParaRPr>
          </a:p>
        </p:txBody>
      </p:sp>
      <p:pic>
        <p:nvPicPr>
          <p:cNvPr id="6" name="Graphic 5" descr="Mathematics">
            <a:extLst>
              <a:ext uri="{FF2B5EF4-FFF2-40B4-BE49-F238E27FC236}">
                <a16:creationId xmlns:a16="http://schemas.microsoft.com/office/drawing/2014/main" id="{5021BA80-B341-D64B-8C22-00E60A6E3B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3618" y="4156293"/>
            <a:ext cx="2422773" cy="2422773"/>
          </a:xfrm>
          <a:prstGeom prst="rect">
            <a:avLst/>
          </a:prstGeom>
        </p:spPr>
      </p:pic>
    </p:spTree>
    <p:extLst>
      <p:ext uri="{BB962C8B-B14F-4D97-AF65-F5344CB8AC3E}">
        <p14:creationId xmlns:p14="http://schemas.microsoft.com/office/powerpoint/2010/main" val="183325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ítulo 1"/>
          <p:cNvSpPr>
            <a:spLocks noGrp="1"/>
          </p:cNvSpPr>
          <p:nvPr>
            <p:ph type="title"/>
          </p:nvPr>
        </p:nvSpPr>
        <p:spPr>
          <a:xfrm>
            <a:off x="839788" y="365125"/>
            <a:ext cx="10515600" cy="1325563"/>
          </a:xfrm>
        </p:spPr>
        <p:txBody>
          <a:bodyPr/>
          <a:lstStyle/>
          <a:p>
            <a:r>
              <a:rPr lang="es-ES" dirty="0" err="1">
                <a:latin typeface="+mn-lt"/>
              </a:rPr>
              <a:t>Theoretical</a:t>
            </a:r>
            <a:r>
              <a:rPr lang="es-ES" b="1" dirty="0">
                <a:latin typeface="+mn-lt"/>
              </a:rPr>
              <a:t> </a:t>
            </a:r>
            <a:r>
              <a:rPr lang="es-ES" b="1" dirty="0" err="1">
                <a:latin typeface="+mn-lt"/>
              </a:rPr>
              <a:t>framework</a:t>
            </a:r>
            <a:endParaRPr lang="x-none" b="1" dirty="0">
              <a:latin typeface="+mn-lt"/>
            </a:endParaRPr>
          </a:p>
        </p:txBody>
      </p:sp>
      <p:sp>
        <p:nvSpPr>
          <p:cNvPr id="5" name="Marcador de texto 2"/>
          <p:cNvSpPr txBox="1">
            <a:spLocks/>
          </p:cNvSpPr>
          <p:nvPr/>
        </p:nvSpPr>
        <p:spPr bwMode="auto">
          <a:xfrm>
            <a:off x="839788" y="1394072"/>
            <a:ext cx="51577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SzPct val="85000"/>
              <a:buFont typeface="Wingdings" panose="05000000000000000000" pitchFamily="2" charset="2"/>
              <a:buChar char=""/>
              <a:defRPr lang="fr-FR" altLang="fr-F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Wingdings" panose="05000000000000000000" pitchFamily="2" charset="2"/>
              <a:buChar char="§"/>
              <a:defRPr lang="fr-FR" altLang="fr-F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Char char="•"/>
            </a:pPr>
            <a:r>
              <a:rPr lang="es-ES" sz="2000" dirty="0" err="1">
                <a:latin typeface="+mn-lt"/>
              </a:rPr>
              <a:t>Risk</a:t>
            </a:r>
            <a:r>
              <a:rPr lang="es-ES" sz="2000" dirty="0">
                <a:latin typeface="+mn-lt"/>
              </a:rPr>
              <a:t> </a:t>
            </a:r>
            <a:r>
              <a:rPr lang="es-ES" sz="2000" dirty="0" err="1">
                <a:latin typeface="+mn-lt"/>
              </a:rPr>
              <a:t>aversion</a:t>
            </a:r>
            <a:r>
              <a:rPr lang="es-ES" sz="2000" dirty="0">
                <a:latin typeface="+mn-lt"/>
              </a:rPr>
              <a:t>, </a:t>
            </a:r>
            <a:r>
              <a:rPr lang="es-ES" sz="2000" dirty="0" err="1">
                <a:latin typeface="+mn-lt"/>
              </a:rPr>
              <a:t>rationality</a:t>
            </a:r>
            <a:r>
              <a:rPr lang="es-ES" sz="2000" dirty="0">
                <a:latin typeface="+mn-lt"/>
              </a:rPr>
              <a:t>, </a:t>
            </a:r>
            <a:r>
              <a:rPr lang="es-ES" sz="2000" dirty="0" err="1">
                <a:latin typeface="+mn-lt"/>
              </a:rPr>
              <a:t>efficiency</a:t>
            </a:r>
            <a:r>
              <a:rPr lang="es-ES" sz="2000" dirty="0">
                <a:latin typeface="+mn-lt"/>
              </a:rPr>
              <a:t> ...</a:t>
            </a:r>
            <a:endParaRPr lang="x-none" sz="2000" dirty="0">
              <a:latin typeface="+mn-lt"/>
            </a:endParaRPr>
          </a:p>
        </p:txBody>
      </p:sp>
      <p:sp>
        <p:nvSpPr>
          <p:cNvPr id="6" name="Marcador de texto 4"/>
          <p:cNvSpPr txBox="1">
            <a:spLocks/>
          </p:cNvSpPr>
          <p:nvPr/>
        </p:nvSpPr>
        <p:spPr>
          <a:xfrm>
            <a:off x="6172200" y="1394072"/>
            <a:ext cx="5183188" cy="823912"/>
          </a:xfrm>
          <a:prstGeom prst="rect">
            <a:avLst/>
          </a:prstGeom>
        </p:spPr>
        <p:txBody>
          <a:bodyPr>
            <a:normAutofit/>
          </a:bodyPr>
          <a:lst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mn-lt"/>
              </a:rPr>
              <a:t>Loss aversion, limited rationality, behavioral biases, inefficiency ...</a:t>
            </a:r>
            <a:endParaRPr lang="x-none" sz="2000" dirty="0">
              <a:latin typeface="+mn-lt"/>
            </a:endParaRPr>
          </a:p>
        </p:txBody>
      </p:sp>
      <p:graphicFrame>
        <p:nvGraphicFramePr>
          <p:cNvPr id="7" name="Marcador de contenido 6"/>
          <p:cNvGraphicFramePr>
            <a:graphicFrameLocks noGrp="1"/>
          </p:cNvGraphicFramePr>
          <p:nvPr>
            <p:ph sz="half" idx="4294967295"/>
            <p:extLst>
              <p:ext uri="{D42A27DB-BD31-4B8C-83A1-F6EECF244321}">
                <p14:modId xmlns:p14="http://schemas.microsoft.com/office/powerpoint/2010/main" val="3678133004"/>
              </p:ext>
            </p:extLst>
          </p:nvPr>
        </p:nvGraphicFramePr>
        <p:xfrm>
          <a:off x="839788" y="2239249"/>
          <a:ext cx="5157787" cy="4104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o 17">
            <a:extLst>
              <a:ext uri="{FF2B5EF4-FFF2-40B4-BE49-F238E27FC236}">
                <a16:creationId xmlns:a16="http://schemas.microsoft.com/office/drawing/2014/main" id="{83916ED1-FC49-CE4A-8127-D773E9FFB575}"/>
              </a:ext>
            </a:extLst>
          </p:cNvPr>
          <p:cNvGrpSpPr/>
          <p:nvPr/>
        </p:nvGrpSpPr>
        <p:grpSpPr>
          <a:xfrm>
            <a:off x="839788" y="2327797"/>
            <a:ext cx="4825206" cy="3943342"/>
            <a:chOff x="481499" y="2327797"/>
            <a:chExt cx="5183495" cy="3943342"/>
          </a:xfrm>
        </p:grpSpPr>
        <p:sp>
          <p:nvSpPr>
            <p:cNvPr id="10" name="Forma libre 8">
              <a:extLst>
                <a:ext uri="{FF2B5EF4-FFF2-40B4-BE49-F238E27FC236}">
                  <a16:creationId xmlns:a16="http://schemas.microsoft.com/office/drawing/2014/main" id="{415C91A5-BD02-D54C-96D4-0ACF105C1CB2}"/>
                </a:ext>
              </a:extLst>
            </p:cNvPr>
            <p:cNvSpPr/>
            <p:nvPr/>
          </p:nvSpPr>
          <p:spPr>
            <a:xfrm>
              <a:off x="507207" y="2327797"/>
              <a:ext cx="5157787" cy="407745"/>
            </a:xfrm>
            <a:custGeom>
              <a:avLst/>
              <a:gdLst>
                <a:gd name="connsiteX0" fmla="*/ 0 w 5157787"/>
                <a:gd name="connsiteY0" fmla="*/ 67959 h 407745"/>
                <a:gd name="connsiteX1" fmla="*/ 67959 w 5157787"/>
                <a:gd name="connsiteY1" fmla="*/ 0 h 407745"/>
                <a:gd name="connsiteX2" fmla="*/ 5089828 w 5157787"/>
                <a:gd name="connsiteY2" fmla="*/ 0 h 407745"/>
                <a:gd name="connsiteX3" fmla="*/ 5157787 w 5157787"/>
                <a:gd name="connsiteY3" fmla="*/ 67959 h 407745"/>
                <a:gd name="connsiteX4" fmla="*/ 5157787 w 5157787"/>
                <a:gd name="connsiteY4" fmla="*/ 339786 h 407745"/>
                <a:gd name="connsiteX5" fmla="*/ 5089828 w 5157787"/>
                <a:gd name="connsiteY5" fmla="*/ 407745 h 407745"/>
                <a:gd name="connsiteX6" fmla="*/ 67959 w 5157787"/>
                <a:gd name="connsiteY6" fmla="*/ 407745 h 407745"/>
                <a:gd name="connsiteX7" fmla="*/ 0 w 5157787"/>
                <a:gd name="connsiteY7" fmla="*/ 339786 h 407745"/>
                <a:gd name="connsiteX8" fmla="*/ 0 w 5157787"/>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407745">
                  <a:moveTo>
                    <a:pt x="0" y="67959"/>
                  </a:moveTo>
                  <a:cubicBezTo>
                    <a:pt x="0" y="30426"/>
                    <a:pt x="30426" y="0"/>
                    <a:pt x="67959" y="0"/>
                  </a:cubicBezTo>
                  <a:lnTo>
                    <a:pt x="5089828" y="0"/>
                  </a:lnTo>
                  <a:cubicBezTo>
                    <a:pt x="5127361" y="0"/>
                    <a:pt x="5157787" y="30426"/>
                    <a:pt x="5157787" y="67959"/>
                  </a:cubicBezTo>
                  <a:lnTo>
                    <a:pt x="5157787" y="339786"/>
                  </a:lnTo>
                  <a:cubicBezTo>
                    <a:pt x="5157787" y="377319"/>
                    <a:pt x="5127361" y="407745"/>
                    <a:pt x="5089828" y="407745"/>
                  </a:cubicBezTo>
                  <a:lnTo>
                    <a:pt x="67959" y="407745"/>
                  </a:lnTo>
                  <a:cubicBezTo>
                    <a:pt x="30426" y="407745"/>
                    <a:pt x="0" y="377319"/>
                    <a:pt x="0" y="339786"/>
                  </a:cubicBezTo>
                  <a:lnTo>
                    <a:pt x="0" y="6795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lvl="0" algn="l" defTabSz="755650" rtl="0">
                <a:lnSpc>
                  <a:spcPct val="90000"/>
                </a:lnSpc>
                <a:spcBef>
                  <a:spcPct val="0"/>
                </a:spcBef>
                <a:spcAft>
                  <a:spcPct val="35000"/>
                </a:spcAft>
              </a:pPr>
              <a:r>
                <a:rPr lang="es-ES_tradnl" sz="1700" kern="1200" dirty="0" err="1"/>
                <a:t>Bachelier</a:t>
              </a:r>
              <a:r>
                <a:rPr lang="es-ES_tradnl" sz="1700" kern="1200" dirty="0"/>
                <a:t> (1900)</a:t>
              </a:r>
              <a:endParaRPr lang="x-none" sz="1700" kern="1200" dirty="0"/>
            </a:p>
          </p:txBody>
        </p:sp>
        <p:sp>
          <p:nvSpPr>
            <p:cNvPr id="11" name="Forma libre 9">
              <a:extLst>
                <a:ext uri="{FF2B5EF4-FFF2-40B4-BE49-F238E27FC236}">
                  <a16:creationId xmlns:a16="http://schemas.microsoft.com/office/drawing/2014/main" id="{25AA2564-1D8C-524B-A7F4-1C71A19365C6}"/>
                </a:ext>
              </a:extLst>
            </p:cNvPr>
            <p:cNvSpPr/>
            <p:nvPr/>
          </p:nvSpPr>
          <p:spPr>
            <a:xfrm>
              <a:off x="492459" y="4099024"/>
              <a:ext cx="5157787" cy="407745"/>
            </a:xfrm>
            <a:custGeom>
              <a:avLst/>
              <a:gdLst>
                <a:gd name="connsiteX0" fmla="*/ 0 w 5157787"/>
                <a:gd name="connsiteY0" fmla="*/ 67959 h 407745"/>
                <a:gd name="connsiteX1" fmla="*/ 67959 w 5157787"/>
                <a:gd name="connsiteY1" fmla="*/ 0 h 407745"/>
                <a:gd name="connsiteX2" fmla="*/ 5089828 w 5157787"/>
                <a:gd name="connsiteY2" fmla="*/ 0 h 407745"/>
                <a:gd name="connsiteX3" fmla="*/ 5157787 w 5157787"/>
                <a:gd name="connsiteY3" fmla="*/ 67959 h 407745"/>
                <a:gd name="connsiteX4" fmla="*/ 5157787 w 5157787"/>
                <a:gd name="connsiteY4" fmla="*/ 339786 h 407745"/>
                <a:gd name="connsiteX5" fmla="*/ 5089828 w 5157787"/>
                <a:gd name="connsiteY5" fmla="*/ 407745 h 407745"/>
                <a:gd name="connsiteX6" fmla="*/ 67959 w 5157787"/>
                <a:gd name="connsiteY6" fmla="*/ 407745 h 407745"/>
                <a:gd name="connsiteX7" fmla="*/ 0 w 5157787"/>
                <a:gd name="connsiteY7" fmla="*/ 339786 h 407745"/>
                <a:gd name="connsiteX8" fmla="*/ 0 w 5157787"/>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407745">
                  <a:moveTo>
                    <a:pt x="0" y="67959"/>
                  </a:moveTo>
                  <a:cubicBezTo>
                    <a:pt x="0" y="30426"/>
                    <a:pt x="30426" y="0"/>
                    <a:pt x="67959" y="0"/>
                  </a:cubicBezTo>
                  <a:lnTo>
                    <a:pt x="5089828" y="0"/>
                  </a:lnTo>
                  <a:cubicBezTo>
                    <a:pt x="5127361" y="0"/>
                    <a:pt x="5157787" y="30426"/>
                    <a:pt x="5157787" y="67959"/>
                  </a:cubicBezTo>
                  <a:lnTo>
                    <a:pt x="5157787" y="339786"/>
                  </a:lnTo>
                  <a:cubicBezTo>
                    <a:pt x="5157787" y="377319"/>
                    <a:pt x="5127361" y="407745"/>
                    <a:pt x="5089828" y="407745"/>
                  </a:cubicBezTo>
                  <a:lnTo>
                    <a:pt x="67959" y="407745"/>
                  </a:lnTo>
                  <a:cubicBezTo>
                    <a:pt x="30426" y="407745"/>
                    <a:pt x="0" y="377319"/>
                    <a:pt x="0" y="339786"/>
                  </a:cubicBezTo>
                  <a:lnTo>
                    <a:pt x="0" y="6795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lvl="0" algn="l" defTabSz="755650" rtl="0">
                <a:lnSpc>
                  <a:spcPct val="90000"/>
                </a:lnSpc>
                <a:spcBef>
                  <a:spcPct val="0"/>
                </a:spcBef>
                <a:spcAft>
                  <a:spcPct val="35000"/>
                </a:spcAft>
              </a:pPr>
              <a:r>
                <a:rPr lang="es-ES_tradnl" sz="1700" kern="1200" dirty="0" err="1"/>
                <a:t>Samuelson</a:t>
              </a:r>
              <a:r>
                <a:rPr lang="es-ES_tradnl" sz="1700" kern="1200" dirty="0"/>
                <a:t> (1965)</a:t>
              </a:r>
              <a:endParaRPr lang="x-none" sz="1700" kern="1200" dirty="0"/>
            </a:p>
          </p:txBody>
        </p:sp>
        <p:sp>
          <p:nvSpPr>
            <p:cNvPr id="12" name="Forma libre 10">
              <a:extLst>
                <a:ext uri="{FF2B5EF4-FFF2-40B4-BE49-F238E27FC236}">
                  <a16:creationId xmlns:a16="http://schemas.microsoft.com/office/drawing/2014/main" id="{C7E891AF-0C60-E34A-94D2-72D279396B8D}"/>
                </a:ext>
              </a:extLst>
            </p:cNvPr>
            <p:cNvSpPr/>
            <p:nvPr/>
          </p:nvSpPr>
          <p:spPr>
            <a:xfrm>
              <a:off x="496252" y="3214986"/>
              <a:ext cx="5157787" cy="407745"/>
            </a:xfrm>
            <a:custGeom>
              <a:avLst/>
              <a:gdLst>
                <a:gd name="connsiteX0" fmla="*/ 0 w 5157787"/>
                <a:gd name="connsiteY0" fmla="*/ 67959 h 407745"/>
                <a:gd name="connsiteX1" fmla="*/ 67959 w 5157787"/>
                <a:gd name="connsiteY1" fmla="*/ 0 h 407745"/>
                <a:gd name="connsiteX2" fmla="*/ 5089828 w 5157787"/>
                <a:gd name="connsiteY2" fmla="*/ 0 h 407745"/>
                <a:gd name="connsiteX3" fmla="*/ 5157787 w 5157787"/>
                <a:gd name="connsiteY3" fmla="*/ 67959 h 407745"/>
                <a:gd name="connsiteX4" fmla="*/ 5157787 w 5157787"/>
                <a:gd name="connsiteY4" fmla="*/ 339786 h 407745"/>
                <a:gd name="connsiteX5" fmla="*/ 5089828 w 5157787"/>
                <a:gd name="connsiteY5" fmla="*/ 407745 h 407745"/>
                <a:gd name="connsiteX6" fmla="*/ 67959 w 5157787"/>
                <a:gd name="connsiteY6" fmla="*/ 407745 h 407745"/>
                <a:gd name="connsiteX7" fmla="*/ 0 w 5157787"/>
                <a:gd name="connsiteY7" fmla="*/ 339786 h 407745"/>
                <a:gd name="connsiteX8" fmla="*/ 0 w 5157787"/>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407745">
                  <a:moveTo>
                    <a:pt x="0" y="67959"/>
                  </a:moveTo>
                  <a:cubicBezTo>
                    <a:pt x="0" y="30426"/>
                    <a:pt x="30426" y="0"/>
                    <a:pt x="67959" y="0"/>
                  </a:cubicBezTo>
                  <a:lnTo>
                    <a:pt x="5089828" y="0"/>
                  </a:lnTo>
                  <a:cubicBezTo>
                    <a:pt x="5127361" y="0"/>
                    <a:pt x="5157787" y="30426"/>
                    <a:pt x="5157787" y="67959"/>
                  </a:cubicBezTo>
                  <a:lnTo>
                    <a:pt x="5157787" y="339786"/>
                  </a:lnTo>
                  <a:cubicBezTo>
                    <a:pt x="5157787" y="377319"/>
                    <a:pt x="5127361" y="407745"/>
                    <a:pt x="5089828" y="407745"/>
                  </a:cubicBezTo>
                  <a:lnTo>
                    <a:pt x="67959" y="407745"/>
                  </a:lnTo>
                  <a:cubicBezTo>
                    <a:pt x="30426" y="407745"/>
                    <a:pt x="0" y="377319"/>
                    <a:pt x="0" y="339786"/>
                  </a:cubicBezTo>
                  <a:lnTo>
                    <a:pt x="0" y="6795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lvl="0" algn="l" defTabSz="755650" rtl="0">
                <a:lnSpc>
                  <a:spcPct val="90000"/>
                </a:lnSpc>
                <a:spcBef>
                  <a:spcPct val="0"/>
                </a:spcBef>
                <a:spcAft>
                  <a:spcPct val="35000"/>
                </a:spcAft>
              </a:pPr>
              <a:r>
                <a:rPr lang="es-ES_tradnl" sz="1700" kern="1200"/>
                <a:t>Mandelbrot (1963)</a:t>
              </a:r>
              <a:endParaRPr lang="x-none" sz="1700" kern="1200"/>
            </a:p>
          </p:txBody>
        </p:sp>
        <p:sp>
          <p:nvSpPr>
            <p:cNvPr id="13" name="Forma libre 11">
              <a:extLst>
                <a:ext uri="{FF2B5EF4-FFF2-40B4-BE49-F238E27FC236}">
                  <a16:creationId xmlns:a16="http://schemas.microsoft.com/office/drawing/2014/main" id="{D50E0F26-144A-924D-A585-11C8101208BF}"/>
                </a:ext>
              </a:extLst>
            </p:cNvPr>
            <p:cNvSpPr/>
            <p:nvPr/>
          </p:nvSpPr>
          <p:spPr>
            <a:xfrm>
              <a:off x="481499" y="5424046"/>
              <a:ext cx="5157787" cy="407745"/>
            </a:xfrm>
            <a:custGeom>
              <a:avLst/>
              <a:gdLst>
                <a:gd name="connsiteX0" fmla="*/ 0 w 5157787"/>
                <a:gd name="connsiteY0" fmla="*/ 67959 h 407745"/>
                <a:gd name="connsiteX1" fmla="*/ 67959 w 5157787"/>
                <a:gd name="connsiteY1" fmla="*/ 0 h 407745"/>
                <a:gd name="connsiteX2" fmla="*/ 5089828 w 5157787"/>
                <a:gd name="connsiteY2" fmla="*/ 0 h 407745"/>
                <a:gd name="connsiteX3" fmla="*/ 5157787 w 5157787"/>
                <a:gd name="connsiteY3" fmla="*/ 67959 h 407745"/>
                <a:gd name="connsiteX4" fmla="*/ 5157787 w 5157787"/>
                <a:gd name="connsiteY4" fmla="*/ 339786 h 407745"/>
                <a:gd name="connsiteX5" fmla="*/ 5089828 w 5157787"/>
                <a:gd name="connsiteY5" fmla="*/ 407745 h 407745"/>
                <a:gd name="connsiteX6" fmla="*/ 67959 w 5157787"/>
                <a:gd name="connsiteY6" fmla="*/ 407745 h 407745"/>
                <a:gd name="connsiteX7" fmla="*/ 0 w 5157787"/>
                <a:gd name="connsiteY7" fmla="*/ 339786 h 407745"/>
                <a:gd name="connsiteX8" fmla="*/ 0 w 5157787"/>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407745">
                  <a:moveTo>
                    <a:pt x="0" y="67959"/>
                  </a:moveTo>
                  <a:cubicBezTo>
                    <a:pt x="0" y="30426"/>
                    <a:pt x="30426" y="0"/>
                    <a:pt x="67959" y="0"/>
                  </a:cubicBezTo>
                  <a:lnTo>
                    <a:pt x="5089828" y="0"/>
                  </a:lnTo>
                  <a:cubicBezTo>
                    <a:pt x="5127361" y="0"/>
                    <a:pt x="5157787" y="30426"/>
                    <a:pt x="5157787" y="67959"/>
                  </a:cubicBezTo>
                  <a:lnTo>
                    <a:pt x="5157787" y="339786"/>
                  </a:lnTo>
                  <a:cubicBezTo>
                    <a:pt x="5157787" y="377319"/>
                    <a:pt x="5127361" y="407745"/>
                    <a:pt x="5089828" y="407745"/>
                  </a:cubicBezTo>
                  <a:lnTo>
                    <a:pt x="67959" y="407745"/>
                  </a:lnTo>
                  <a:cubicBezTo>
                    <a:pt x="30426" y="407745"/>
                    <a:pt x="0" y="377319"/>
                    <a:pt x="0" y="339786"/>
                  </a:cubicBezTo>
                  <a:lnTo>
                    <a:pt x="0" y="6795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lvl="0" algn="l" defTabSz="755650" rtl="0">
                <a:lnSpc>
                  <a:spcPct val="90000"/>
                </a:lnSpc>
                <a:spcBef>
                  <a:spcPct val="0"/>
                </a:spcBef>
                <a:spcAft>
                  <a:spcPct val="35000"/>
                </a:spcAft>
              </a:pPr>
              <a:r>
                <a:rPr lang="es-ES_tradnl" sz="1700" kern="1200"/>
                <a:t>Malkiel (1992)</a:t>
              </a:r>
              <a:endParaRPr lang="x-none" sz="1700" kern="1200"/>
            </a:p>
          </p:txBody>
        </p:sp>
        <p:sp>
          <p:nvSpPr>
            <p:cNvPr id="14" name="Forma libre 12">
              <a:extLst>
                <a:ext uri="{FF2B5EF4-FFF2-40B4-BE49-F238E27FC236}">
                  <a16:creationId xmlns:a16="http://schemas.microsoft.com/office/drawing/2014/main" id="{D2189C9A-798E-A244-B3F4-7649099BB373}"/>
                </a:ext>
              </a:extLst>
            </p:cNvPr>
            <p:cNvSpPr/>
            <p:nvPr/>
          </p:nvSpPr>
          <p:spPr>
            <a:xfrm>
              <a:off x="496251" y="2766659"/>
              <a:ext cx="5157787" cy="407745"/>
            </a:xfrm>
            <a:custGeom>
              <a:avLst/>
              <a:gdLst>
                <a:gd name="connsiteX0" fmla="*/ 0 w 5157787"/>
                <a:gd name="connsiteY0" fmla="*/ 67959 h 407745"/>
                <a:gd name="connsiteX1" fmla="*/ 67959 w 5157787"/>
                <a:gd name="connsiteY1" fmla="*/ 0 h 407745"/>
                <a:gd name="connsiteX2" fmla="*/ 5089828 w 5157787"/>
                <a:gd name="connsiteY2" fmla="*/ 0 h 407745"/>
                <a:gd name="connsiteX3" fmla="*/ 5157787 w 5157787"/>
                <a:gd name="connsiteY3" fmla="*/ 67959 h 407745"/>
                <a:gd name="connsiteX4" fmla="*/ 5157787 w 5157787"/>
                <a:gd name="connsiteY4" fmla="*/ 339786 h 407745"/>
                <a:gd name="connsiteX5" fmla="*/ 5089828 w 5157787"/>
                <a:gd name="connsiteY5" fmla="*/ 407745 h 407745"/>
                <a:gd name="connsiteX6" fmla="*/ 67959 w 5157787"/>
                <a:gd name="connsiteY6" fmla="*/ 407745 h 407745"/>
                <a:gd name="connsiteX7" fmla="*/ 0 w 5157787"/>
                <a:gd name="connsiteY7" fmla="*/ 339786 h 407745"/>
                <a:gd name="connsiteX8" fmla="*/ 0 w 5157787"/>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407745">
                  <a:moveTo>
                    <a:pt x="0" y="67959"/>
                  </a:moveTo>
                  <a:cubicBezTo>
                    <a:pt x="0" y="30426"/>
                    <a:pt x="30426" y="0"/>
                    <a:pt x="67959" y="0"/>
                  </a:cubicBezTo>
                  <a:lnTo>
                    <a:pt x="5089828" y="0"/>
                  </a:lnTo>
                  <a:cubicBezTo>
                    <a:pt x="5127361" y="0"/>
                    <a:pt x="5157787" y="30426"/>
                    <a:pt x="5157787" y="67959"/>
                  </a:cubicBezTo>
                  <a:lnTo>
                    <a:pt x="5157787" y="339786"/>
                  </a:lnTo>
                  <a:cubicBezTo>
                    <a:pt x="5157787" y="377319"/>
                    <a:pt x="5127361" y="407745"/>
                    <a:pt x="5089828" y="407745"/>
                  </a:cubicBezTo>
                  <a:lnTo>
                    <a:pt x="67959" y="407745"/>
                  </a:lnTo>
                  <a:cubicBezTo>
                    <a:pt x="30426" y="407745"/>
                    <a:pt x="0" y="377319"/>
                    <a:pt x="0" y="339786"/>
                  </a:cubicBezTo>
                  <a:lnTo>
                    <a:pt x="0" y="6795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lvl="0" algn="l" defTabSz="755650" rtl="0">
                <a:lnSpc>
                  <a:spcPct val="90000"/>
                </a:lnSpc>
                <a:spcBef>
                  <a:spcPct val="0"/>
                </a:spcBef>
                <a:spcAft>
                  <a:spcPct val="35000"/>
                </a:spcAft>
              </a:pPr>
              <a:r>
                <a:rPr lang="es-ES" sz="1700" kern="1200" dirty="0" err="1"/>
                <a:t>Markowitz</a:t>
              </a:r>
              <a:r>
                <a:rPr lang="es-ES" sz="1700" kern="1200" dirty="0"/>
                <a:t> (1952) </a:t>
              </a:r>
              <a:endParaRPr lang="x-none" sz="1700" kern="1200" dirty="0"/>
            </a:p>
          </p:txBody>
        </p:sp>
        <p:sp>
          <p:nvSpPr>
            <p:cNvPr id="15" name="Forma libre 13">
              <a:extLst>
                <a:ext uri="{FF2B5EF4-FFF2-40B4-BE49-F238E27FC236}">
                  <a16:creationId xmlns:a16="http://schemas.microsoft.com/office/drawing/2014/main" id="{5A0E442A-7059-EA41-AE5B-BA1CCC01008D}"/>
                </a:ext>
              </a:extLst>
            </p:cNvPr>
            <p:cNvSpPr/>
            <p:nvPr/>
          </p:nvSpPr>
          <p:spPr>
            <a:xfrm>
              <a:off x="496249" y="3653695"/>
              <a:ext cx="5157787" cy="407745"/>
            </a:xfrm>
            <a:custGeom>
              <a:avLst/>
              <a:gdLst>
                <a:gd name="connsiteX0" fmla="*/ 0 w 5157787"/>
                <a:gd name="connsiteY0" fmla="*/ 67959 h 407745"/>
                <a:gd name="connsiteX1" fmla="*/ 67959 w 5157787"/>
                <a:gd name="connsiteY1" fmla="*/ 0 h 407745"/>
                <a:gd name="connsiteX2" fmla="*/ 5089828 w 5157787"/>
                <a:gd name="connsiteY2" fmla="*/ 0 h 407745"/>
                <a:gd name="connsiteX3" fmla="*/ 5157787 w 5157787"/>
                <a:gd name="connsiteY3" fmla="*/ 67959 h 407745"/>
                <a:gd name="connsiteX4" fmla="*/ 5157787 w 5157787"/>
                <a:gd name="connsiteY4" fmla="*/ 339786 h 407745"/>
                <a:gd name="connsiteX5" fmla="*/ 5089828 w 5157787"/>
                <a:gd name="connsiteY5" fmla="*/ 407745 h 407745"/>
                <a:gd name="connsiteX6" fmla="*/ 67959 w 5157787"/>
                <a:gd name="connsiteY6" fmla="*/ 407745 h 407745"/>
                <a:gd name="connsiteX7" fmla="*/ 0 w 5157787"/>
                <a:gd name="connsiteY7" fmla="*/ 339786 h 407745"/>
                <a:gd name="connsiteX8" fmla="*/ 0 w 5157787"/>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407745">
                  <a:moveTo>
                    <a:pt x="0" y="67959"/>
                  </a:moveTo>
                  <a:cubicBezTo>
                    <a:pt x="0" y="30426"/>
                    <a:pt x="30426" y="0"/>
                    <a:pt x="67959" y="0"/>
                  </a:cubicBezTo>
                  <a:lnTo>
                    <a:pt x="5089828" y="0"/>
                  </a:lnTo>
                  <a:cubicBezTo>
                    <a:pt x="5127361" y="0"/>
                    <a:pt x="5157787" y="30426"/>
                    <a:pt x="5157787" y="67959"/>
                  </a:cubicBezTo>
                  <a:lnTo>
                    <a:pt x="5157787" y="339786"/>
                  </a:lnTo>
                  <a:cubicBezTo>
                    <a:pt x="5157787" y="377319"/>
                    <a:pt x="5127361" y="407745"/>
                    <a:pt x="5089828" y="407745"/>
                  </a:cubicBezTo>
                  <a:lnTo>
                    <a:pt x="67959" y="407745"/>
                  </a:lnTo>
                  <a:cubicBezTo>
                    <a:pt x="30426" y="407745"/>
                    <a:pt x="0" y="377319"/>
                    <a:pt x="0" y="339786"/>
                  </a:cubicBezTo>
                  <a:lnTo>
                    <a:pt x="0" y="6795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lvl="0" algn="l" defTabSz="755650" rtl="0">
                <a:lnSpc>
                  <a:spcPct val="90000"/>
                </a:lnSpc>
                <a:spcBef>
                  <a:spcPct val="0"/>
                </a:spcBef>
                <a:spcAft>
                  <a:spcPct val="35000"/>
                </a:spcAft>
              </a:pPr>
              <a:r>
                <a:rPr lang="es-ES_tradnl" sz="1700" kern="1200" dirty="0" err="1"/>
                <a:t>Sharpe</a:t>
              </a:r>
              <a:r>
                <a:rPr lang="es-ES_tradnl" sz="1700" kern="1200" dirty="0"/>
                <a:t> (1964) y </a:t>
              </a:r>
              <a:r>
                <a:rPr lang="es-ES_tradnl" sz="1700" kern="1200" dirty="0" err="1"/>
                <a:t>Lintner</a:t>
              </a:r>
              <a:r>
                <a:rPr lang="es-ES_tradnl" sz="1700" kern="1200" dirty="0"/>
                <a:t> (1965)</a:t>
              </a:r>
              <a:endParaRPr lang="x-none" sz="1700" kern="1200" dirty="0"/>
            </a:p>
          </p:txBody>
        </p:sp>
        <p:sp>
          <p:nvSpPr>
            <p:cNvPr id="16" name="Forma libre 14">
              <a:extLst>
                <a:ext uri="{FF2B5EF4-FFF2-40B4-BE49-F238E27FC236}">
                  <a16:creationId xmlns:a16="http://schemas.microsoft.com/office/drawing/2014/main" id="{D848D085-3C7F-6E4D-AEE7-B31BA3A473FD}"/>
                </a:ext>
              </a:extLst>
            </p:cNvPr>
            <p:cNvSpPr/>
            <p:nvPr/>
          </p:nvSpPr>
          <p:spPr>
            <a:xfrm>
              <a:off x="496248" y="4537566"/>
              <a:ext cx="5157787" cy="407745"/>
            </a:xfrm>
            <a:custGeom>
              <a:avLst/>
              <a:gdLst>
                <a:gd name="connsiteX0" fmla="*/ 0 w 5157787"/>
                <a:gd name="connsiteY0" fmla="*/ 67959 h 407745"/>
                <a:gd name="connsiteX1" fmla="*/ 67959 w 5157787"/>
                <a:gd name="connsiteY1" fmla="*/ 0 h 407745"/>
                <a:gd name="connsiteX2" fmla="*/ 5089828 w 5157787"/>
                <a:gd name="connsiteY2" fmla="*/ 0 h 407745"/>
                <a:gd name="connsiteX3" fmla="*/ 5157787 w 5157787"/>
                <a:gd name="connsiteY3" fmla="*/ 67959 h 407745"/>
                <a:gd name="connsiteX4" fmla="*/ 5157787 w 5157787"/>
                <a:gd name="connsiteY4" fmla="*/ 339786 h 407745"/>
                <a:gd name="connsiteX5" fmla="*/ 5089828 w 5157787"/>
                <a:gd name="connsiteY5" fmla="*/ 407745 h 407745"/>
                <a:gd name="connsiteX6" fmla="*/ 67959 w 5157787"/>
                <a:gd name="connsiteY6" fmla="*/ 407745 h 407745"/>
                <a:gd name="connsiteX7" fmla="*/ 0 w 5157787"/>
                <a:gd name="connsiteY7" fmla="*/ 339786 h 407745"/>
                <a:gd name="connsiteX8" fmla="*/ 0 w 5157787"/>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407745">
                  <a:moveTo>
                    <a:pt x="0" y="67959"/>
                  </a:moveTo>
                  <a:cubicBezTo>
                    <a:pt x="0" y="30426"/>
                    <a:pt x="30426" y="0"/>
                    <a:pt x="67959" y="0"/>
                  </a:cubicBezTo>
                  <a:lnTo>
                    <a:pt x="5089828" y="0"/>
                  </a:lnTo>
                  <a:cubicBezTo>
                    <a:pt x="5127361" y="0"/>
                    <a:pt x="5157787" y="30426"/>
                    <a:pt x="5157787" y="67959"/>
                  </a:cubicBezTo>
                  <a:lnTo>
                    <a:pt x="5157787" y="339786"/>
                  </a:lnTo>
                  <a:cubicBezTo>
                    <a:pt x="5157787" y="377319"/>
                    <a:pt x="5127361" y="407745"/>
                    <a:pt x="5089828" y="407745"/>
                  </a:cubicBezTo>
                  <a:lnTo>
                    <a:pt x="67959" y="407745"/>
                  </a:lnTo>
                  <a:cubicBezTo>
                    <a:pt x="30426" y="407745"/>
                    <a:pt x="0" y="377319"/>
                    <a:pt x="0" y="339786"/>
                  </a:cubicBezTo>
                  <a:lnTo>
                    <a:pt x="0" y="6795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lvl="0" algn="l" defTabSz="755650" rtl="0">
                <a:lnSpc>
                  <a:spcPct val="90000"/>
                </a:lnSpc>
                <a:spcBef>
                  <a:spcPct val="0"/>
                </a:spcBef>
                <a:spcAft>
                  <a:spcPct val="35000"/>
                </a:spcAft>
              </a:pPr>
              <a:r>
                <a:rPr lang="en-US" sz="1700" kern="1200"/>
                <a:t>Ross (1976)</a:t>
              </a:r>
              <a:endParaRPr lang="x-none" sz="1700" kern="1200"/>
            </a:p>
          </p:txBody>
        </p:sp>
        <p:sp>
          <p:nvSpPr>
            <p:cNvPr id="17" name="Forma libre 15">
              <a:extLst>
                <a:ext uri="{FF2B5EF4-FFF2-40B4-BE49-F238E27FC236}">
                  <a16:creationId xmlns:a16="http://schemas.microsoft.com/office/drawing/2014/main" id="{E90881B7-8AD1-4E4C-A5DA-452627400F81}"/>
                </a:ext>
              </a:extLst>
            </p:cNvPr>
            <p:cNvSpPr/>
            <p:nvPr/>
          </p:nvSpPr>
          <p:spPr>
            <a:xfrm>
              <a:off x="481500" y="4979106"/>
              <a:ext cx="5157787" cy="407745"/>
            </a:xfrm>
            <a:custGeom>
              <a:avLst/>
              <a:gdLst>
                <a:gd name="connsiteX0" fmla="*/ 0 w 5157787"/>
                <a:gd name="connsiteY0" fmla="*/ 67959 h 407745"/>
                <a:gd name="connsiteX1" fmla="*/ 67959 w 5157787"/>
                <a:gd name="connsiteY1" fmla="*/ 0 h 407745"/>
                <a:gd name="connsiteX2" fmla="*/ 5089828 w 5157787"/>
                <a:gd name="connsiteY2" fmla="*/ 0 h 407745"/>
                <a:gd name="connsiteX3" fmla="*/ 5157787 w 5157787"/>
                <a:gd name="connsiteY3" fmla="*/ 67959 h 407745"/>
                <a:gd name="connsiteX4" fmla="*/ 5157787 w 5157787"/>
                <a:gd name="connsiteY4" fmla="*/ 339786 h 407745"/>
                <a:gd name="connsiteX5" fmla="*/ 5089828 w 5157787"/>
                <a:gd name="connsiteY5" fmla="*/ 407745 h 407745"/>
                <a:gd name="connsiteX6" fmla="*/ 67959 w 5157787"/>
                <a:gd name="connsiteY6" fmla="*/ 407745 h 407745"/>
                <a:gd name="connsiteX7" fmla="*/ 0 w 5157787"/>
                <a:gd name="connsiteY7" fmla="*/ 339786 h 407745"/>
                <a:gd name="connsiteX8" fmla="*/ 0 w 5157787"/>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407745">
                  <a:moveTo>
                    <a:pt x="0" y="67959"/>
                  </a:moveTo>
                  <a:cubicBezTo>
                    <a:pt x="0" y="30426"/>
                    <a:pt x="30426" y="0"/>
                    <a:pt x="67959" y="0"/>
                  </a:cubicBezTo>
                  <a:lnTo>
                    <a:pt x="5089828" y="0"/>
                  </a:lnTo>
                  <a:cubicBezTo>
                    <a:pt x="5127361" y="0"/>
                    <a:pt x="5157787" y="30426"/>
                    <a:pt x="5157787" y="67959"/>
                  </a:cubicBezTo>
                  <a:lnTo>
                    <a:pt x="5157787" y="339786"/>
                  </a:lnTo>
                  <a:cubicBezTo>
                    <a:pt x="5157787" y="377319"/>
                    <a:pt x="5127361" y="407745"/>
                    <a:pt x="5089828" y="407745"/>
                  </a:cubicBezTo>
                  <a:lnTo>
                    <a:pt x="67959" y="407745"/>
                  </a:lnTo>
                  <a:cubicBezTo>
                    <a:pt x="30426" y="407745"/>
                    <a:pt x="0" y="377319"/>
                    <a:pt x="0" y="339786"/>
                  </a:cubicBezTo>
                  <a:lnTo>
                    <a:pt x="0" y="6795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lvl="0" algn="l" defTabSz="755650" rtl="0">
                <a:lnSpc>
                  <a:spcPct val="90000"/>
                </a:lnSpc>
                <a:spcBef>
                  <a:spcPct val="0"/>
                </a:spcBef>
                <a:spcAft>
                  <a:spcPct val="35000"/>
                </a:spcAft>
              </a:pPr>
              <a:r>
                <a:rPr lang="en-US" sz="1700" kern="1200" dirty="0"/>
                <a:t>Chen, Roll y Ross (1986) </a:t>
              </a:r>
              <a:endParaRPr lang="x-none" sz="1700" kern="1200" dirty="0"/>
            </a:p>
          </p:txBody>
        </p:sp>
        <p:sp>
          <p:nvSpPr>
            <p:cNvPr id="18" name="Forma libre 16">
              <a:extLst>
                <a:ext uri="{FF2B5EF4-FFF2-40B4-BE49-F238E27FC236}">
                  <a16:creationId xmlns:a16="http://schemas.microsoft.com/office/drawing/2014/main" id="{EBDC62CE-34EC-E245-820E-100267BFADCB}"/>
                </a:ext>
              </a:extLst>
            </p:cNvPr>
            <p:cNvSpPr/>
            <p:nvPr/>
          </p:nvSpPr>
          <p:spPr>
            <a:xfrm>
              <a:off x="481505" y="5863394"/>
              <a:ext cx="5157787" cy="407745"/>
            </a:xfrm>
            <a:custGeom>
              <a:avLst/>
              <a:gdLst>
                <a:gd name="connsiteX0" fmla="*/ 0 w 5157787"/>
                <a:gd name="connsiteY0" fmla="*/ 67959 h 407745"/>
                <a:gd name="connsiteX1" fmla="*/ 67959 w 5157787"/>
                <a:gd name="connsiteY1" fmla="*/ 0 h 407745"/>
                <a:gd name="connsiteX2" fmla="*/ 5089828 w 5157787"/>
                <a:gd name="connsiteY2" fmla="*/ 0 h 407745"/>
                <a:gd name="connsiteX3" fmla="*/ 5157787 w 5157787"/>
                <a:gd name="connsiteY3" fmla="*/ 67959 h 407745"/>
                <a:gd name="connsiteX4" fmla="*/ 5157787 w 5157787"/>
                <a:gd name="connsiteY4" fmla="*/ 339786 h 407745"/>
                <a:gd name="connsiteX5" fmla="*/ 5089828 w 5157787"/>
                <a:gd name="connsiteY5" fmla="*/ 407745 h 407745"/>
                <a:gd name="connsiteX6" fmla="*/ 67959 w 5157787"/>
                <a:gd name="connsiteY6" fmla="*/ 407745 h 407745"/>
                <a:gd name="connsiteX7" fmla="*/ 0 w 5157787"/>
                <a:gd name="connsiteY7" fmla="*/ 339786 h 407745"/>
                <a:gd name="connsiteX8" fmla="*/ 0 w 5157787"/>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407745">
                  <a:moveTo>
                    <a:pt x="0" y="67959"/>
                  </a:moveTo>
                  <a:cubicBezTo>
                    <a:pt x="0" y="30426"/>
                    <a:pt x="30426" y="0"/>
                    <a:pt x="67959" y="0"/>
                  </a:cubicBezTo>
                  <a:lnTo>
                    <a:pt x="5089828" y="0"/>
                  </a:lnTo>
                  <a:cubicBezTo>
                    <a:pt x="5127361" y="0"/>
                    <a:pt x="5157787" y="30426"/>
                    <a:pt x="5157787" y="67959"/>
                  </a:cubicBezTo>
                  <a:lnTo>
                    <a:pt x="5157787" y="339786"/>
                  </a:lnTo>
                  <a:cubicBezTo>
                    <a:pt x="5157787" y="377319"/>
                    <a:pt x="5127361" y="407745"/>
                    <a:pt x="5089828" y="407745"/>
                  </a:cubicBezTo>
                  <a:lnTo>
                    <a:pt x="67959" y="407745"/>
                  </a:lnTo>
                  <a:cubicBezTo>
                    <a:pt x="30426" y="407745"/>
                    <a:pt x="0" y="377319"/>
                    <a:pt x="0" y="339786"/>
                  </a:cubicBezTo>
                  <a:lnTo>
                    <a:pt x="0" y="6795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lvl="0" algn="l" defTabSz="755650" rtl="0">
                <a:lnSpc>
                  <a:spcPct val="90000"/>
                </a:lnSpc>
                <a:spcBef>
                  <a:spcPct val="0"/>
                </a:spcBef>
                <a:spcAft>
                  <a:spcPct val="35000"/>
                </a:spcAft>
              </a:pPr>
              <a:r>
                <a:rPr lang="es-ES_tradnl" sz="1700" kern="1200" dirty="0"/>
                <a:t>Fama y French (1992, 2015)</a:t>
              </a:r>
              <a:endParaRPr lang="x-none" sz="1700" kern="1200" dirty="0"/>
            </a:p>
          </p:txBody>
        </p:sp>
      </p:grpSp>
      <p:grpSp>
        <p:nvGrpSpPr>
          <p:cNvPr id="19" name="Grupo 18">
            <a:extLst>
              <a:ext uri="{FF2B5EF4-FFF2-40B4-BE49-F238E27FC236}">
                <a16:creationId xmlns:a16="http://schemas.microsoft.com/office/drawing/2014/main" id="{E1C933E5-B320-F94E-9DAD-2C83B5E1024E}"/>
              </a:ext>
            </a:extLst>
          </p:cNvPr>
          <p:cNvGrpSpPr/>
          <p:nvPr/>
        </p:nvGrpSpPr>
        <p:grpSpPr>
          <a:xfrm>
            <a:off x="6096000" y="2306472"/>
            <a:ext cx="5197936" cy="4085744"/>
            <a:chOff x="6172200" y="2244119"/>
            <a:chExt cx="5516388" cy="4409408"/>
          </a:xfrm>
        </p:grpSpPr>
        <p:sp>
          <p:nvSpPr>
            <p:cNvPr id="20" name="Forma libre 19">
              <a:extLst>
                <a:ext uri="{FF2B5EF4-FFF2-40B4-BE49-F238E27FC236}">
                  <a16:creationId xmlns:a16="http://schemas.microsoft.com/office/drawing/2014/main" id="{A992ED59-5C14-324D-B3E4-CE5917473812}"/>
                </a:ext>
              </a:extLst>
            </p:cNvPr>
            <p:cNvSpPr/>
            <p:nvPr/>
          </p:nvSpPr>
          <p:spPr>
            <a:xfrm>
              <a:off x="6172200" y="2546284"/>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a:lnSpc>
                  <a:spcPct val="90000"/>
                </a:lnSpc>
                <a:spcBef>
                  <a:spcPct val="0"/>
                </a:spcBef>
                <a:spcAft>
                  <a:spcPct val="35000"/>
                </a:spcAft>
              </a:pPr>
              <a:r>
                <a:rPr lang="es-ES_tradnl" sz="1100" kern="1200" dirty="0" err="1"/>
                <a:t>Akelorf</a:t>
              </a:r>
              <a:r>
                <a:rPr lang="es-ES_tradnl" sz="1100" kern="1200" baseline="0" dirty="0"/>
                <a:t> (1970)</a:t>
              </a:r>
              <a:endParaRPr lang="es-ES_tradnl" sz="1100" kern="1200" dirty="0"/>
            </a:p>
          </p:txBody>
        </p:sp>
        <p:sp>
          <p:nvSpPr>
            <p:cNvPr id="21" name="Forma libre 20">
              <a:extLst>
                <a:ext uri="{FF2B5EF4-FFF2-40B4-BE49-F238E27FC236}">
                  <a16:creationId xmlns:a16="http://schemas.microsoft.com/office/drawing/2014/main" id="{28A61B5A-353A-B247-8093-1A5FB9883C0E}"/>
                </a:ext>
              </a:extLst>
            </p:cNvPr>
            <p:cNvSpPr/>
            <p:nvPr/>
          </p:nvSpPr>
          <p:spPr>
            <a:xfrm>
              <a:off x="6172200" y="2837501"/>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a:lnSpc>
                  <a:spcPct val="90000"/>
                </a:lnSpc>
                <a:spcBef>
                  <a:spcPct val="0"/>
                </a:spcBef>
                <a:spcAft>
                  <a:spcPct val="35000"/>
                </a:spcAft>
              </a:pPr>
              <a:r>
                <a:rPr lang="es-ES_tradnl" sz="1100" kern="1200" dirty="0" err="1"/>
                <a:t>Spence</a:t>
              </a:r>
              <a:r>
                <a:rPr lang="es-ES_tradnl" sz="1100" kern="1200" dirty="0"/>
                <a:t> (1973)</a:t>
              </a:r>
            </a:p>
          </p:txBody>
        </p:sp>
        <p:sp>
          <p:nvSpPr>
            <p:cNvPr id="22" name="Forma libre 21">
              <a:extLst>
                <a:ext uri="{FF2B5EF4-FFF2-40B4-BE49-F238E27FC236}">
                  <a16:creationId xmlns:a16="http://schemas.microsoft.com/office/drawing/2014/main" id="{D174E4E9-6554-1E40-96DA-8807AAA9BFD8}"/>
                </a:ext>
              </a:extLst>
            </p:cNvPr>
            <p:cNvSpPr/>
            <p:nvPr/>
          </p:nvSpPr>
          <p:spPr>
            <a:xfrm>
              <a:off x="6172200" y="2244119"/>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rtl="0">
                <a:lnSpc>
                  <a:spcPct val="90000"/>
                </a:lnSpc>
                <a:spcBef>
                  <a:spcPct val="0"/>
                </a:spcBef>
                <a:spcAft>
                  <a:spcPct val="35000"/>
                </a:spcAft>
              </a:pPr>
              <a:r>
                <a:rPr lang="es-ES_tradnl" sz="1100" kern="1200" dirty="0"/>
                <a:t>Festinare (1956)</a:t>
              </a:r>
              <a:endParaRPr lang="x-none" sz="1100" kern="1200" dirty="0"/>
            </a:p>
          </p:txBody>
        </p:sp>
        <p:sp>
          <p:nvSpPr>
            <p:cNvPr id="23" name="Forma libre 22">
              <a:extLst>
                <a:ext uri="{FF2B5EF4-FFF2-40B4-BE49-F238E27FC236}">
                  <a16:creationId xmlns:a16="http://schemas.microsoft.com/office/drawing/2014/main" id="{DEC4392B-EDA3-BE47-8AC2-223BF6581E26}"/>
                </a:ext>
              </a:extLst>
            </p:cNvPr>
            <p:cNvSpPr/>
            <p:nvPr/>
          </p:nvSpPr>
          <p:spPr>
            <a:xfrm>
              <a:off x="6172200" y="3131411"/>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rtl="0">
                <a:lnSpc>
                  <a:spcPct val="90000"/>
                </a:lnSpc>
                <a:spcBef>
                  <a:spcPct val="0"/>
                </a:spcBef>
                <a:spcAft>
                  <a:spcPct val="35000"/>
                </a:spcAft>
              </a:pPr>
              <a:r>
                <a:rPr lang="en-US" sz="1100" kern="1200"/>
                <a:t>Kahneman and Tversky (1979)</a:t>
              </a:r>
              <a:endParaRPr lang="x-none" sz="1100" kern="1200"/>
            </a:p>
          </p:txBody>
        </p:sp>
        <p:sp>
          <p:nvSpPr>
            <p:cNvPr id="24" name="Forma libre 23">
              <a:extLst>
                <a:ext uri="{FF2B5EF4-FFF2-40B4-BE49-F238E27FC236}">
                  <a16:creationId xmlns:a16="http://schemas.microsoft.com/office/drawing/2014/main" id="{6DAEA052-24CC-4341-9C5D-7FDB2D3D2375}"/>
                </a:ext>
              </a:extLst>
            </p:cNvPr>
            <p:cNvSpPr/>
            <p:nvPr/>
          </p:nvSpPr>
          <p:spPr>
            <a:xfrm>
              <a:off x="6172200" y="3736634"/>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rtl="0">
                <a:lnSpc>
                  <a:spcPct val="90000"/>
                </a:lnSpc>
                <a:spcBef>
                  <a:spcPct val="0"/>
                </a:spcBef>
                <a:spcAft>
                  <a:spcPct val="35000"/>
                </a:spcAft>
              </a:pPr>
              <a:r>
                <a:rPr lang="en-US" sz="1100" kern="1200" dirty="0"/>
                <a:t>De </a:t>
              </a:r>
              <a:r>
                <a:rPr lang="en-US" sz="1100" kern="1200" dirty="0" err="1"/>
                <a:t>Bondt</a:t>
              </a:r>
              <a:r>
                <a:rPr lang="en-US" sz="1100" kern="1200" dirty="0"/>
                <a:t> y </a:t>
              </a:r>
              <a:r>
                <a:rPr lang="en-US" sz="1100" kern="1200" dirty="0" err="1"/>
                <a:t>Thaler</a:t>
              </a:r>
              <a:r>
                <a:rPr lang="en-US" sz="1100" kern="1200" dirty="0"/>
                <a:t> (1986)</a:t>
              </a:r>
              <a:endParaRPr lang="x-none" sz="1100" kern="1200" dirty="0"/>
            </a:p>
          </p:txBody>
        </p:sp>
        <p:sp>
          <p:nvSpPr>
            <p:cNvPr id="25" name="Forma libre 24">
              <a:extLst>
                <a:ext uri="{FF2B5EF4-FFF2-40B4-BE49-F238E27FC236}">
                  <a16:creationId xmlns:a16="http://schemas.microsoft.com/office/drawing/2014/main" id="{74135D56-FFB8-A743-8707-59C5A6FCC2CE}"/>
                </a:ext>
              </a:extLst>
            </p:cNvPr>
            <p:cNvSpPr/>
            <p:nvPr/>
          </p:nvSpPr>
          <p:spPr>
            <a:xfrm>
              <a:off x="6172200" y="5211260"/>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rtl="0">
                <a:lnSpc>
                  <a:spcPct val="90000"/>
                </a:lnSpc>
                <a:spcBef>
                  <a:spcPct val="0"/>
                </a:spcBef>
                <a:spcAft>
                  <a:spcPct val="35000"/>
                </a:spcAft>
              </a:pPr>
              <a:r>
                <a:rPr lang="en-US" sz="1100" kern="1200" dirty="0"/>
                <a:t>Shiller(2013)</a:t>
              </a:r>
              <a:endParaRPr lang="x-none" sz="1100" kern="1200" dirty="0"/>
            </a:p>
          </p:txBody>
        </p:sp>
        <p:sp>
          <p:nvSpPr>
            <p:cNvPr id="26" name="Forma libre 25">
              <a:extLst>
                <a:ext uri="{FF2B5EF4-FFF2-40B4-BE49-F238E27FC236}">
                  <a16:creationId xmlns:a16="http://schemas.microsoft.com/office/drawing/2014/main" id="{A3F17116-DD5B-7844-8806-CCC75F22B451}"/>
                </a:ext>
              </a:extLst>
            </p:cNvPr>
            <p:cNvSpPr/>
            <p:nvPr/>
          </p:nvSpPr>
          <p:spPr>
            <a:xfrm>
              <a:off x="6172200" y="4327664"/>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rtl="0">
                <a:lnSpc>
                  <a:spcPct val="90000"/>
                </a:lnSpc>
                <a:spcBef>
                  <a:spcPct val="0"/>
                </a:spcBef>
                <a:spcAft>
                  <a:spcPct val="35000"/>
                </a:spcAft>
              </a:pPr>
              <a:r>
                <a:rPr lang="en-US" sz="1100" kern="1200" dirty="0"/>
                <a:t>Baker y </a:t>
              </a:r>
              <a:r>
                <a:rPr lang="en-US" sz="1100" kern="1200" dirty="0" err="1"/>
                <a:t>Wurgler</a:t>
              </a:r>
              <a:r>
                <a:rPr lang="en-US" sz="1100" kern="1200" dirty="0"/>
                <a:t> (2007)</a:t>
              </a:r>
              <a:endParaRPr lang="x-none" sz="1100" kern="1200" dirty="0"/>
            </a:p>
          </p:txBody>
        </p:sp>
        <p:sp>
          <p:nvSpPr>
            <p:cNvPr id="27" name="Forma libre 26">
              <a:extLst>
                <a:ext uri="{FF2B5EF4-FFF2-40B4-BE49-F238E27FC236}">
                  <a16:creationId xmlns:a16="http://schemas.microsoft.com/office/drawing/2014/main" id="{E6D0993F-1069-724F-AB56-C1DC0D1907A8}"/>
                </a:ext>
              </a:extLst>
            </p:cNvPr>
            <p:cNvSpPr/>
            <p:nvPr/>
          </p:nvSpPr>
          <p:spPr>
            <a:xfrm>
              <a:off x="6172200" y="4623180"/>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rtl="0">
                <a:lnSpc>
                  <a:spcPct val="90000"/>
                </a:lnSpc>
                <a:spcBef>
                  <a:spcPct val="0"/>
                </a:spcBef>
                <a:spcAft>
                  <a:spcPct val="35000"/>
                </a:spcAft>
              </a:pPr>
              <a:r>
                <a:rPr lang="es-ES" sz="1100" kern="1200" dirty="0" err="1"/>
                <a:t>Sarwar</a:t>
              </a:r>
              <a:r>
                <a:rPr lang="es-ES" sz="1100" kern="1200" baseline="0" dirty="0"/>
                <a:t> (2012)</a:t>
              </a:r>
              <a:endParaRPr lang="x-none" sz="1100" kern="1200" dirty="0"/>
            </a:p>
          </p:txBody>
        </p:sp>
        <p:sp>
          <p:nvSpPr>
            <p:cNvPr id="28" name="Forma libre 27">
              <a:extLst>
                <a:ext uri="{FF2B5EF4-FFF2-40B4-BE49-F238E27FC236}">
                  <a16:creationId xmlns:a16="http://schemas.microsoft.com/office/drawing/2014/main" id="{D72A3CCB-D2A2-3F40-92C6-4053C5AF4A3A}"/>
                </a:ext>
              </a:extLst>
            </p:cNvPr>
            <p:cNvSpPr/>
            <p:nvPr/>
          </p:nvSpPr>
          <p:spPr>
            <a:xfrm>
              <a:off x="6186948" y="6389692"/>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a:lnSpc>
                  <a:spcPct val="90000"/>
                </a:lnSpc>
                <a:spcBef>
                  <a:spcPct val="0"/>
                </a:spcBef>
                <a:spcAft>
                  <a:spcPct val="35000"/>
                </a:spcAft>
              </a:pPr>
              <a:r>
                <a:rPr lang="en-US" sz="1100" kern="1200" dirty="0"/>
                <a:t>Rahman</a:t>
              </a:r>
              <a:r>
                <a:rPr lang="en-US" sz="1100" kern="1200" baseline="0" dirty="0"/>
                <a:t> y </a:t>
              </a:r>
              <a:r>
                <a:rPr lang="en-US" sz="1100" kern="1200" dirty="0" err="1"/>
                <a:t>Shamsuddin</a:t>
              </a:r>
              <a:r>
                <a:rPr lang="en-US" sz="1100" kern="1200" dirty="0"/>
                <a:t>; Zhang, Xian, y Fang; He, He, &amp; Wen</a:t>
              </a:r>
              <a:r>
                <a:rPr lang="en-US" sz="1100" kern="1200" baseline="0" dirty="0"/>
                <a:t> (</a:t>
              </a:r>
              <a:r>
                <a:rPr lang="en-US" sz="1100" kern="1200" dirty="0"/>
                <a:t>2019)</a:t>
              </a:r>
              <a:endParaRPr lang="es-ES_tradnl" sz="1100" kern="1200" dirty="0"/>
            </a:p>
          </p:txBody>
        </p:sp>
        <p:sp>
          <p:nvSpPr>
            <p:cNvPr id="29" name="Forma libre 28">
              <a:extLst>
                <a:ext uri="{FF2B5EF4-FFF2-40B4-BE49-F238E27FC236}">
                  <a16:creationId xmlns:a16="http://schemas.microsoft.com/office/drawing/2014/main" id="{E30A9532-2F5B-0F45-8388-E1B0639CA94A}"/>
                </a:ext>
              </a:extLst>
            </p:cNvPr>
            <p:cNvSpPr/>
            <p:nvPr/>
          </p:nvSpPr>
          <p:spPr>
            <a:xfrm>
              <a:off x="6172200" y="4917006"/>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rtl="0">
                <a:lnSpc>
                  <a:spcPct val="90000"/>
                </a:lnSpc>
                <a:spcBef>
                  <a:spcPct val="0"/>
                </a:spcBef>
                <a:spcAft>
                  <a:spcPct val="35000"/>
                </a:spcAft>
              </a:pPr>
              <a:r>
                <a:rPr lang="en-US" sz="1100" kern="1200" dirty="0" err="1"/>
                <a:t>Asness</a:t>
              </a:r>
              <a:r>
                <a:rPr lang="en-US" sz="1100" kern="1200" dirty="0"/>
                <a:t>, </a:t>
              </a:r>
              <a:r>
                <a:rPr lang="en-US" sz="1100" kern="1200" dirty="0" err="1"/>
                <a:t>Frazzini</a:t>
              </a:r>
              <a:r>
                <a:rPr lang="en-US" sz="1100" kern="1200" dirty="0"/>
                <a:t>, Pedersen (2013)</a:t>
              </a:r>
              <a:endParaRPr lang="x-none" sz="1100" kern="1200" dirty="0"/>
            </a:p>
          </p:txBody>
        </p:sp>
        <p:sp>
          <p:nvSpPr>
            <p:cNvPr id="30" name="Forma libre 29">
              <a:extLst>
                <a:ext uri="{FF2B5EF4-FFF2-40B4-BE49-F238E27FC236}">
                  <a16:creationId xmlns:a16="http://schemas.microsoft.com/office/drawing/2014/main" id="{80F30E79-6AF5-C948-A025-1AC0FEE04FD7}"/>
                </a:ext>
              </a:extLst>
            </p:cNvPr>
            <p:cNvSpPr/>
            <p:nvPr/>
          </p:nvSpPr>
          <p:spPr>
            <a:xfrm>
              <a:off x="6172200" y="5509605"/>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rtl="0">
                <a:lnSpc>
                  <a:spcPct val="90000"/>
                </a:lnSpc>
                <a:spcBef>
                  <a:spcPct val="0"/>
                </a:spcBef>
                <a:spcAft>
                  <a:spcPct val="35000"/>
                </a:spcAft>
              </a:pPr>
              <a:r>
                <a:rPr lang="en-US" sz="1100" kern="1200" dirty="0" err="1"/>
                <a:t>Koijen</a:t>
              </a:r>
              <a:r>
                <a:rPr lang="en-US" sz="1100" kern="1200" dirty="0"/>
                <a:t>, Moskowitz, Pedersen, </a:t>
              </a:r>
              <a:r>
                <a:rPr lang="en-US" sz="1100" kern="1200" dirty="0" err="1"/>
                <a:t>Vrugt</a:t>
              </a:r>
              <a:r>
                <a:rPr lang="en-US" sz="1100" kern="1200" dirty="0"/>
                <a:t>, Evert( 2016)</a:t>
              </a:r>
              <a:endParaRPr lang="x-none" sz="1100" kern="1200" dirty="0"/>
            </a:p>
          </p:txBody>
        </p:sp>
        <p:sp>
          <p:nvSpPr>
            <p:cNvPr id="31" name="Forma libre 30">
              <a:extLst>
                <a:ext uri="{FF2B5EF4-FFF2-40B4-BE49-F238E27FC236}">
                  <a16:creationId xmlns:a16="http://schemas.microsoft.com/office/drawing/2014/main" id="{E0267B22-1D3C-0E40-9744-317CAB4B0D80}"/>
                </a:ext>
              </a:extLst>
            </p:cNvPr>
            <p:cNvSpPr/>
            <p:nvPr/>
          </p:nvSpPr>
          <p:spPr>
            <a:xfrm>
              <a:off x="6172200" y="3431119"/>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a:lnSpc>
                  <a:spcPct val="90000"/>
                </a:lnSpc>
                <a:spcBef>
                  <a:spcPct val="0"/>
                </a:spcBef>
                <a:spcAft>
                  <a:spcPct val="35000"/>
                </a:spcAft>
              </a:pPr>
              <a:r>
                <a:rPr lang="es-ES_tradnl" sz="1100" kern="1200" dirty="0"/>
                <a:t>Grossman y</a:t>
              </a:r>
              <a:r>
                <a:rPr lang="es-ES_tradnl" sz="1100" kern="1200" baseline="0" dirty="0"/>
                <a:t> </a:t>
              </a:r>
              <a:r>
                <a:rPr lang="es-ES_tradnl" sz="1100" kern="1200" baseline="0" dirty="0" err="1"/>
                <a:t>Stiglitz</a:t>
              </a:r>
              <a:r>
                <a:rPr lang="es-ES_tradnl" sz="1100" kern="1200" baseline="0" dirty="0"/>
                <a:t> (1980)</a:t>
              </a:r>
              <a:endParaRPr lang="es-ES_tradnl" sz="1100" kern="1200" dirty="0"/>
            </a:p>
          </p:txBody>
        </p:sp>
        <p:sp>
          <p:nvSpPr>
            <p:cNvPr id="32" name="Forma libre 31">
              <a:extLst>
                <a:ext uri="{FF2B5EF4-FFF2-40B4-BE49-F238E27FC236}">
                  <a16:creationId xmlns:a16="http://schemas.microsoft.com/office/drawing/2014/main" id="{1185142C-C9AF-6147-9498-890E58F97580}"/>
                </a:ext>
              </a:extLst>
            </p:cNvPr>
            <p:cNvSpPr/>
            <p:nvPr/>
          </p:nvSpPr>
          <p:spPr>
            <a:xfrm>
              <a:off x="6172200" y="5804001"/>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a:lnSpc>
                  <a:spcPct val="90000"/>
                </a:lnSpc>
                <a:spcBef>
                  <a:spcPct val="0"/>
                </a:spcBef>
                <a:spcAft>
                  <a:spcPct val="35000"/>
                </a:spcAft>
              </a:pPr>
              <a:r>
                <a:rPr lang="es-ES_tradnl" sz="1100" kern="1200" dirty="0" err="1"/>
                <a:t>Smales</a:t>
              </a:r>
              <a:r>
                <a:rPr lang="es-ES_tradnl" sz="1100" kern="1200" dirty="0"/>
                <a:t>, </a:t>
              </a:r>
              <a:r>
                <a:rPr lang="en-US" sz="1100" kern="1200" dirty="0"/>
                <a:t>Berna </a:t>
              </a:r>
              <a:r>
                <a:rPr lang="en-US" sz="1100" kern="1200" dirty="0" err="1"/>
                <a:t>Aydogan</a:t>
              </a:r>
              <a:r>
                <a:rPr lang="en-US" sz="1100" kern="1200" dirty="0"/>
                <a:t> </a:t>
              </a:r>
              <a:r>
                <a:rPr lang="es-ES_tradnl" sz="1100" kern="1200" dirty="0"/>
                <a:t> (2017)</a:t>
              </a:r>
            </a:p>
          </p:txBody>
        </p:sp>
        <p:sp>
          <p:nvSpPr>
            <p:cNvPr id="33" name="Forma libre 32">
              <a:extLst>
                <a:ext uri="{FF2B5EF4-FFF2-40B4-BE49-F238E27FC236}">
                  <a16:creationId xmlns:a16="http://schemas.microsoft.com/office/drawing/2014/main" id="{7F178810-4A43-D746-9113-7448E02C18CB}"/>
                </a:ext>
              </a:extLst>
            </p:cNvPr>
            <p:cNvSpPr/>
            <p:nvPr/>
          </p:nvSpPr>
          <p:spPr>
            <a:xfrm>
              <a:off x="6172200" y="4034918"/>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rtl="0">
                <a:lnSpc>
                  <a:spcPct val="90000"/>
                </a:lnSpc>
                <a:spcBef>
                  <a:spcPct val="0"/>
                </a:spcBef>
                <a:spcAft>
                  <a:spcPct val="35000"/>
                </a:spcAft>
              </a:pPr>
              <a:r>
                <a:rPr lang="en-US" sz="1100" kern="1200" dirty="0" err="1"/>
                <a:t>Shefrin</a:t>
              </a:r>
              <a:r>
                <a:rPr lang="en-US" sz="1100" kern="1200" baseline="0" dirty="0"/>
                <a:t> y</a:t>
              </a:r>
              <a:r>
                <a:rPr lang="en-US" sz="1100" kern="1200" dirty="0"/>
                <a:t> </a:t>
              </a:r>
              <a:r>
                <a:rPr lang="en-US" sz="1100" kern="1200" dirty="0" err="1"/>
                <a:t>Statman</a:t>
              </a:r>
              <a:r>
                <a:rPr lang="en-US" sz="1100" kern="1200" dirty="0"/>
                <a:t> (2002)</a:t>
              </a:r>
              <a:endParaRPr lang="x-none" sz="1100" kern="1200" dirty="0"/>
            </a:p>
          </p:txBody>
        </p:sp>
        <p:sp>
          <p:nvSpPr>
            <p:cNvPr id="34" name="Forma libre 33">
              <a:extLst>
                <a:ext uri="{FF2B5EF4-FFF2-40B4-BE49-F238E27FC236}">
                  <a16:creationId xmlns:a16="http://schemas.microsoft.com/office/drawing/2014/main" id="{35788587-43BF-594F-9644-AD25A751F120}"/>
                </a:ext>
              </a:extLst>
            </p:cNvPr>
            <p:cNvSpPr/>
            <p:nvPr/>
          </p:nvSpPr>
          <p:spPr>
            <a:xfrm>
              <a:off x="6172200" y="6099034"/>
              <a:ext cx="5501640" cy="263835"/>
            </a:xfrm>
            <a:custGeom>
              <a:avLst/>
              <a:gdLst>
                <a:gd name="connsiteX0" fmla="*/ 0 w 5501640"/>
                <a:gd name="connsiteY0" fmla="*/ 43973 h 263835"/>
                <a:gd name="connsiteX1" fmla="*/ 43973 w 5501640"/>
                <a:gd name="connsiteY1" fmla="*/ 0 h 263835"/>
                <a:gd name="connsiteX2" fmla="*/ 5457667 w 5501640"/>
                <a:gd name="connsiteY2" fmla="*/ 0 h 263835"/>
                <a:gd name="connsiteX3" fmla="*/ 5501640 w 5501640"/>
                <a:gd name="connsiteY3" fmla="*/ 43973 h 263835"/>
                <a:gd name="connsiteX4" fmla="*/ 5501640 w 5501640"/>
                <a:gd name="connsiteY4" fmla="*/ 219862 h 263835"/>
                <a:gd name="connsiteX5" fmla="*/ 5457667 w 5501640"/>
                <a:gd name="connsiteY5" fmla="*/ 263835 h 263835"/>
                <a:gd name="connsiteX6" fmla="*/ 43973 w 5501640"/>
                <a:gd name="connsiteY6" fmla="*/ 263835 h 263835"/>
                <a:gd name="connsiteX7" fmla="*/ 0 w 5501640"/>
                <a:gd name="connsiteY7" fmla="*/ 219862 h 263835"/>
                <a:gd name="connsiteX8" fmla="*/ 0 w 5501640"/>
                <a:gd name="connsiteY8" fmla="*/ 43973 h 2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640" h="263835">
                  <a:moveTo>
                    <a:pt x="0" y="43973"/>
                  </a:moveTo>
                  <a:cubicBezTo>
                    <a:pt x="0" y="19687"/>
                    <a:pt x="19687" y="0"/>
                    <a:pt x="43973" y="0"/>
                  </a:cubicBezTo>
                  <a:lnTo>
                    <a:pt x="5457667" y="0"/>
                  </a:lnTo>
                  <a:cubicBezTo>
                    <a:pt x="5481953" y="0"/>
                    <a:pt x="5501640" y="19687"/>
                    <a:pt x="5501640" y="43973"/>
                  </a:cubicBezTo>
                  <a:lnTo>
                    <a:pt x="5501640" y="219862"/>
                  </a:lnTo>
                  <a:cubicBezTo>
                    <a:pt x="5501640" y="244148"/>
                    <a:pt x="5481953" y="263835"/>
                    <a:pt x="5457667" y="263835"/>
                  </a:cubicBezTo>
                  <a:lnTo>
                    <a:pt x="43973" y="263835"/>
                  </a:lnTo>
                  <a:cubicBezTo>
                    <a:pt x="19687" y="263835"/>
                    <a:pt x="0" y="244148"/>
                    <a:pt x="0" y="219862"/>
                  </a:cubicBezTo>
                  <a:lnTo>
                    <a:pt x="0" y="439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4789" tIns="54789" rIns="54789" bIns="54789" numCol="1" spcCol="1270" anchor="ctr" anchorCtr="0">
              <a:noAutofit/>
            </a:bodyPr>
            <a:lstStyle/>
            <a:p>
              <a:pPr lvl="0" algn="l" defTabSz="488950" rtl="0">
                <a:lnSpc>
                  <a:spcPct val="90000"/>
                </a:lnSpc>
                <a:spcBef>
                  <a:spcPct val="0"/>
                </a:spcBef>
                <a:spcAft>
                  <a:spcPct val="35000"/>
                </a:spcAft>
              </a:pPr>
              <a:r>
                <a:rPr lang="en-US" sz="1100" kern="1200" dirty="0" err="1"/>
                <a:t>Thaler</a:t>
              </a:r>
              <a:r>
                <a:rPr lang="en-US" sz="1100" kern="1200" dirty="0"/>
                <a:t> (2017)</a:t>
              </a:r>
              <a:endParaRPr lang="x-none" sz="1100" kern="1200" dirty="0"/>
            </a:p>
          </p:txBody>
        </p:sp>
      </p:grpSp>
    </p:spTree>
    <p:extLst>
      <p:ext uri="{BB962C8B-B14F-4D97-AF65-F5344CB8AC3E}">
        <p14:creationId xmlns:p14="http://schemas.microsoft.com/office/powerpoint/2010/main" val="300338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09" y="1341865"/>
            <a:ext cx="7244031" cy="5516135"/>
          </a:xfrm>
          <a:prstGeom prst="rect">
            <a:avLst/>
          </a:prstGeom>
        </p:spPr>
      </p:pic>
      <p:graphicFrame>
        <p:nvGraphicFramePr>
          <p:cNvPr id="5" name="Diagrama 4"/>
          <p:cNvGraphicFramePr/>
          <p:nvPr>
            <p:extLst>
              <p:ext uri="{D42A27DB-BD31-4B8C-83A1-F6EECF244321}">
                <p14:modId xmlns:p14="http://schemas.microsoft.com/office/powerpoint/2010/main" val="758944111"/>
              </p:ext>
            </p:extLst>
          </p:nvPr>
        </p:nvGraphicFramePr>
        <p:xfrm>
          <a:off x="4363132" y="3647188"/>
          <a:ext cx="3382509" cy="290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extLst>
              <p:ext uri="{D42A27DB-BD31-4B8C-83A1-F6EECF244321}">
                <p14:modId xmlns:p14="http://schemas.microsoft.com/office/powerpoint/2010/main" val="1534858741"/>
              </p:ext>
            </p:extLst>
          </p:nvPr>
        </p:nvGraphicFramePr>
        <p:xfrm>
          <a:off x="5162309" y="716714"/>
          <a:ext cx="3757757" cy="12503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Imagen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96443" y="1756944"/>
            <a:ext cx="3042841" cy="2342988"/>
          </a:xfrm>
          <a:prstGeom prst="rect">
            <a:avLst/>
          </a:prstGeom>
        </p:spPr>
      </p:pic>
      <p:sp>
        <p:nvSpPr>
          <p:cNvPr id="8" name="Rectángulo 7"/>
          <p:cNvSpPr/>
          <p:nvPr/>
        </p:nvSpPr>
        <p:spPr>
          <a:xfrm>
            <a:off x="9360092" y="4099932"/>
            <a:ext cx="2981324" cy="456535"/>
          </a:xfrm>
          <a:prstGeom prst="rect">
            <a:avLst/>
          </a:prstGeom>
        </p:spPr>
        <p:txBody>
          <a:bodyPr wrap="square">
            <a:spAutoFit/>
          </a:bodyPr>
          <a:lstStyle/>
          <a:p>
            <a:pPr algn="just">
              <a:lnSpc>
                <a:spcPct val="150000"/>
              </a:lnSpc>
              <a:spcAft>
                <a:spcPts val="0"/>
              </a:spcAft>
            </a:pPr>
            <a:r>
              <a:rPr lang="es-MX" i="1" dirty="0" err="1">
                <a:latin typeface="Arial" charset="0"/>
                <a:ea typeface="Arial" charset="0"/>
                <a:cs typeface="Arial" charset="0"/>
              </a:rPr>
              <a:t>Source:Blackrock</a:t>
            </a:r>
            <a:r>
              <a:rPr lang="es-MX" i="1" dirty="0">
                <a:latin typeface="Arial" charset="0"/>
                <a:ea typeface="Arial" charset="0"/>
                <a:cs typeface="Arial" charset="0"/>
              </a:rPr>
              <a:t> (2019)</a:t>
            </a:r>
            <a:endParaRPr lang="es-ES_tradnl" dirty="0">
              <a:latin typeface="Arial" charset="0"/>
              <a:ea typeface="Arial" charset="0"/>
              <a:cs typeface="Arial" charset="0"/>
            </a:endParaRPr>
          </a:p>
        </p:txBody>
      </p:sp>
      <p:sp>
        <p:nvSpPr>
          <p:cNvPr id="2" name="Rectangle 1">
            <a:extLst>
              <a:ext uri="{FF2B5EF4-FFF2-40B4-BE49-F238E27FC236}">
                <a16:creationId xmlns:a16="http://schemas.microsoft.com/office/drawing/2014/main" id="{4A797535-E07E-9245-95E3-0ED9399C336B}"/>
              </a:ext>
            </a:extLst>
          </p:cNvPr>
          <p:cNvSpPr/>
          <p:nvPr/>
        </p:nvSpPr>
        <p:spPr>
          <a:xfrm>
            <a:off x="7410900" y="5796589"/>
            <a:ext cx="3898384" cy="646331"/>
          </a:xfrm>
          <a:prstGeom prst="rect">
            <a:avLst/>
          </a:prstGeom>
        </p:spPr>
        <p:txBody>
          <a:bodyPr wrap="square">
            <a:spAutoFit/>
          </a:bodyPr>
          <a:lstStyle/>
          <a:p>
            <a:r>
              <a:rPr lang="en-US" sz="1200" i="1" dirty="0">
                <a:latin typeface="+mn-lt"/>
              </a:rPr>
              <a:t>Source: Ross, S., </a:t>
            </a:r>
            <a:r>
              <a:rPr lang="en-US" sz="1200" i="1" dirty="0" err="1">
                <a:latin typeface="+mn-lt"/>
              </a:rPr>
              <a:t>Westerfield</a:t>
            </a:r>
            <a:r>
              <a:rPr lang="en-US" sz="1200" i="1" dirty="0">
                <a:latin typeface="+mn-lt"/>
              </a:rPr>
              <a:t>, R. y Jordan, B. D. (2010). </a:t>
            </a:r>
            <a:r>
              <a:rPr lang="en-US" sz="1200" i="1" dirty="0" err="1">
                <a:latin typeface="+mn-lt"/>
              </a:rPr>
              <a:t>Fundamentos</a:t>
            </a:r>
            <a:r>
              <a:rPr lang="en-US" sz="1200" i="1" dirty="0">
                <a:latin typeface="+mn-lt"/>
              </a:rPr>
              <a:t> de </a:t>
            </a:r>
            <a:r>
              <a:rPr lang="en-US" sz="1200" i="1" dirty="0" err="1">
                <a:latin typeface="+mn-lt"/>
              </a:rPr>
              <a:t>finanzas</a:t>
            </a:r>
            <a:r>
              <a:rPr lang="en-US" sz="1200" i="1" dirty="0">
                <a:latin typeface="+mn-lt"/>
              </a:rPr>
              <a:t> </a:t>
            </a:r>
            <a:r>
              <a:rPr lang="en-US" sz="1200" i="1" dirty="0" err="1">
                <a:latin typeface="+mn-lt"/>
              </a:rPr>
              <a:t>corporativas</a:t>
            </a:r>
            <a:r>
              <a:rPr lang="en-US" sz="1200" i="1" dirty="0">
                <a:latin typeface="+mn-lt"/>
              </a:rPr>
              <a:t>. </a:t>
            </a:r>
            <a:r>
              <a:rPr lang="en-US" sz="1200" i="1" dirty="0" err="1">
                <a:latin typeface="+mn-lt"/>
              </a:rPr>
              <a:t>México</a:t>
            </a:r>
            <a:r>
              <a:rPr lang="en-US" sz="1200" i="1" dirty="0">
                <a:latin typeface="+mn-lt"/>
              </a:rPr>
              <a:t> D.F. McGraw-Hill. </a:t>
            </a:r>
          </a:p>
        </p:txBody>
      </p:sp>
    </p:spTree>
    <p:extLst>
      <p:ext uri="{BB962C8B-B14F-4D97-AF65-F5344CB8AC3E}">
        <p14:creationId xmlns:p14="http://schemas.microsoft.com/office/powerpoint/2010/main" val="10042785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1302</Words>
  <Application>Microsoft Macintosh PowerPoint</Application>
  <PresentationFormat>Widescreen</PresentationFormat>
  <Paragraphs>131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Roboto</vt:lpstr>
      <vt:lpstr>Times New Roman</vt:lpstr>
      <vt:lpstr>Verdana</vt:lpstr>
      <vt:lpstr>Wingdings</vt:lpstr>
      <vt:lpstr>Thème Office</vt:lpstr>
      <vt:lpstr>PowerPoint Presentation</vt:lpstr>
      <vt:lpstr>PowerPoint Presentation</vt:lpstr>
      <vt:lpstr>PowerPoint Presentation</vt:lpstr>
      <vt:lpstr>The Mexican Stock Market…</vt:lpstr>
      <vt:lpstr>The problem of the Mexican Stock Market</vt:lpstr>
      <vt:lpstr>Research Objective</vt:lpstr>
      <vt:lpstr>Hypothesis</vt:lpstr>
      <vt:lpstr>Theoretical framework</vt:lpstr>
      <vt:lpstr>PowerPoint Presentation</vt:lpstr>
      <vt:lpstr>PLS-SEM</vt:lpstr>
      <vt:lpstr>Constructs…</vt:lpstr>
      <vt:lpstr>PowerPoint Presentation</vt:lpstr>
      <vt:lpstr>P-values of the sectorial model</vt:lpstr>
      <vt:lpstr>Results of the sector model</vt:lpstr>
      <vt:lpstr>Conclusions</vt:lpstr>
      <vt:lpstr>Limitations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Jose Marine Osorio</dc:creator>
  <cp:lastModifiedBy>Fernando Jose Marine Osorio</cp:lastModifiedBy>
  <cp:revision>49</cp:revision>
  <dcterms:created xsi:type="dcterms:W3CDTF">2020-04-21T03:31:20Z</dcterms:created>
  <dcterms:modified xsi:type="dcterms:W3CDTF">2020-04-23T14:25:19Z</dcterms:modified>
</cp:coreProperties>
</file>