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2" r:id="rId2"/>
    <p:sldId id="257" r:id="rId3"/>
    <p:sldId id="260" r:id="rId4"/>
    <p:sldId id="273" r:id="rId5"/>
    <p:sldId id="274" r:id="rId6"/>
    <p:sldId id="275" r:id="rId7"/>
    <p:sldId id="276" r:id="rId8"/>
    <p:sldId id="277" r:id="rId9"/>
    <p:sldId id="278" r:id="rId10"/>
    <p:sldId id="279" r:id="rId11"/>
    <p:sldId id="292" r:id="rId12"/>
    <p:sldId id="280" r:id="rId13"/>
    <p:sldId id="285" r:id="rId14"/>
    <p:sldId id="287" r:id="rId15"/>
    <p:sldId id="291" r:id="rId16"/>
    <p:sldId id="288" r:id="rId17"/>
    <p:sldId id="289" r:id="rId18"/>
    <p:sldId id="259" r:id="rId19"/>
    <p:sldId id="261" r:id="rId20"/>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4"/>
    <a:srgbClr val="5B9BD5"/>
    <a:srgbClr val="333333"/>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72" d="100"/>
          <a:sy n="72" d="100"/>
        </p:scale>
        <p:origin x="42" y="4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chartUserShapes" Target="../drawings/drawing1.xml"/><Relationship Id="rId5" Type="http://schemas.openxmlformats.org/officeDocument/2006/relationships/oleObject" Target="file:///D:\OneDrive%20-%20INAIL\0%20-%20INAIL\International\AAE\20190606-07%20-%20ECA2019%20Lisbona\Presentazione\20190409%20-%20TEST%20Case%20Study%20Coeff2019.xlsm" TargetMode="External"/><Relationship Id="rId4" Type="http://schemas.openxmlformats.org/officeDocument/2006/relationships/image" Target="../media/image41.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229057816371083"/>
          <c:y val="0.14614220559263835"/>
          <c:w val="0.80833762602104642"/>
          <c:h val="0.5566032698694714"/>
        </c:manualLayout>
      </c:layout>
      <c:bar3DChart>
        <c:barDir val="col"/>
        <c:grouping val="stacked"/>
        <c:varyColors val="0"/>
        <c:ser>
          <c:idx val="1"/>
          <c:order val="0"/>
          <c:spPr>
            <a:blipFill dpi="0" rotWithShape="1">
              <a:blip xmlns:r="http://schemas.openxmlformats.org/officeDocument/2006/relationships" r:embed="rId4">
                <a:alphaModFix amt="65000"/>
              </a:blip>
              <a:srcRect/>
              <a:stretch>
                <a:fillRect/>
              </a:stretch>
            </a:blipFill>
            <a:ln>
              <a:noFill/>
            </a:ln>
            <a:effectLst/>
            <a:sp3d/>
          </c:spPr>
          <c:invertIfNegative val="0"/>
          <c:dPt>
            <c:idx val="0"/>
            <c:invertIfNegative val="0"/>
            <c:bubble3D val="0"/>
            <c:spPr>
              <a:solidFill>
                <a:srgbClr val="ECDD84"/>
              </a:solid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1-D56F-41F9-B32C-EEAE8E704798}"/>
              </c:ext>
            </c:extLst>
          </c:dPt>
          <c:dPt>
            <c:idx val="1"/>
            <c:invertIfNegative val="0"/>
            <c:bubble3D val="0"/>
            <c:spPr>
              <a:solidFill>
                <a:srgbClr val="ECDD84"/>
              </a:solid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3-D56F-41F9-B32C-EEAE8E704798}"/>
              </c:ext>
            </c:extLst>
          </c:dPt>
          <c:dLbls>
            <c:delete val="1"/>
          </c:dLbls>
          <c:cat>
            <c:strRef>
              <c:f>'PW Comp67'!$B$17:$B$19</c:f>
              <c:strCache>
                <c:ptCount val="3"/>
                <c:pt idx="0">
                  <c:v>OD(16-60)</c:v>
                </c:pt>
                <c:pt idx="1">
                  <c:v>OD(61-100)</c:v>
                </c:pt>
                <c:pt idx="2">
                  <c:v>ITA
ISTAT(2013)</c:v>
                </c:pt>
              </c:strCache>
            </c:strRef>
          </c:cat>
          <c:val>
            <c:numRef>
              <c:f>'PW Comp67'!$D$17:$D$19</c:f>
              <c:numCache>
                <c:formatCode>_-* #,##0.0_-;\-* #,##0.0_-;_-* "-"??_-;_-@_-</c:formatCode>
                <c:ptCount val="3"/>
                <c:pt idx="0">
                  <c:v>5.9</c:v>
                </c:pt>
                <c:pt idx="1">
                  <c:v>0.5</c:v>
                </c:pt>
                <c:pt idx="2" formatCode="_-* #,##0.0_-;\-* #,##0.0_-;_-* &quot;-&quot;?_-;_-@_-">
                  <c:v>13.538</c:v>
                </c:pt>
              </c:numCache>
            </c:numRef>
          </c:val>
          <c:extLst>
            <c:ext xmlns:c16="http://schemas.microsoft.com/office/drawing/2014/chart" uri="{C3380CC4-5D6E-409C-BE32-E72D297353CC}">
              <c16:uniqueId val="{00000004-D56F-41F9-B32C-EEAE8E704798}"/>
            </c:ext>
          </c:extLst>
        </c:ser>
        <c:ser>
          <c:idx val="0"/>
          <c:order val="1"/>
          <c:spPr>
            <a:solidFill>
              <a:srgbClr val="DDC42B"/>
            </a:solidFill>
            <a:ln>
              <a:solidFill>
                <a:sysClr val="windowText" lastClr="000000"/>
              </a:solidFill>
            </a:ln>
            <a:effectLst/>
            <a:sp3d>
              <a:contourClr>
                <a:sysClr val="windowText" lastClr="000000"/>
              </a:contourClr>
            </a:sp3d>
          </c:spPr>
          <c:invertIfNegative val="0"/>
          <c:dLbls>
            <c:delete val="1"/>
          </c:dLbls>
          <c:cat>
            <c:strRef>
              <c:f>'PW Comp67'!$B$17:$B$19</c:f>
              <c:strCache>
                <c:ptCount val="3"/>
                <c:pt idx="0">
                  <c:v>OD(16-60)</c:v>
                </c:pt>
                <c:pt idx="1">
                  <c:v>OD(61-100)</c:v>
                </c:pt>
                <c:pt idx="2">
                  <c:v>ITA
ISTAT(2013)</c:v>
                </c:pt>
              </c:strCache>
            </c:strRef>
          </c:cat>
          <c:val>
            <c:numRef>
              <c:f>'PW Comp67'!$C$17:$C$19</c:f>
              <c:numCache>
                <c:formatCode>_-* #,##0.0_-;\-* #,##0.0_-;_-* "-"??_-;_-@_-</c:formatCode>
                <c:ptCount val="3"/>
                <c:pt idx="0">
                  <c:v>2.4</c:v>
                </c:pt>
                <c:pt idx="1">
                  <c:v>1.1000000000000001</c:v>
                </c:pt>
              </c:numCache>
            </c:numRef>
          </c:val>
          <c:extLst>
            <c:ext xmlns:c16="http://schemas.microsoft.com/office/drawing/2014/chart" uri="{C3380CC4-5D6E-409C-BE32-E72D297353CC}">
              <c16:uniqueId val="{00000005-D56F-41F9-B32C-EEAE8E704798}"/>
            </c:ext>
          </c:extLst>
        </c:ser>
        <c:dLbls>
          <c:showLegendKey val="0"/>
          <c:showVal val="1"/>
          <c:showCatName val="0"/>
          <c:showSerName val="0"/>
          <c:showPercent val="0"/>
          <c:showBubbleSize val="0"/>
        </c:dLbls>
        <c:gapWidth val="60"/>
        <c:shape val="box"/>
        <c:axId val="673252592"/>
        <c:axId val="673244720"/>
        <c:axId val="0"/>
      </c:bar3DChart>
      <c:catAx>
        <c:axId val="67325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1" i="0" u="none" strike="noStrike" kern="1200" baseline="0">
                <a:solidFill>
                  <a:srgbClr val="000000"/>
                </a:solidFill>
                <a:latin typeface="Calibri" panose="020F0502020204030204" pitchFamily="34" charset="0"/>
                <a:ea typeface="+mn-ea"/>
                <a:cs typeface="Calibri" panose="020F0502020204030204" pitchFamily="34" charset="0"/>
              </a:defRPr>
            </a:pPr>
            <a:endParaRPr lang="it-IT"/>
          </a:p>
        </c:txPr>
        <c:crossAx val="673244720"/>
        <c:crosses val="autoZero"/>
        <c:auto val="1"/>
        <c:lblAlgn val="ctr"/>
        <c:lblOffset val="100"/>
        <c:noMultiLvlLbl val="0"/>
      </c:catAx>
      <c:valAx>
        <c:axId val="673244720"/>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000000"/>
                </a:solidFill>
                <a:latin typeface="Calibri" panose="020F0502020204030204" pitchFamily="34" charset="0"/>
                <a:ea typeface="+mn-ea"/>
                <a:cs typeface="Calibri" panose="020F0502020204030204" pitchFamily="34" charset="0"/>
              </a:defRPr>
            </a:pPr>
            <a:endParaRPr lang="it-IT"/>
          </a:p>
        </c:txPr>
        <c:crossAx val="673252592"/>
        <c:crosses val="autoZero"/>
        <c:crossBetween val="between"/>
        <c:majorUnit val="4"/>
      </c:valAx>
      <c:spPr>
        <a:noFill/>
        <a:ln>
          <a:noFill/>
        </a:ln>
        <a:effectLst/>
      </c:spPr>
    </c:plotArea>
    <c:plotVisOnly val="1"/>
    <c:dispBlanksAs val="gap"/>
    <c:showDLblsOverMax val="0"/>
  </c:chart>
  <c:spPr>
    <a:solidFill>
      <a:schemeClr val="bg1"/>
    </a:solidFill>
    <a:ln w="9525" cap="flat" cmpd="sng" algn="ctr">
      <a:solidFill>
        <a:srgbClr val="4472C4">
          <a:shade val="50000"/>
        </a:srgbClr>
      </a:solidFill>
      <a:round/>
    </a:ln>
    <a:effectLst/>
  </c:spPr>
  <c:txPr>
    <a:bodyPr/>
    <a:lstStyle/>
    <a:p>
      <a:pPr>
        <a:defRPr/>
      </a:pPr>
      <a:endParaRPr lang="it-IT"/>
    </a:p>
  </c:txPr>
  <c:externalData r:id="rId5">
    <c:autoUpdate val="0"/>
  </c:externalData>
  <c:userShapes r:id="rId6"/>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1.png"/></Relationships>
</file>

<file path=ppt/drawings/drawing1.xml><?xml version="1.0" encoding="utf-8"?>
<c:userShapes xmlns:c="http://schemas.openxmlformats.org/drawingml/2006/chart">
  <cdr:relSizeAnchor xmlns:cdr="http://schemas.openxmlformats.org/drawingml/2006/chartDrawing">
    <cdr:from>
      <cdr:x>0.086</cdr:x>
      <cdr:y>0.08744</cdr:y>
    </cdr:from>
    <cdr:to>
      <cdr:x>0.20351</cdr:x>
      <cdr:y>0.20477</cdr:y>
    </cdr:to>
    <cdr:sp macro="" textlink="">
      <cdr:nvSpPr>
        <cdr:cNvPr id="3" name="CasellaDiTesto 22"/>
        <cdr:cNvSpPr txBox="1"/>
      </cdr:nvSpPr>
      <cdr:spPr>
        <a:xfrm xmlns:a="http://schemas.openxmlformats.org/drawingml/2006/main" rot="5400000">
          <a:off x="372575" y="302321"/>
          <a:ext cx="435119" cy="479053"/>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defPPr>
            <a:defRPr lang="en-GB"/>
          </a:defPPr>
          <a:lvl1pPr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r>
            <a:rPr lang="it-IT" sz="1600" b="1" dirty="0">
              <a:solidFill>
                <a:srgbClr val="000000"/>
              </a:solidFill>
              <a:latin typeface="+mn-lt"/>
            </a:rPr>
            <a:t>PW</a:t>
          </a:r>
        </a:p>
      </cdr:txBody>
    </cdr:sp>
  </cdr:relSizeAnchor>
  <cdr:relSizeAnchor xmlns:cdr="http://schemas.openxmlformats.org/drawingml/2006/chartDrawing">
    <cdr:from>
      <cdr:x>0.3162</cdr:x>
      <cdr:y>0.37071</cdr:y>
    </cdr:from>
    <cdr:to>
      <cdr:x>0.42056</cdr:x>
      <cdr:y>0.44177</cdr:y>
    </cdr:to>
    <cdr:sp macro="" textlink="">
      <cdr:nvSpPr>
        <cdr:cNvPr id="6" name="CasellaDiTesto 1"/>
        <cdr:cNvSpPr txBox="1"/>
      </cdr:nvSpPr>
      <cdr:spPr>
        <a:xfrm xmlns:a="http://schemas.openxmlformats.org/drawingml/2006/main">
          <a:off x="1289062" y="1374783"/>
          <a:ext cx="425444" cy="263527"/>
        </a:xfrm>
        <a:prstGeom xmlns:a="http://schemas.openxmlformats.org/drawingml/2006/main" prst="rect">
          <a:avLst/>
        </a:prstGeom>
      </cdr:spPr>
      <cdr:txBody>
        <a:bodyPr xmlns:a="http://schemas.openxmlformats.org/drawingml/2006/main" wrap="none" lIns="3600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a:effectLst/>
              <a:latin typeface="+mn-lt"/>
              <a:ea typeface="+mn-ea"/>
              <a:cs typeface="+mn-cs"/>
            </a:rPr>
            <a:t>8.3</a:t>
          </a:r>
          <a:endParaRPr lang="it-IT" sz="1600" b="1"/>
        </a:p>
      </cdr:txBody>
    </cdr:sp>
  </cdr:relSizeAnchor>
  <cdr:relSizeAnchor xmlns:cdr="http://schemas.openxmlformats.org/drawingml/2006/chartDrawing">
    <cdr:from>
      <cdr:x>0.73442</cdr:x>
      <cdr:y>0.25256</cdr:y>
    </cdr:from>
    <cdr:to>
      <cdr:x>0.83879</cdr:x>
      <cdr:y>0.32362</cdr:y>
    </cdr:to>
    <cdr:sp macro="" textlink="">
      <cdr:nvSpPr>
        <cdr:cNvPr id="10" name="CasellaDiTesto 1"/>
        <cdr:cNvSpPr txBox="1"/>
      </cdr:nvSpPr>
      <cdr:spPr>
        <a:xfrm xmlns:a="http://schemas.openxmlformats.org/drawingml/2006/main">
          <a:off x="2994025" y="936625"/>
          <a:ext cx="425450" cy="263525"/>
        </a:xfrm>
        <a:prstGeom xmlns:a="http://schemas.openxmlformats.org/drawingml/2006/main" prst="rect">
          <a:avLst/>
        </a:prstGeom>
      </cdr:spPr>
      <cdr:txBody>
        <a:bodyPr xmlns:a="http://schemas.openxmlformats.org/drawingml/2006/main" wrap="none" lIns="3600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600" b="1"/>
            <a:t>13.5</a:t>
          </a:r>
        </a:p>
      </cdr:txBody>
    </cdr:sp>
  </cdr:relSizeAnchor>
  <cdr:relSizeAnchor xmlns:cdr="http://schemas.openxmlformats.org/drawingml/2006/chartDrawing">
    <cdr:from>
      <cdr:x>0.53349</cdr:x>
      <cdr:y>0.47345</cdr:y>
    </cdr:from>
    <cdr:to>
      <cdr:x>0.63785</cdr:x>
      <cdr:y>0.54451</cdr:y>
    </cdr:to>
    <cdr:sp macro="" textlink="">
      <cdr:nvSpPr>
        <cdr:cNvPr id="11" name="CasellaDiTesto 1"/>
        <cdr:cNvSpPr txBox="1"/>
      </cdr:nvSpPr>
      <cdr:spPr>
        <a:xfrm xmlns:a="http://schemas.openxmlformats.org/drawingml/2006/main">
          <a:off x="2174885" y="1755789"/>
          <a:ext cx="425445" cy="263528"/>
        </a:xfrm>
        <a:prstGeom xmlns:a="http://schemas.openxmlformats.org/drawingml/2006/main" prst="rect">
          <a:avLst/>
        </a:prstGeom>
      </cdr:spPr>
      <cdr:txBody>
        <a:bodyPr xmlns:a="http://schemas.openxmlformats.org/drawingml/2006/main" wrap="none" lIns="3600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a:effectLst/>
              <a:latin typeface="+mn-lt"/>
              <a:ea typeface="+mn-ea"/>
              <a:cs typeface="+mn-cs"/>
            </a:rPr>
            <a:t>1.6</a:t>
          </a:r>
          <a:endParaRPr lang="it-IT" sz="1600" b="1"/>
        </a:p>
      </cdr:txBody>
    </cdr:sp>
  </cdr:relSizeAnchor>
  <cdr:relSizeAnchor xmlns:cdr="http://schemas.openxmlformats.org/drawingml/2006/chartDrawing">
    <cdr:from>
      <cdr:x>0.25545</cdr:x>
      <cdr:y>0.47344</cdr:y>
    </cdr:from>
    <cdr:to>
      <cdr:x>0.35981</cdr:x>
      <cdr:y>0.5445</cdr:y>
    </cdr:to>
    <cdr:sp macro="" textlink="">
      <cdr:nvSpPr>
        <cdr:cNvPr id="12" name="CasellaDiTesto 1"/>
        <cdr:cNvSpPr txBox="1"/>
      </cdr:nvSpPr>
      <cdr:spPr>
        <a:xfrm xmlns:a="http://schemas.openxmlformats.org/drawingml/2006/main">
          <a:off x="1041407" y="1755769"/>
          <a:ext cx="425445" cy="263527"/>
        </a:xfrm>
        <a:prstGeom xmlns:a="http://schemas.openxmlformats.org/drawingml/2006/main" prst="rect">
          <a:avLst/>
        </a:prstGeom>
      </cdr:spPr>
      <cdr:txBody>
        <a:bodyPr xmlns:a="http://schemas.openxmlformats.org/drawingml/2006/main" wrap="none" lIns="3600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a:solidFill>
                <a:sysClr val="windowText" lastClr="000000"/>
              </a:solidFill>
              <a:effectLst/>
              <a:latin typeface="+mn-lt"/>
              <a:ea typeface="+mn-ea"/>
              <a:cs typeface="+mn-cs"/>
            </a:rPr>
            <a:t>29%</a:t>
          </a:r>
          <a:endParaRPr lang="it-IT" sz="1600" b="1">
            <a:solidFill>
              <a:sysClr val="windowText" lastClr="000000"/>
            </a:solidFill>
          </a:endParaRPr>
        </a:p>
      </cdr:txBody>
    </cdr:sp>
  </cdr:relSizeAnchor>
  <cdr:relSizeAnchor xmlns:cdr="http://schemas.openxmlformats.org/drawingml/2006/chartDrawing">
    <cdr:from>
      <cdr:x>0.26012</cdr:x>
      <cdr:y>0.5582</cdr:y>
    </cdr:from>
    <cdr:to>
      <cdr:x>0.36449</cdr:x>
      <cdr:y>0.62927</cdr:y>
    </cdr:to>
    <cdr:sp macro="" textlink="">
      <cdr:nvSpPr>
        <cdr:cNvPr id="13" name="CasellaDiTesto 1"/>
        <cdr:cNvSpPr txBox="1"/>
      </cdr:nvSpPr>
      <cdr:spPr>
        <a:xfrm xmlns:a="http://schemas.openxmlformats.org/drawingml/2006/main">
          <a:off x="1060431" y="2070113"/>
          <a:ext cx="425485" cy="263528"/>
        </a:xfrm>
        <a:prstGeom xmlns:a="http://schemas.openxmlformats.org/drawingml/2006/main" prst="rect">
          <a:avLst/>
        </a:prstGeom>
      </cdr:spPr>
      <cdr:txBody>
        <a:bodyPr xmlns:a="http://schemas.openxmlformats.org/drawingml/2006/main" wrap="none" lIns="3600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it-IT" sz="1600" b="1">
              <a:solidFill>
                <a:sysClr val="windowText" lastClr="000000"/>
              </a:solidFill>
            </a:rPr>
            <a:t>71%</a:t>
          </a:r>
        </a:p>
      </cdr:txBody>
    </cdr:sp>
  </cdr:relSizeAnchor>
  <cdr:relSizeAnchor xmlns:cdr="http://schemas.openxmlformats.org/drawingml/2006/chartDrawing">
    <cdr:from>
      <cdr:x>0.54985</cdr:x>
      <cdr:y>0.66094</cdr:y>
    </cdr:from>
    <cdr:to>
      <cdr:x>0.65421</cdr:x>
      <cdr:y>0.732</cdr:y>
    </cdr:to>
    <cdr:sp macro="" textlink="">
      <cdr:nvSpPr>
        <cdr:cNvPr id="14" name="CasellaDiTesto 1"/>
        <cdr:cNvSpPr txBox="1"/>
      </cdr:nvSpPr>
      <cdr:spPr>
        <a:xfrm xmlns:a="http://schemas.openxmlformats.org/drawingml/2006/main">
          <a:off x="2241559" y="2451107"/>
          <a:ext cx="425444" cy="263527"/>
        </a:xfrm>
        <a:prstGeom xmlns:a="http://schemas.openxmlformats.org/drawingml/2006/main" prst="rect">
          <a:avLst/>
        </a:prstGeom>
      </cdr:spPr>
      <cdr:txBody>
        <a:bodyPr xmlns:a="http://schemas.openxmlformats.org/drawingml/2006/main" wrap="none" lIns="3600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a:solidFill>
                <a:sysClr val="windowText" lastClr="000000"/>
              </a:solidFill>
              <a:effectLst/>
              <a:latin typeface="+mn-lt"/>
              <a:ea typeface="+mn-ea"/>
              <a:cs typeface="+mn-cs"/>
            </a:rPr>
            <a:t>31%</a:t>
          </a:r>
          <a:endParaRPr lang="it-IT" sz="1600" b="1">
            <a:solidFill>
              <a:sysClr val="windowText" lastClr="000000"/>
            </a:solidFill>
          </a:endParaRPr>
        </a:p>
      </cdr:txBody>
    </cdr:sp>
  </cdr:relSizeAnchor>
  <cdr:relSizeAnchor xmlns:cdr="http://schemas.openxmlformats.org/drawingml/2006/chartDrawing">
    <cdr:from>
      <cdr:x>0.56853</cdr:x>
      <cdr:y>0.52739</cdr:y>
    </cdr:from>
    <cdr:to>
      <cdr:x>0.6729</cdr:x>
      <cdr:y>0.59844</cdr:y>
    </cdr:to>
    <cdr:sp macro="" textlink="">
      <cdr:nvSpPr>
        <cdr:cNvPr id="15" name="CasellaDiTesto 1"/>
        <cdr:cNvSpPr txBox="1"/>
      </cdr:nvSpPr>
      <cdr:spPr>
        <a:xfrm xmlns:a="http://schemas.openxmlformats.org/drawingml/2006/main">
          <a:off x="2317730" y="1955817"/>
          <a:ext cx="425485" cy="263490"/>
        </a:xfrm>
        <a:prstGeom xmlns:a="http://schemas.openxmlformats.org/drawingml/2006/main" prst="rect">
          <a:avLst/>
        </a:prstGeom>
      </cdr:spPr>
      <cdr:txBody>
        <a:bodyPr xmlns:a="http://schemas.openxmlformats.org/drawingml/2006/main" wrap="none" lIns="3600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a:solidFill>
                <a:sysClr val="windowText" lastClr="000000"/>
              </a:solidFill>
              <a:effectLst/>
              <a:latin typeface="+mn-lt"/>
              <a:ea typeface="+mn-ea"/>
              <a:cs typeface="+mn-cs"/>
            </a:rPr>
            <a:t>69%</a:t>
          </a:r>
          <a:endParaRPr lang="it-IT" sz="1600" b="1">
            <a:solidFill>
              <a:sysClr val="windowText" lastClr="000000"/>
            </a:solidFill>
          </a:endParaRPr>
        </a:p>
      </cdr:txBody>
    </cdr:sp>
  </cdr:relSizeAnchor>
  <cdr:relSizeAnchor xmlns:cdr="http://schemas.openxmlformats.org/drawingml/2006/chartDrawing">
    <cdr:from>
      <cdr:x>0.07009</cdr:x>
      <cdr:y>0.92206</cdr:y>
    </cdr:from>
    <cdr:to>
      <cdr:x>0.11449</cdr:x>
      <cdr:y>0.97086</cdr:y>
    </cdr:to>
    <cdr:sp macro="" textlink="">
      <cdr:nvSpPr>
        <cdr:cNvPr id="2" name="Rettangolo 1"/>
        <cdr:cNvSpPr/>
      </cdr:nvSpPr>
      <cdr:spPr>
        <a:xfrm xmlns:a="http://schemas.openxmlformats.org/drawingml/2006/main">
          <a:off x="285750" y="3419475"/>
          <a:ext cx="180975" cy="180975"/>
        </a:xfrm>
        <a:prstGeom xmlns:a="http://schemas.openxmlformats.org/drawingml/2006/main" prst="rect">
          <a:avLst/>
        </a:prstGeom>
        <a:solidFill xmlns:a="http://schemas.openxmlformats.org/drawingml/2006/main">
          <a:srgbClr val="DDC42B"/>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dr:relSizeAnchor xmlns:cdr="http://schemas.openxmlformats.org/drawingml/2006/chartDrawing">
    <cdr:from>
      <cdr:x>0.38863</cdr:x>
      <cdr:y>0.92548</cdr:y>
    </cdr:from>
    <cdr:to>
      <cdr:x>0.43302</cdr:x>
      <cdr:y>0.97428</cdr:y>
    </cdr:to>
    <cdr:sp macro="" textlink="">
      <cdr:nvSpPr>
        <cdr:cNvPr id="16" name="Rettangolo 15"/>
        <cdr:cNvSpPr/>
      </cdr:nvSpPr>
      <cdr:spPr>
        <a:xfrm xmlns:a="http://schemas.openxmlformats.org/drawingml/2006/main">
          <a:off x="1584325" y="3432175"/>
          <a:ext cx="180975" cy="180975"/>
        </a:xfrm>
        <a:prstGeom xmlns:a="http://schemas.openxmlformats.org/drawingml/2006/main" prst="rect">
          <a:avLst/>
        </a:prstGeom>
        <a:solidFill xmlns:a="http://schemas.openxmlformats.org/drawingml/2006/main">
          <a:srgbClr val="ECDD84">
            <a:alpha val="75000"/>
          </a:srgb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0.69938</cdr:x>
      <cdr:y>0.92805</cdr:y>
    </cdr:from>
    <cdr:to>
      <cdr:x>0.74377</cdr:x>
      <cdr:y>0.97685</cdr:y>
    </cdr:to>
    <cdr:sp macro="" textlink="">
      <cdr:nvSpPr>
        <cdr:cNvPr id="17" name="Rettangolo 16"/>
        <cdr:cNvSpPr/>
      </cdr:nvSpPr>
      <cdr:spPr>
        <a:xfrm xmlns:a="http://schemas.openxmlformats.org/drawingml/2006/main">
          <a:off x="2851150" y="3441700"/>
          <a:ext cx="180975" cy="180975"/>
        </a:xfrm>
        <a:prstGeom xmlns:a="http://schemas.openxmlformats.org/drawingml/2006/main" prst="rect">
          <a:avLst/>
        </a:prstGeom>
        <a:blipFill xmlns:a="http://schemas.openxmlformats.org/drawingml/2006/main">
          <a:blip xmlns:r="http://schemas.openxmlformats.org/officeDocument/2006/relationships" r:embed="rId1">
            <a:alphaModFix amt="75000"/>
          </a:blip>
          <a:stretch>
            <a:fillRect/>
          </a:stretch>
        </a:blip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0.26246</cdr:x>
      <cdr:y>0.05479</cdr:y>
    </cdr:from>
    <cdr:to>
      <cdr:x>0.30685</cdr:x>
      <cdr:y>0.10359</cdr:y>
    </cdr:to>
    <cdr:sp macro="" textlink="">
      <cdr:nvSpPr>
        <cdr:cNvPr id="18" name="Rettangolo 17"/>
        <cdr:cNvSpPr/>
      </cdr:nvSpPr>
      <cdr:spPr>
        <a:xfrm xmlns:a="http://schemas.openxmlformats.org/drawingml/2006/main">
          <a:off x="1069975" y="203200"/>
          <a:ext cx="180975" cy="1809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a:p>
      </cdr:txBody>
    </cdr:sp>
  </cdr:relSizeAnchor>
  <cdr:relSizeAnchor xmlns:cdr="http://schemas.openxmlformats.org/drawingml/2006/chartDrawing">
    <cdr:from>
      <cdr:x>0.15732</cdr:x>
      <cdr:y>0.91521</cdr:y>
    </cdr:from>
    <cdr:to>
      <cdr:x>0.26168</cdr:x>
      <cdr:y>0.98627</cdr:y>
    </cdr:to>
    <cdr:sp macro="" textlink="">
      <cdr:nvSpPr>
        <cdr:cNvPr id="20" name="CasellaDiTesto 1"/>
        <cdr:cNvSpPr txBox="1"/>
      </cdr:nvSpPr>
      <cdr:spPr>
        <a:xfrm xmlns:a="http://schemas.openxmlformats.org/drawingml/2006/main">
          <a:off x="641350" y="3394075"/>
          <a:ext cx="425450" cy="263525"/>
        </a:xfrm>
        <a:prstGeom xmlns:a="http://schemas.openxmlformats.org/drawingml/2006/main" prst="rect">
          <a:avLst/>
        </a:prstGeom>
      </cdr:spPr>
      <cdr:txBody>
        <a:bodyPr xmlns:a="http://schemas.openxmlformats.org/drawingml/2006/main" wrap="none" lIns="3600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a:effectLst/>
              <a:latin typeface="+mn-lt"/>
              <a:ea typeface="+mn-ea"/>
              <a:cs typeface="+mn-cs"/>
            </a:rPr>
            <a:t>PW</a:t>
          </a:r>
          <a:r>
            <a:rPr lang="en-US" sz="1600" b="1" baseline="-25000">
              <a:effectLst/>
              <a:latin typeface="+mn-lt"/>
              <a:ea typeface="+mn-ea"/>
              <a:cs typeface="+mn-cs"/>
            </a:rPr>
            <a:t>INAIL</a:t>
          </a:r>
          <a:endParaRPr lang="it-IT" sz="1600" b="1"/>
        </a:p>
      </cdr:txBody>
    </cdr:sp>
  </cdr:relSizeAnchor>
  <cdr:relSizeAnchor xmlns:cdr="http://schemas.openxmlformats.org/drawingml/2006/chartDrawing">
    <cdr:from>
      <cdr:x>0.47274</cdr:x>
      <cdr:y>0.91007</cdr:y>
    </cdr:from>
    <cdr:to>
      <cdr:x>0.5771</cdr:x>
      <cdr:y>0.98113</cdr:y>
    </cdr:to>
    <cdr:sp macro="" textlink="">
      <cdr:nvSpPr>
        <cdr:cNvPr id="22" name="CasellaDiTesto 1"/>
        <cdr:cNvSpPr txBox="1"/>
      </cdr:nvSpPr>
      <cdr:spPr>
        <a:xfrm xmlns:a="http://schemas.openxmlformats.org/drawingml/2006/main">
          <a:off x="1927225" y="3375025"/>
          <a:ext cx="425450" cy="263525"/>
        </a:xfrm>
        <a:prstGeom xmlns:a="http://schemas.openxmlformats.org/drawingml/2006/main" prst="rect">
          <a:avLst/>
        </a:prstGeom>
      </cdr:spPr>
      <cdr:txBody>
        <a:bodyPr xmlns:a="http://schemas.openxmlformats.org/drawingml/2006/main" wrap="none" lIns="3600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a:effectLst/>
              <a:latin typeface="+mn-lt"/>
              <a:ea typeface="+mn-ea"/>
              <a:cs typeface="+mn-cs"/>
            </a:rPr>
            <a:t>PW</a:t>
          </a:r>
          <a:r>
            <a:rPr lang="en-US" sz="1600" b="1" baseline="-25000">
              <a:effectLst/>
              <a:latin typeface="+mn-lt"/>
              <a:ea typeface="+mn-ea"/>
              <a:cs typeface="+mn-cs"/>
            </a:rPr>
            <a:t>OldAge</a:t>
          </a:r>
          <a:endParaRPr lang="it-IT" sz="1600" b="1"/>
        </a:p>
      </cdr:txBody>
    </cdr:sp>
  </cdr:relSizeAnchor>
  <cdr:relSizeAnchor xmlns:cdr="http://schemas.openxmlformats.org/drawingml/2006/chartDrawing">
    <cdr:from>
      <cdr:x>0.78583</cdr:x>
      <cdr:y>0.91521</cdr:y>
    </cdr:from>
    <cdr:to>
      <cdr:x>0.89019</cdr:x>
      <cdr:y>0.98627</cdr:y>
    </cdr:to>
    <cdr:sp macro="" textlink="">
      <cdr:nvSpPr>
        <cdr:cNvPr id="23" name="CasellaDiTesto 1"/>
        <cdr:cNvSpPr txBox="1"/>
      </cdr:nvSpPr>
      <cdr:spPr>
        <a:xfrm xmlns:a="http://schemas.openxmlformats.org/drawingml/2006/main">
          <a:off x="3203575" y="3394075"/>
          <a:ext cx="425450" cy="263525"/>
        </a:xfrm>
        <a:prstGeom xmlns:a="http://schemas.openxmlformats.org/drawingml/2006/main" prst="rect">
          <a:avLst/>
        </a:prstGeom>
      </cdr:spPr>
      <cdr:txBody>
        <a:bodyPr xmlns:a="http://schemas.openxmlformats.org/drawingml/2006/main" wrap="none" lIns="3600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a:effectLst/>
              <a:latin typeface="+mn-lt"/>
              <a:ea typeface="+mn-ea"/>
              <a:cs typeface="+mn-cs"/>
            </a:rPr>
            <a:t>PW</a:t>
          </a:r>
          <a:r>
            <a:rPr lang="en-US" sz="1600" b="1" baseline="-25000">
              <a:effectLst/>
              <a:latin typeface="+mn-lt"/>
              <a:ea typeface="+mn-ea"/>
              <a:cs typeface="+mn-cs"/>
            </a:rPr>
            <a:t>OldAge</a:t>
          </a:r>
          <a:endParaRPr lang="it-IT" sz="1600" b="1"/>
        </a:p>
      </cdr:txBody>
    </cdr:sp>
  </cdr:relSizeAnchor>
  <cdr:relSizeAnchor xmlns:cdr="http://schemas.openxmlformats.org/drawingml/2006/chartDrawing">
    <cdr:from>
      <cdr:x>0.06776</cdr:x>
      <cdr:y>0.87583</cdr:y>
    </cdr:from>
    <cdr:to>
      <cdr:x>0.94159</cdr:x>
      <cdr:y>0.87583</cdr:y>
    </cdr:to>
    <cdr:cxnSp macro="">
      <cdr:nvCxnSpPr>
        <cdr:cNvPr id="25" name="Connettore diritto 24"/>
        <cdr:cNvCxnSpPr/>
      </cdr:nvCxnSpPr>
      <cdr:spPr>
        <a:xfrm xmlns:a="http://schemas.openxmlformats.org/drawingml/2006/main">
          <a:off x="276225" y="3248025"/>
          <a:ext cx="3562350"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0.54517</cdr:x>
      <cdr:y>0.67121</cdr:y>
    </cdr:from>
    <cdr:to>
      <cdr:x>0.56776</cdr:x>
      <cdr:y>0.6909</cdr:y>
    </cdr:to>
    <cdr:cxnSp macro="">
      <cdr:nvCxnSpPr>
        <cdr:cNvPr id="19" name="Connettore diritto 18"/>
        <cdr:cNvCxnSpPr/>
      </cdr:nvCxnSpPr>
      <cdr:spPr>
        <a:xfrm xmlns:a="http://schemas.openxmlformats.org/drawingml/2006/main" flipH="1" flipV="1">
          <a:off x="2222500" y="2489201"/>
          <a:ext cx="92075" cy="7302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24/04/2020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pPr>
                <a:defRPr/>
              </a:pPr>
              <a:t>24/04/2020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‹N›</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pPr>
                <a:defRPr/>
              </a:pPr>
              <a:t>24/04/2020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‹N›</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pPr>
                <a:defRPr/>
              </a:pPr>
              <a:t>24/04/2020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‹N›</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pPr>
                <a:defRPr/>
              </a:pPr>
              <a:t>24/04/2020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‹N›</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pPr>
                <a:defRPr/>
              </a:pPr>
              <a:t>24/04/2020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‹N›</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pPr>
                <a:defRPr/>
              </a:pPr>
              <a:t>24/04/2020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‹N›</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pPr>
                <a:defRPr/>
              </a:pPr>
              <a:t>24/04/2020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‹N›</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pPr>
                <a:defRPr/>
              </a:pPr>
              <a:t>24/04/2020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‹N›</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pPr>
                <a:defRPr/>
              </a:pPr>
              <a:t>24/04/2020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‹N›</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pPr>
                <a:defRPr/>
              </a:pPr>
              <a:t>24/04/2020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‹N›</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pPr>
                <a:defRPr/>
              </a:pPr>
              <a:t>24/04/2020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‹N›</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lang="fr-FR"/>
              <a:pPr>
                <a:defRPr/>
              </a:pPr>
              <a:t>24/04/2020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‹N›</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4.png"/><Relationship Id="rId7" Type="http://schemas.openxmlformats.org/officeDocument/2006/relationships/image" Target="../media/image27.jpeg"/><Relationship Id="rId12"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3.png"/><Relationship Id="rId2" Type="http://schemas.microsoft.com/office/2007/relationships/media" Target="../media/media1.m4a"/><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3.png"/><Relationship Id="rId2" Type="http://schemas.microsoft.com/office/2007/relationships/media" Target="../media/media1.m4a"/><Relationship Id="rId1" Type="http://schemas.openxmlformats.org/officeDocument/2006/relationships/tags" Target="../tags/tag5.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30.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hyperlink" Target="https://www.actuarialcolloquium2020.com/" TargetMode="External"/><Relationship Id="rId4" Type="http://schemas.openxmlformats.org/officeDocument/2006/relationships/hyperlink" Target="mailto:r.marcelloni@inail.i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10" name="Picture 3" descr="A close up of a logo&#10;&#10;Description automatically generated">
            <a:extLst>
              <a:ext uri="{FF2B5EF4-FFF2-40B4-BE49-F238E27FC236}">
                <a16:creationId xmlns:a16="http://schemas.microsoft.com/office/drawing/2014/main" id="{E9C361AA-C299-43B0-B886-A1D8BEC73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219" y="286590"/>
            <a:ext cx="3829687" cy="1375850"/>
          </a:xfrm>
          <a:prstGeom prst="rect">
            <a:avLst/>
          </a:prstGeom>
        </p:spPr>
      </p:pic>
      <p:sp>
        <p:nvSpPr>
          <p:cNvPr id="1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280526" y="3812311"/>
            <a:ext cx="46958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Font typeface="Arial" panose="020B0604020202020204" pitchFamily="34" charset="0"/>
              <a:buNone/>
            </a:pPr>
            <a:r>
              <a:rPr lang="en-US" altLang="fr-FR" sz="2400" b="1" dirty="0" smtClean="0">
                <a:latin typeface="Calibri" panose="020F0502020204030204" pitchFamily="34" charset="0"/>
              </a:rPr>
              <a:t>Raffaello Marcelloni</a:t>
            </a:r>
          </a:p>
          <a:p>
            <a:pPr eaLnBrk="1" hangingPunct="1">
              <a:spcAft>
                <a:spcPts val="0"/>
              </a:spcAft>
              <a:buSzTx/>
              <a:buFont typeface="Arial" panose="020B0604020202020204" pitchFamily="34" charset="0"/>
              <a:buNone/>
            </a:pPr>
            <a:r>
              <a:rPr lang="en-US" altLang="fr-FR" sz="2400" b="1" dirty="0" smtClean="0">
                <a:latin typeface="Calibri" panose="020F0502020204030204" pitchFamily="34" charset="0"/>
              </a:rPr>
              <a:t>Daniela Martini</a:t>
            </a:r>
          </a:p>
          <a:p>
            <a:pPr eaLnBrk="1" hangingPunct="1">
              <a:spcAft>
                <a:spcPts val="0"/>
              </a:spcAft>
              <a:buSzTx/>
              <a:buFont typeface="Arial" panose="020B0604020202020204" pitchFamily="34" charset="0"/>
              <a:buNone/>
            </a:pPr>
            <a:r>
              <a:rPr lang="en-US" altLang="fr-FR" sz="2400" b="1" dirty="0" smtClean="0">
                <a:latin typeface="Calibri" panose="020F0502020204030204" pitchFamily="34" charset="0"/>
              </a:rPr>
              <a:t>INAIL / ISOA</a:t>
            </a:r>
            <a:endParaRPr lang="en-US" altLang="fr-FR" sz="2400" b="1" dirty="0">
              <a:latin typeface="Calibri" panose="020F0502020204030204" pitchFamily="34" charset="0"/>
            </a:endParaRPr>
          </a:p>
          <a:p>
            <a:pPr eaLnBrk="1" hangingPunct="1">
              <a:buSzTx/>
              <a:buFont typeface="Arial" panose="020B0604020202020204" pitchFamily="34" charset="0"/>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May 11</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 May 15</a:t>
            </a:r>
            <a:r>
              <a:rPr lang="en-US" altLang="fr-FR" sz="2400" b="1" baseline="30000" dirty="0">
                <a:latin typeface="Calibri" panose="020F0502020204030204" pitchFamily="34" charset="0"/>
              </a:rPr>
              <a:t>th</a:t>
            </a:r>
            <a:r>
              <a:rPr lang="en-US" altLang="fr-FR" sz="2400" b="1" dirty="0">
                <a:latin typeface="Calibri" panose="020F0502020204030204" pitchFamily="34" charset="0"/>
              </a:rPr>
              <a:t> 2020 </a:t>
            </a:r>
          </a:p>
        </p:txBody>
      </p:sp>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280526" y="372968"/>
            <a:ext cx="109013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3600" b="1" dirty="0">
                <a:solidFill>
                  <a:srgbClr val="C00000"/>
                </a:solidFill>
                <a:latin typeface="Roboto" panose="02000000000000000000" pitchFamily="2" charset="0"/>
                <a:ea typeface="Roboto" panose="02000000000000000000" pitchFamily="2" charset="0"/>
              </a:rPr>
              <a:t>Measuring </a:t>
            </a:r>
            <a:r>
              <a:rPr lang="en-US" altLang="fr-FR" sz="3600" b="1" dirty="0" smtClean="0">
                <a:solidFill>
                  <a:srgbClr val="C00000"/>
                </a:solidFill>
                <a:latin typeface="Roboto" panose="02000000000000000000" pitchFamily="2" charset="0"/>
                <a:ea typeface="Roboto" panose="02000000000000000000" pitchFamily="2" charset="0"/>
              </a:rPr>
              <a:t>adequacy</a:t>
            </a:r>
          </a:p>
          <a:p>
            <a:pPr eaLnBrk="1" hangingPunct="1">
              <a:lnSpc>
                <a:spcPct val="100000"/>
              </a:lnSpc>
              <a:spcBef>
                <a:spcPct val="0"/>
              </a:spcBef>
              <a:buSzTx/>
              <a:buFontTx/>
              <a:buNone/>
            </a:pPr>
            <a:r>
              <a:rPr lang="en-US" altLang="fr-FR" sz="3600" b="1" dirty="0" smtClean="0">
                <a:solidFill>
                  <a:srgbClr val="C00000"/>
                </a:solidFill>
                <a:latin typeface="Roboto" panose="02000000000000000000" pitchFamily="2" charset="0"/>
                <a:ea typeface="Roboto" panose="02000000000000000000" pitchFamily="2" charset="0"/>
              </a:rPr>
              <a:t>and </a:t>
            </a:r>
            <a:r>
              <a:rPr lang="en-US" altLang="fr-FR" sz="3600" b="1" dirty="0">
                <a:solidFill>
                  <a:srgbClr val="C00000"/>
                </a:solidFill>
                <a:latin typeface="Roboto" panose="02000000000000000000" pitchFamily="2" charset="0"/>
                <a:ea typeface="Roboto" panose="02000000000000000000" pitchFamily="2" charset="0"/>
              </a:rPr>
              <a:t>facing longevity </a:t>
            </a:r>
            <a:r>
              <a:rPr lang="en-US" altLang="fr-FR" sz="3600" b="1" dirty="0" smtClean="0">
                <a:solidFill>
                  <a:srgbClr val="C00000"/>
                </a:solidFill>
                <a:latin typeface="Roboto" panose="02000000000000000000" pitchFamily="2" charset="0"/>
                <a:ea typeface="Roboto" panose="02000000000000000000" pitchFamily="2" charset="0"/>
              </a:rPr>
              <a:t>risk</a:t>
            </a:r>
          </a:p>
          <a:p>
            <a:pPr eaLnBrk="1" hangingPunct="1">
              <a:lnSpc>
                <a:spcPct val="100000"/>
              </a:lnSpc>
              <a:spcBef>
                <a:spcPct val="0"/>
              </a:spcBef>
              <a:buSzTx/>
              <a:buFontTx/>
              <a:buNone/>
            </a:pPr>
            <a:r>
              <a:rPr lang="en-US" altLang="fr-FR" sz="3600" b="1" dirty="0" smtClean="0">
                <a:solidFill>
                  <a:srgbClr val="C00000"/>
                </a:solidFill>
                <a:latin typeface="Roboto" panose="02000000000000000000" pitchFamily="2" charset="0"/>
                <a:ea typeface="Roboto" panose="02000000000000000000" pitchFamily="2" charset="0"/>
              </a:rPr>
              <a:t>in </a:t>
            </a:r>
            <a:r>
              <a:rPr lang="en-US" altLang="fr-FR" sz="3600" b="1" dirty="0">
                <a:solidFill>
                  <a:srgbClr val="C00000"/>
                </a:solidFill>
                <a:latin typeface="Roboto" panose="02000000000000000000" pitchFamily="2" charset="0"/>
                <a:ea typeface="Roboto" panose="02000000000000000000" pitchFamily="2" charset="0"/>
              </a:rPr>
              <a:t>social security</a:t>
            </a:r>
          </a:p>
        </p:txBody>
      </p:sp>
      <p:pic>
        <p:nvPicPr>
          <p:cNvPr id="9" name="Immagine 8"/>
          <p:cNvPicPr>
            <a:picLocks noChangeAspect="1"/>
          </p:cNvPicPr>
          <p:nvPr/>
        </p:nvPicPr>
        <p:blipFill>
          <a:blip r:embed="rId5"/>
          <a:stretch>
            <a:fillRect/>
          </a:stretch>
        </p:blipFill>
        <p:spPr>
          <a:xfrm>
            <a:off x="3246702" y="944862"/>
            <a:ext cx="4113468" cy="5333462"/>
          </a:xfrm>
          <a:prstGeom prst="rect">
            <a:avLst/>
          </a:prstGeom>
        </p:spPr>
      </p:pic>
    </p:spTree>
    <p:custDataLst>
      <p:tags r:id="rId1"/>
    </p:custDataLst>
    <p:extLst>
      <p:ext uri="{BB962C8B-B14F-4D97-AF65-F5344CB8AC3E}">
        <p14:creationId xmlns:p14="http://schemas.microsoft.com/office/powerpoint/2010/main" val="1788430240"/>
      </p:ext>
    </p:extLst>
  </p:cSld>
  <p:clrMapOvr>
    <a:masterClrMapping/>
  </p:clrMapOvr>
  <mc:AlternateContent xmlns:mc="http://schemas.openxmlformats.org/markup-compatibility/2006" xmlns:p14="http://schemas.microsoft.com/office/powerpoint/2010/main">
    <mc:Choice Requires="p14">
      <p:transition spd="slow" p14:dur="2000" advTm="45077"/>
    </mc:Choice>
    <mc:Fallback xmlns="">
      <p:transition spd="slow" advTm="4507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30880">
            <a:off x="3113194" y="4147963"/>
            <a:ext cx="2425128" cy="1515705"/>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234244">
            <a:off x="1229996" y="4156327"/>
            <a:ext cx="2298473" cy="1555061"/>
          </a:xfrm>
          <a:prstGeom prst="rect">
            <a:avLst/>
          </a:prstGeom>
        </p:spPr>
      </p:pic>
      <p:pic>
        <p:nvPicPr>
          <p:cNvPr id="7" name="Immagin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14554">
            <a:off x="8856682" y="1314935"/>
            <a:ext cx="2032723" cy="1353032"/>
          </a:xfrm>
          <a:prstGeom prst="rect">
            <a:avLst/>
          </a:prstGeom>
        </p:spPr>
      </p:pic>
      <p:cxnSp>
        <p:nvCxnSpPr>
          <p:cNvPr id="8" name="Connettore 2 7"/>
          <p:cNvCxnSpPr/>
          <p:nvPr/>
        </p:nvCxnSpPr>
        <p:spPr>
          <a:xfrm>
            <a:off x="1409200" y="3130775"/>
            <a:ext cx="432126" cy="76482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pic>
        <p:nvPicPr>
          <p:cNvPr id="9" name="Immagin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413132">
            <a:off x="6924166" y="4066877"/>
            <a:ext cx="2458625" cy="1636522"/>
          </a:xfrm>
          <a:prstGeom prst="rect">
            <a:avLst/>
          </a:prstGeom>
        </p:spPr>
      </p:pic>
      <p:pic>
        <p:nvPicPr>
          <p:cNvPr id="10" name="Immagin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46470">
            <a:off x="9252261" y="4170485"/>
            <a:ext cx="2438400" cy="1470660"/>
          </a:xfrm>
          <a:prstGeom prst="rect">
            <a:avLst/>
          </a:prstGeom>
        </p:spPr>
      </p:pic>
      <p:cxnSp>
        <p:nvCxnSpPr>
          <p:cNvPr id="11" name="Connettore 2 10"/>
          <p:cNvCxnSpPr/>
          <p:nvPr/>
        </p:nvCxnSpPr>
        <p:spPr>
          <a:xfrm>
            <a:off x="9510726" y="2736473"/>
            <a:ext cx="0" cy="1196433"/>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12" name="Titolo 1"/>
          <p:cNvSpPr txBox="1">
            <a:spLocks/>
          </p:cNvSpPr>
          <p:nvPr/>
        </p:nvSpPr>
        <p:spPr>
          <a:xfrm rot="294023">
            <a:off x="8960630" y="1029354"/>
            <a:ext cx="3306775" cy="3993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lgn="ctr">
              <a:lnSpc>
                <a:spcPct val="100000"/>
              </a:lnSpc>
            </a:pPr>
            <a:r>
              <a:rPr lang="en-US" dirty="0" smtClean="0"/>
              <a:t>Post-accident assistance</a:t>
            </a:r>
            <a:endParaRPr lang="it-IT" dirty="0"/>
          </a:p>
        </p:txBody>
      </p:sp>
      <p:sp>
        <p:nvSpPr>
          <p:cNvPr id="13" name="Titolo 1"/>
          <p:cNvSpPr txBox="1">
            <a:spLocks/>
          </p:cNvSpPr>
          <p:nvPr/>
        </p:nvSpPr>
        <p:spPr>
          <a:xfrm rot="20816486">
            <a:off x="9419647" y="3751885"/>
            <a:ext cx="2299766" cy="3993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lgn="ctr">
              <a:lnSpc>
                <a:spcPct val="100000"/>
              </a:lnSpc>
            </a:pPr>
            <a:r>
              <a:rPr lang="en-US" dirty="0" smtClean="0"/>
              <a:t>Pension benefits</a:t>
            </a:r>
            <a:endParaRPr lang="it-IT" dirty="0"/>
          </a:p>
        </p:txBody>
      </p:sp>
      <p:pic>
        <p:nvPicPr>
          <p:cNvPr id="14" name="Immagin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3033" y="1613728"/>
            <a:ext cx="1791732" cy="1192621"/>
          </a:xfrm>
          <a:prstGeom prst="rect">
            <a:avLst/>
          </a:prstGeom>
          <a:ln w="25400">
            <a:solidFill>
              <a:schemeClr val="accent1">
                <a:shade val="50000"/>
              </a:schemeClr>
            </a:solidFill>
          </a:ln>
        </p:spPr>
      </p:pic>
      <p:pic>
        <p:nvPicPr>
          <p:cNvPr id="15" name="Immagin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5886" y="1588895"/>
            <a:ext cx="1626727" cy="1217454"/>
          </a:xfrm>
          <a:prstGeom prst="rect">
            <a:avLst/>
          </a:prstGeom>
        </p:spPr>
      </p:pic>
      <p:sp>
        <p:nvSpPr>
          <p:cNvPr id="16" name="Titolo 1"/>
          <p:cNvSpPr txBox="1">
            <a:spLocks/>
          </p:cNvSpPr>
          <p:nvPr/>
        </p:nvSpPr>
        <p:spPr>
          <a:xfrm>
            <a:off x="1446641" y="1187999"/>
            <a:ext cx="2753758" cy="330012"/>
          </a:xfrm>
          <a:prstGeom prst="rect">
            <a:avLst/>
          </a:prstGeom>
          <a:solidFill>
            <a:schemeClr val="bg1"/>
          </a:solidFill>
          <a:ln w="19050">
            <a:noFill/>
          </a:ln>
        </p:spPr>
        <p:txBody>
          <a:bodyPr vert="horz" lIns="0" tIns="0" rIns="0" bIns="0" rtlCol="0" anchor="t" anchorCtr="0">
            <a:no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lgn="ctr">
              <a:lnSpc>
                <a:spcPct val="100000"/>
              </a:lnSpc>
            </a:pPr>
            <a:r>
              <a:rPr lang="it-IT" dirty="0" err="1" smtClean="0"/>
              <a:t>Promotes</a:t>
            </a:r>
            <a:r>
              <a:rPr lang="it-IT" dirty="0" smtClean="0"/>
              <a:t> </a:t>
            </a:r>
            <a:r>
              <a:rPr lang="it-IT" dirty="0" err="1" smtClean="0"/>
              <a:t>prevention</a:t>
            </a:r>
            <a:endParaRPr lang="it-IT" dirty="0"/>
          </a:p>
        </p:txBody>
      </p:sp>
      <p:sp>
        <p:nvSpPr>
          <p:cNvPr id="17" name="Titolo 1"/>
          <p:cNvSpPr txBox="1">
            <a:spLocks/>
          </p:cNvSpPr>
          <p:nvPr/>
        </p:nvSpPr>
        <p:spPr>
          <a:xfrm rot="20242469">
            <a:off x="582688" y="3904198"/>
            <a:ext cx="2753758" cy="3993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lgn="ctr">
              <a:lnSpc>
                <a:spcPct val="100000"/>
              </a:lnSpc>
            </a:pPr>
            <a:r>
              <a:rPr lang="en-US" dirty="0" smtClean="0"/>
              <a:t>Workers Protection</a:t>
            </a:r>
            <a:endParaRPr lang="it-IT" dirty="0"/>
          </a:p>
        </p:txBody>
      </p:sp>
      <p:pic>
        <p:nvPicPr>
          <p:cNvPr id="18" name="Immagin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904579">
            <a:off x="7150346" y="1108823"/>
            <a:ext cx="1770691" cy="1467930"/>
          </a:xfrm>
          <a:prstGeom prst="rect">
            <a:avLst/>
          </a:prstGeom>
        </p:spPr>
      </p:pic>
      <p:cxnSp>
        <p:nvCxnSpPr>
          <p:cNvPr id="19" name="Connettore 2 18"/>
          <p:cNvCxnSpPr/>
          <p:nvPr/>
        </p:nvCxnSpPr>
        <p:spPr>
          <a:xfrm flipV="1">
            <a:off x="5053721" y="2122251"/>
            <a:ext cx="2072915" cy="2144950"/>
          </a:xfrm>
          <a:prstGeom prst="straightConnector1">
            <a:avLst/>
          </a:prstGeom>
          <a:ln w="127000">
            <a:solidFill>
              <a:schemeClr val="accent1">
                <a:shade val="95000"/>
                <a:satMod val="10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 name="Immagin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72512" y="2779232"/>
            <a:ext cx="5935242" cy="1288270"/>
          </a:xfrm>
          <a:prstGeom prst="rect">
            <a:avLst/>
          </a:prstGeom>
          <a:ln w="19050">
            <a:solidFill>
              <a:schemeClr val="tx1"/>
            </a:solidFill>
          </a:ln>
        </p:spPr>
      </p:pic>
      <p:sp>
        <p:nvSpPr>
          <p:cNvPr id="21" name="Titolo 1"/>
          <p:cNvSpPr txBox="1">
            <a:spLocks/>
          </p:cNvSpPr>
          <p:nvPr/>
        </p:nvSpPr>
        <p:spPr bwMode="auto">
          <a:xfrm>
            <a:off x="470877" y="503844"/>
            <a:ext cx="11261294"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a:lstStyle>
          <a:p>
            <a:r>
              <a:rPr lang="en-US" sz="2400" smtClean="0">
                <a:solidFill>
                  <a:srgbClr val="FF0000"/>
                </a:solidFill>
              </a:rPr>
              <a:t>Vulnerable groups and disabled workers</a:t>
            </a:r>
            <a:endParaRPr lang="en-US" sz="2400" dirty="0">
              <a:solidFill>
                <a:srgbClr val="FF0000"/>
              </a:solidFill>
            </a:endParaRPr>
          </a:p>
        </p:txBody>
      </p:sp>
    </p:spTree>
    <p:custDataLst>
      <p:tags r:id="rId1"/>
    </p:custDataLst>
    <p:extLst>
      <p:ext uri="{BB962C8B-B14F-4D97-AF65-F5344CB8AC3E}">
        <p14:creationId xmlns:p14="http://schemas.microsoft.com/office/powerpoint/2010/main" val="1356444706"/>
      </p:ext>
    </p:extLst>
  </p:cSld>
  <p:clrMapOvr>
    <a:masterClrMapping/>
  </p:clrMapOvr>
  <mc:AlternateContent xmlns:mc="http://schemas.openxmlformats.org/markup-compatibility/2006" xmlns:p14="http://schemas.microsoft.com/office/powerpoint/2010/main">
    <mc:Choice Requires="p14">
      <p:transition spd="slow" p14:dur="2000" advTm="49588"/>
    </mc:Choice>
    <mc:Fallback xmlns="">
      <p:transition spd="slow" advTm="4958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482600"/>
          </a:xfrm>
        </p:spPr>
        <p:txBody>
          <a:bodyPr/>
          <a:lstStyle/>
          <a:p>
            <a:r>
              <a:rPr lang="en-US" sz="2400" dirty="0">
                <a:solidFill>
                  <a:srgbClr val="FF0000"/>
                </a:solidFill>
              </a:rPr>
              <a:t>Vulnerable groups and disabled workers</a:t>
            </a:r>
          </a:p>
        </p:txBody>
      </p:sp>
      <p:sp>
        <p:nvSpPr>
          <p:cNvPr id="5" name="Elaborazione alternativa 4"/>
          <p:cNvSpPr/>
          <p:nvPr/>
        </p:nvSpPr>
        <p:spPr bwMode="auto">
          <a:xfrm>
            <a:off x="556999" y="2712549"/>
            <a:ext cx="5060131" cy="1425846"/>
          </a:xfrm>
          <a:prstGeom prst="flowChartAlternateProcess">
            <a:avLst/>
          </a:prstGeom>
          <a:noFill/>
          <a:ln w="28575" cap="flat" cmpd="sng" algn="ctr">
            <a:solidFill>
              <a:srgbClr val="00568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dirty="0" smtClean="0">
                <a:latin typeface="Calibri Normaal"/>
              </a:rPr>
              <a:t>ACCIDENTS</a:t>
            </a:r>
            <a:endParaRPr lang="en-US" dirty="0">
              <a:latin typeface="Calibri Normaal"/>
            </a:endParaRPr>
          </a:p>
          <a:p>
            <a:pPr algn="ctr"/>
            <a:r>
              <a:rPr lang="en-US" dirty="0">
                <a:latin typeface="Calibri Normaal"/>
              </a:rPr>
              <a:t>An accident due to a violent cause during work</a:t>
            </a:r>
          </a:p>
        </p:txBody>
      </p:sp>
      <p:sp>
        <p:nvSpPr>
          <p:cNvPr id="6" name="Elaborazione alternativa 5"/>
          <p:cNvSpPr/>
          <p:nvPr/>
        </p:nvSpPr>
        <p:spPr bwMode="auto">
          <a:xfrm>
            <a:off x="6786274" y="2678039"/>
            <a:ext cx="5060131" cy="1425846"/>
          </a:xfrm>
          <a:prstGeom prst="flowChartAlternateProcess">
            <a:avLst/>
          </a:prstGeom>
          <a:noFill/>
          <a:ln w="28575" cap="flat" cmpd="sng" algn="ctr">
            <a:solidFill>
              <a:srgbClr val="DDC42B"/>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kern="0" dirty="0">
                <a:solidFill>
                  <a:srgbClr val="0E4133"/>
                </a:solidFill>
                <a:latin typeface="Calibri Normaal" charset="0"/>
              </a:rPr>
              <a:t>OCCUPATIONAL DISEASE</a:t>
            </a:r>
          </a:p>
          <a:p>
            <a:pPr algn="ctr"/>
            <a:r>
              <a:rPr lang="en-US" kern="0" dirty="0">
                <a:solidFill>
                  <a:srgbClr val="0E4133"/>
                </a:solidFill>
                <a:latin typeface="Calibri Normaal" charset="0"/>
              </a:rPr>
              <a:t>A work related illness contracted at work over time</a:t>
            </a:r>
          </a:p>
        </p:txBody>
      </p:sp>
      <p:sp>
        <p:nvSpPr>
          <p:cNvPr id="12" name="Elaborazione alternativa 11"/>
          <p:cNvSpPr/>
          <p:nvPr/>
        </p:nvSpPr>
        <p:spPr bwMode="auto">
          <a:xfrm>
            <a:off x="556998" y="4764609"/>
            <a:ext cx="5060131" cy="1425846"/>
          </a:xfrm>
          <a:prstGeom prst="flowChartAlternateProcess">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sz="6000" b="1" dirty="0" smtClean="0">
                <a:ln w="25400">
                  <a:solidFill>
                    <a:schemeClr val="tx1"/>
                  </a:solidFill>
                </a:ln>
                <a:solidFill>
                  <a:srgbClr val="FF0000"/>
                </a:solidFill>
                <a:latin typeface="Calibri Normaal"/>
              </a:rPr>
              <a:t>COVID-19</a:t>
            </a:r>
            <a:endParaRPr lang="en-US" sz="2800" b="1" dirty="0" smtClean="0">
              <a:ln w="25400">
                <a:solidFill>
                  <a:schemeClr val="tx1"/>
                </a:solidFill>
              </a:ln>
              <a:solidFill>
                <a:srgbClr val="FF0000"/>
              </a:solidFill>
              <a:latin typeface="Calibri Normaal"/>
            </a:endParaRPr>
          </a:p>
          <a:p>
            <a:pPr algn="ctr"/>
            <a:r>
              <a:rPr lang="en-US" sz="2400" b="1" dirty="0" smtClean="0">
                <a:ln w="25400">
                  <a:noFill/>
                </a:ln>
                <a:latin typeface="Calibri Normaal"/>
              </a:rPr>
              <a:t>Virulent cause = violent cause</a:t>
            </a:r>
            <a:endParaRPr lang="en-US" sz="5400" b="1" dirty="0">
              <a:ln w="25400">
                <a:noFill/>
              </a:ln>
              <a:latin typeface="Calibri Normaal"/>
            </a:endParaRPr>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7041" y="1139622"/>
            <a:ext cx="5935242" cy="1288270"/>
          </a:xfrm>
          <a:prstGeom prst="rect">
            <a:avLst/>
          </a:prstGeom>
          <a:ln w="19050">
            <a:solidFill>
              <a:schemeClr val="tx1"/>
            </a:solidFill>
          </a:ln>
        </p:spPr>
      </p:pic>
      <p:sp>
        <p:nvSpPr>
          <p:cNvPr id="14" name="Freccia in giù 13"/>
          <p:cNvSpPr/>
          <p:nvPr/>
        </p:nvSpPr>
        <p:spPr bwMode="auto">
          <a:xfrm>
            <a:off x="2816676" y="4256554"/>
            <a:ext cx="540774" cy="363793"/>
          </a:xfrm>
          <a:prstGeom prst="downArrow">
            <a:avLst/>
          </a:prstGeom>
          <a:noFill/>
          <a:ln w="28575" cap="flat" cmpd="sng" algn="ctr">
            <a:solidFill>
              <a:srgbClr val="00568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charset="0"/>
              <a:ea typeface="ＭＳ Ｐゴシック" charset="0"/>
            </a:endParaRPr>
          </a:p>
        </p:txBody>
      </p:sp>
      <p:sp>
        <p:nvSpPr>
          <p:cNvPr id="2" name="Per 1"/>
          <p:cNvSpPr/>
          <p:nvPr/>
        </p:nvSpPr>
        <p:spPr>
          <a:xfrm>
            <a:off x="6310828" y="1828907"/>
            <a:ext cx="6392584" cy="3124110"/>
          </a:xfrm>
          <a:prstGeom prst="mathMultiply">
            <a:avLst>
              <a:gd name="adj1" fmla="val 67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Audio 1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71300" y="6337300"/>
            <a:ext cx="304800" cy="304800"/>
          </a:xfrm>
          <a:prstGeom prst="rect">
            <a:avLst/>
          </a:prstGeom>
        </p:spPr>
      </p:pic>
    </p:spTree>
    <p:custDataLst>
      <p:tags r:id="rId1"/>
    </p:custDataLst>
    <p:extLst>
      <p:ext uri="{BB962C8B-B14F-4D97-AF65-F5344CB8AC3E}">
        <p14:creationId xmlns:p14="http://schemas.microsoft.com/office/powerpoint/2010/main" val="63695851"/>
      </p:ext>
    </p:extLst>
  </p:cSld>
  <p:clrMapOvr>
    <a:masterClrMapping/>
  </p:clrMapOvr>
  <mc:AlternateContent xmlns:mc="http://schemas.openxmlformats.org/markup-compatibility/2006" xmlns:p14="http://schemas.microsoft.com/office/powerpoint/2010/main">
    <mc:Choice Requires="p14">
      <p:transition spd="slow" p14:dur="2000" advTm="96586"/>
    </mc:Choice>
    <mc:Fallback xmlns="">
      <p:transition spd="slow" advTm="96586"/>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1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482600"/>
          </a:xfrm>
        </p:spPr>
        <p:txBody>
          <a:bodyPr/>
          <a:lstStyle/>
          <a:p>
            <a:r>
              <a:rPr lang="en-US" sz="2400" dirty="0">
                <a:solidFill>
                  <a:srgbClr val="FF0000"/>
                </a:solidFill>
              </a:rPr>
              <a:t>Vulnerable groups and disabled workers</a:t>
            </a:r>
          </a:p>
        </p:txBody>
      </p:sp>
      <p:sp>
        <p:nvSpPr>
          <p:cNvPr id="5" name="Elaborazione alternativa 4"/>
          <p:cNvSpPr/>
          <p:nvPr/>
        </p:nvSpPr>
        <p:spPr bwMode="auto">
          <a:xfrm>
            <a:off x="556999" y="2712549"/>
            <a:ext cx="5060131" cy="1425846"/>
          </a:xfrm>
          <a:prstGeom prst="flowChartAlternateProcess">
            <a:avLst/>
          </a:prstGeom>
          <a:noFill/>
          <a:ln w="28575" cap="flat" cmpd="sng" algn="ctr">
            <a:solidFill>
              <a:srgbClr val="00568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dirty="0" smtClean="0">
                <a:latin typeface="Calibri Normaal"/>
              </a:rPr>
              <a:t>ACCIDENTS</a:t>
            </a:r>
            <a:endParaRPr lang="en-US" dirty="0">
              <a:latin typeface="Calibri Normaal"/>
            </a:endParaRPr>
          </a:p>
          <a:p>
            <a:pPr algn="ctr"/>
            <a:r>
              <a:rPr lang="en-US" dirty="0">
                <a:latin typeface="Calibri Normaal"/>
              </a:rPr>
              <a:t>An accident due to a violent cause during work</a:t>
            </a:r>
          </a:p>
        </p:txBody>
      </p:sp>
      <p:sp>
        <p:nvSpPr>
          <p:cNvPr id="6" name="Elaborazione alternativa 5"/>
          <p:cNvSpPr/>
          <p:nvPr/>
        </p:nvSpPr>
        <p:spPr bwMode="auto">
          <a:xfrm>
            <a:off x="6786274" y="2678039"/>
            <a:ext cx="5060131" cy="1425846"/>
          </a:xfrm>
          <a:prstGeom prst="flowChartAlternateProcess">
            <a:avLst/>
          </a:prstGeom>
          <a:noFill/>
          <a:ln w="28575" cap="flat" cmpd="sng" algn="ctr">
            <a:solidFill>
              <a:srgbClr val="DDC42B"/>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kern="0" dirty="0">
                <a:solidFill>
                  <a:srgbClr val="0E4133"/>
                </a:solidFill>
                <a:latin typeface="Calibri Normaal" charset="0"/>
              </a:rPr>
              <a:t>OCCUPATIONAL DISEASE</a:t>
            </a:r>
          </a:p>
          <a:p>
            <a:pPr algn="ctr"/>
            <a:r>
              <a:rPr lang="en-US" kern="0" dirty="0">
                <a:solidFill>
                  <a:srgbClr val="0E4133"/>
                </a:solidFill>
                <a:latin typeface="Calibri Normaal" charset="0"/>
              </a:rPr>
              <a:t>A work related illness contracted at work over time</a:t>
            </a:r>
          </a:p>
        </p:txBody>
      </p:sp>
      <p:sp>
        <p:nvSpPr>
          <p:cNvPr id="7" name="Elaborazione alternativa 6"/>
          <p:cNvSpPr/>
          <p:nvPr/>
        </p:nvSpPr>
        <p:spPr bwMode="auto">
          <a:xfrm>
            <a:off x="3817969" y="4724496"/>
            <a:ext cx="5060131" cy="1425846"/>
          </a:xfrm>
          <a:prstGeom prst="flowChartAlternateProcess">
            <a:avLst/>
          </a:prstGeom>
          <a:noFill/>
          <a:ln w="28575" cap="flat" cmpd="sng" algn="ctr">
            <a:solidFill>
              <a:srgbClr val="DDC42B"/>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indent="-342900" algn="ctr"/>
            <a:r>
              <a:rPr lang="en-US" altLang="en-US" kern="0" dirty="0" smtClean="0">
                <a:solidFill>
                  <a:srgbClr val="0E4133"/>
                </a:solidFill>
                <a:latin typeface="Calibri Normaal" charset="0"/>
              </a:rPr>
              <a:t>Impairment </a:t>
            </a:r>
            <a:r>
              <a:rPr lang="en-US" altLang="en-US" kern="0" dirty="0">
                <a:solidFill>
                  <a:srgbClr val="0E4133"/>
                </a:solidFill>
                <a:latin typeface="Calibri Normaal" charset="0"/>
              </a:rPr>
              <a:t>degree </a:t>
            </a:r>
            <a:r>
              <a:rPr lang="en-US" altLang="en-US" kern="0" dirty="0" smtClean="0">
                <a:solidFill>
                  <a:srgbClr val="0E4133"/>
                </a:solidFill>
                <a:latin typeface="Calibri Normaal" charset="0"/>
              </a:rPr>
              <a:t>from 16%</a:t>
            </a:r>
          </a:p>
          <a:p>
            <a:pPr marL="342900" indent="-342900" algn="ctr"/>
            <a:r>
              <a:rPr lang="en-US" altLang="en-US" kern="0" dirty="0" smtClean="0">
                <a:solidFill>
                  <a:srgbClr val="0E4133"/>
                </a:solidFill>
                <a:latin typeface="Calibri Normaal" charset="0"/>
              </a:rPr>
              <a:t>INAIL provides </a:t>
            </a:r>
            <a:r>
              <a:rPr lang="en-US" altLang="en-US" kern="0" dirty="0">
                <a:solidFill>
                  <a:srgbClr val="0E4133"/>
                </a:solidFill>
                <a:latin typeface="Calibri Normaal" charset="0"/>
              </a:rPr>
              <a:t>life annuities</a:t>
            </a:r>
            <a:r>
              <a:rPr lang="en-US" altLang="en-US" kern="0" dirty="0" smtClean="0">
                <a:solidFill>
                  <a:srgbClr val="0E4133"/>
                </a:solidFill>
                <a:latin typeface="Calibri Normaal" charset="0"/>
              </a:rPr>
              <a:t>.</a:t>
            </a:r>
          </a:p>
          <a:p>
            <a:pPr marL="342900" indent="-342900" algn="ctr"/>
            <a:r>
              <a:rPr lang="en-US" altLang="en-US" kern="0" dirty="0" smtClean="0">
                <a:solidFill>
                  <a:srgbClr val="0E4133"/>
                </a:solidFill>
                <a:latin typeface="Calibri Normaal" charset="0"/>
              </a:rPr>
              <a:t>From July 25th, 2000</a:t>
            </a:r>
            <a:endParaRPr lang="en-US" altLang="en-US" kern="0" dirty="0">
              <a:solidFill>
                <a:srgbClr val="0E4133"/>
              </a:solidFill>
              <a:latin typeface="Calibri Normaal" charset="0"/>
            </a:endParaRPr>
          </a:p>
        </p:txBody>
      </p:sp>
      <p:sp>
        <p:nvSpPr>
          <p:cNvPr id="8" name="Elaborazione alternativa 7"/>
          <p:cNvSpPr/>
          <p:nvPr/>
        </p:nvSpPr>
        <p:spPr bwMode="auto">
          <a:xfrm>
            <a:off x="3726426" y="4668815"/>
            <a:ext cx="5240593" cy="1564222"/>
          </a:xfrm>
          <a:prstGeom prst="flowChartAlternateProcess">
            <a:avLst/>
          </a:prstGeom>
          <a:noFill/>
          <a:ln w="28575" cap="flat" cmpd="sng" algn="ctr">
            <a:solidFill>
              <a:srgbClr val="00568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charset="0"/>
              <a:ea typeface="ＭＳ Ｐゴシック" charset="0"/>
            </a:endParaRPr>
          </a:p>
        </p:txBody>
      </p:sp>
      <p:sp>
        <p:nvSpPr>
          <p:cNvPr id="9" name="Freccia in giù 8"/>
          <p:cNvSpPr/>
          <p:nvPr/>
        </p:nvSpPr>
        <p:spPr bwMode="auto">
          <a:xfrm rot="1109507">
            <a:off x="8760542" y="4188542"/>
            <a:ext cx="540774" cy="363793"/>
          </a:xfrm>
          <a:prstGeom prst="downArrow">
            <a:avLst/>
          </a:prstGeom>
          <a:noFill/>
          <a:ln w="28575" cap="flat" cmpd="sng" algn="ctr">
            <a:solidFill>
              <a:srgbClr val="DDC42B"/>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charset="0"/>
              <a:ea typeface="ＭＳ Ｐゴシック" charset="0"/>
            </a:endParaRPr>
          </a:p>
        </p:txBody>
      </p:sp>
      <p:sp>
        <p:nvSpPr>
          <p:cNvPr id="10" name="Freccia in giù 9"/>
          <p:cNvSpPr/>
          <p:nvPr/>
        </p:nvSpPr>
        <p:spPr bwMode="auto">
          <a:xfrm rot="19797181">
            <a:off x="3261783" y="4230973"/>
            <a:ext cx="540774" cy="363793"/>
          </a:xfrm>
          <a:prstGeom prst="downArrow">
            <a:avLst/>
          </a:prstGeom>
          <a:noFill/>
          <a:ln w="28575" cap="flat" cmpd="sng" algn="ctr">
            <a:solidFill>
              <a:srgbClr val="005684"/>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charset="0"/>
              <a:ea typeface="ＭＳ Ｐゴシック" charset="0"/>
            </a:endParaRPr>
          </a:p>
        </p:txBody>
      </p:sp>
      <p:pic>
        <p:nvPicPr>
          <p:cNvPr id="13" name="Immagin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7041" y="1139622"/>
            <a:ext cx="5935242" cy="1288270"/>
          </a:xfrm>
          <a:prstGeom prst="rect">
            <a:avLst/>
          </a:prstGeom>
          <a:ln w="19050">
            <a:solidFill>
              <a:schemeClr val="tx1"/>
            </a:solidFill>
          </a:ln>
        </p:spPr>
      </p:pic>
      <p:pic>
        <p:nvPicPr>
          <p:cNvPr id="18" name="Audio 1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71300" y="6337300"/>
            <a:ext cx="304800" cy="304800"/>
          </a:xfrm>
          <a:prstGeom prst="rect">
            <a:avLst/>
          </a:prstGeom>
        </p:spPr>
      </p:pic>
    </p:spTree>
    <p:custDataLst>
      <p:tags r:id="rId1"/>
    </p:custDataLst>
    <p:extLst>
      <p:ext uri="{BB962C8B-B14F-4D97-AF65-F5344CB8AC3E}">
        <p14:creationId xmlns:p14="http://schemas.microsoft.com/office/powerpoint/2010/main" val="3091435870"/>
      </p:ext>
    </p:extLst>
  </p:cSld>
  <p:clrMapOvr>
    <a:masterClrMapping/>
  </p:clrMapOvr>
  <mc:AlternateContent xmlns:mc="http://schemas.openxmlformats.org/markup-compatibility/2006" xmlns:p14="http://schemas.microsoft.com/office/powerpoint/2010/main">
    <mc:Choice Requires="p14">
      <p:transition spd="slow" p14:dur="2000" advTm="96586"/>
    </mc:Choice>
    <mc:Fallback xmlns="">
      <p:transition spd="slow" advTm="96586"/>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1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482600"/>
          </a:xfrm>
        </p:spPr>
        <p:txBody>
          <a:bodyPr/>
          <a:lstStyle/>
          <a:p>
            <a:r>
              <a:rPr lang="en-US" sz="2400" dirty="0" smtClean="0">
                <a:solidFill>
                  <a:srgbClr val="FF0000"/>
                </a:solidFill>
              </a:rPr>
              <a:t>Pension wealth: a case study</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13" name="CasellaDiTesto 12"/>
              <p:cNvSpPr txBox="1"/>
              <p:nvPr/>
            </p:nvSpPr>
            <p:spPr>
              <a:xfrm>
                <a:off x="1182640" y="1768440"/>
                <a:ext cx="9837768" cy="1039515"/>
              </a:xfrm>
              <a:prstGeom prst="rect">
                <a:avLst/>
              </a:prstGeom>
              <a:noFill/>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a:rPr lang="it-IT" sz="2800" i="1">
                          <a:latin typeface="Cambria Math" panose="02040503050406030204" pitchFamily="18" charset="0"/>
                        </a:rPr>
                        <m:t>𝑃𝑊</m:t>
                      </m:r>
                      <m:r>
                        <a:rPr lang="it-IT" sz="2800" i="1">
                          <a:latin typeface="Cambria Math" panose="02040503050406030204" pitchFamily="18" charset="0"/>
                        </a:rPr>
                        <m:t>= </m:t>
                      </m:r>
                      <m:f>
                        <m:fPr>
                          <m:ctrlPr>
                            <a:rPr lang="it-IT" sz="2800" i="1">
                              <a:latin typeface="Cambria Math" panose="02040503050406030204" pitchFamily="18" charset="0"/>
                            </a:rPr>
                          </m:ctrlPr>
                        </m:fPr>
                        <m:num>
                          <m:nary>
                            <m:naryPr>
                              <m:chr m:val="∑"/>
                              <m:limLoc m:val="undOvr"/>
                              <m:ctrlPr>
                                <a:rPr lang="it-IT" sz="2800" i="1">
                                  <a:latin typeface="Cambria Math" panose="02040503050406030204" pitchFamily="18" charset="0"/>
                                </a:rPr>
                              </m:ctrlPr>
                            </m:naryPr>
                            <m:sub>
                              <m:r>
                                <a:rPr lang="it-IT" sz="2800" i="1">
                                  <a:latin typeface="Cambria Math" panose="02040503050406030204" pitchFamily="18" charset="0"/>
                                </a:rPr>
                                <m:t>𝑘</m:t>
                              </m:r>
                              <m:r>
                                <a:rPr lang="it-IT" sz="2800" i="1">
                                  <a:latin typeface="Cambria Math" panose="02040503050406030204" pitchFamily="18" charset="0"/>
                                </a:rPr>
                                <m:t>=1</m:t>
                              </m:r>
                            </m:sub>
                            <m:sup>
                              <m:r>
                                <a:rPr lang="it-IT" sz="2800" i="1">
                                  <a:latin typeface="Cambria Math" panose="02040503050406030204" pitchFamily="18" charset="0"/>
                                </a:rPr>
                                <m:t>𝜔</m:t>
                              </m:r>
                            </m:sup>
                            <m:e>
                              <m:r>
                                <a:rPr lang="it-IT" sz="2800" b="0" i="1" smtClean="0">
                                  <a:latin typeface="Cambria Math" panose="02040503050406030204" pitchFamily="18" charset="0"/>
                                </a:rPr>
                                <m:t> </m:t>
                              </m:r>
                              <m:sSup>
                                <m:sSupPr>
                                  <m:ctrlPr>
                                    <a:rPr lang="it-IT" sz="2800" i="1">
                                      <a:latin typeface="Cambria Math" panose="02040503050406030204" pitchFamily="18" charset="0"/>
                                    </a:rPr>
                                  </m:ctrlPr>
                                </m:sSupPr>
                                <m:e>
                                  <m:r>
                                    <a:rPr lang="it-IT" sz="2800" i="1">
                                      <a:latin typeface="Cambria Math" panose="02040503050406030204" pitchFamily="18" charset="0"/>
                                    </a:rPr>
                                    <m:t>𝜐</m:t>
                                  </m:r>
                                </m:e>
                                <m:sup>
                                  <m:r>
                                    <a:rPr lang="it-IT" sz="2800" i="1">
                                      <a:latin typeface="Cambria Math" panose="02040503050406030204" pitchFamily="18" charset="0"/>
                                    </a:rPr>
                                    <m:t>𝑘</m:t>
                                  </m:r>
                                </m:sup>
                              </m:sSup>
                              <m:r>
                                <a:rPr lang="it-IT" sz="2800" b="0" i="1" smtClean="0">
                                  <a:latin typeface="Cambria Math" panose="02040503050406030204" pitchFamily="18" charset="0"/>
                                </a:rPr>
                                <m:t>  </m:t>
                              </m:r>
                              <m:sSub>
                                <m:sSubPr>
                                  <m:ctrlPr>
                                    <a:rPr lang="it-IT" sz="2800" i="1">
                                      <a:latin typeface="Cambria Math" panose="02040503050406030204" pitchFamily="18" charset="0"/>
                                    </a:rPr>
                                  </m:ctrlPr>
                                </m:sSubPr>
                                <m:e>
                                  <m:r>
                                    <a:rPr lang="it-IT" sz="2800" i="1">
                                      <a:latin typeface="Cambria Math" panose="02040503050406030204" pitchFamily="18" charset="0"/>
                                    </a:rPr>
                                    <m:t>𝑝</m:t>
                                  </m:r>
                                </m:e>
                                <m:sub>
                                  <m:r>
                                    <a:rPr lang="it-IT" sz="2800" i="1">
                                      <a:latin typeface="Cambria Math" panose="02040503050406030204" pitchFamily="18" charset="0"/>
                                    </a:rPr>
                                    <m:t>𝑘</m:t>
                                  </m:r>
                                </m:sub>
                              </m:sSub>
                              <m:d>
                                <m:dPr>
                                  <m:ctrlPr>
                                    <a:rPr lang="it-IT" sz="2800" i="1">
                                      <a:latin typeface="Cambria Math" panose="02040503050406030204" pitchFamily="18" charset="0"/>
                                    </a:rPr>
                                  </m:ctrlPr>
                                </m:dPr>
                                <m:e>
                                  <m:r>
                                    <a:rPr lang="it-IT" sz="2800" i="1">
                                      <a:latin typeface="Cambria Math" panose="02040503050406030204" pitchFamily="18" charset="0"/>
                                    </a:rPr>
                                    <m:t>𝑟</m:t>
                                  </m:r>
                                </m:e>
                              </m:d>
                              <m:r>
                                <a:rPr lang="it-IT" sz="2800" b="0" i="1" smtClean="0">
                                  <a:latin typeface="Cambria Math" panose="02040503050406030204" pitchFamily="18" charset="0"/>
                                </a:rPr>
                                <m:t>  </m:t>
                              </m:r>
                              <m:sSub>
                                <m:sSubPr>
                                  <m:ctrlPr>
                                    <a:rPr lang="it-IT" sz="2800" i="1">
                                      <a:latin typeface="Cambria Math" panose="02040503050406030204" pitchFamily="18" charset="0"/>
                                    </a:rPr>
                                  </m:ctrlPr>
                                </m:sSubPr>
                                <m:e>
                                  <m:r>
                                    <a:rPr lang="it-IT" sz="2800" i="1">
                                      <a:latin typeface="Cambria Math" panose="02040503050406030204" pitchFamily="18" charset="0"/>
                                    </a:rPr>
                                    <m:t>𝐵</m:t>
                                  </m:r>
                                </m:e>
                                <m:sub>
                                  <m:r>
                                    <a:rPr lang="it-IT" sz="2800" i="1">
                                      <a:latin typeface="Cambria Math" panose="02040503050406030204" pitchFamily="18" charset="0"/>
                                    </a:rPr>
                                    <m:t>𝑘</m:t>
                                  </m:r>
                                </m:sub>
                              </m:sSub>
                            </m:e>
                          </m:nary>
                        </m:num>
                        <m:den>
                          <m:r>
                            <a:rPr lang="it-IT" sz="2800" i="1">
                              <a:latin typeface="Cambria Math" panose="02040503050406030204" pitchFamily="18" charset="0"/>
                            </a:rPr>
                            <m:t>𝑆</m:t>
                          </m:r>
                        </m:den>
                      </m:f>
                      <m:r>
                        <a:rPr lang="it-IT" sz="2800" b="0" i="1" smtClean="0">
                          <a:latin typeface="Cambria Math" panose="02040503050406030204" pitchFamily="18" charset="0"/>
                        </a:rPr>
                        <m:t>=</m:t>
                      </m:r>
                      <m:f>
                        <m:fPr>
                          <m:ctrlPr>
                            <a:rPr lang="it-IT" sz="2800" i="1">
                              <a:latin typeface="Cambria Math" panose="02040503050406030204" pitchFamily="18" charset="0"/>
                            </a:rPr>
                          </m:ctrlPr>
                        </m:fPr>
                        <m:num>
                          <m:r>
                            <a:rPr lang="it-IT" sz="2800" b="0" i="1" smtClean="0">
                              <a:latin typeface="Cambria Math" panose="02040503050406030204" pitchFamily="18" charset="0"/>
                            </a:rPr>
                            <m:t>𝑃𝑟𝑒𝑠𝑒𝑛𝑡</m:t>
                          </m:r>
                          <m:r>
                            <a:rPr lang="it-IT" sz="2800" b="0" i="1" smtClean="0">
                              <a:latin typeface="Cambria Math" panose="02040503050406030204" pitchFamily="18" charset="0"/>
                            </a:rPr>
                            <m:t> </m:t>
                          </m:r>
                          <m:r>
                            <a:rPr lang="it-IT" sz="2800" b="0" i="1" smtClean="0">
                              <a:latin typeface="Cambria Math" panose="02040503050406030204" pitchFamily="18" charset="0"/>
                            </a:rPr>
                            <m:t>𝑣𝑎𝑙𝑢𝑒</m:t>
                          </m:r>
                          <m:r>
                            <a:rPr lang="it-IT" sz="2800" b="0" i="1" smtClean="0">
                              <a:latin typeface="Cambria Math" panose="02040503050406030204" pitchFamily="18" charset="0"/>
                            </a:rPr>
                            <m:t> </m:t>
                          </m:r>
                          <m:r>
                            <a:rPr lang="it-IT" sz="2800" b="0" i="1" smtClean="0">
                              <a:latin typeface="Cambria Math" panose="02040503050406030204" pitchFamily="18" charset="0"/>
                            </a:rPr>
                            <m:t>𝑓𝑢𝑡𝑢𝑟𝑒</m:t>
                          </m:r>
                          <m:r>
                            <a:rPr lang="it-IT" sz="2800" b="0" i="1" smtClean="0">
                              <a:latin typeface="Cambria Math" panose="02040503050406030204" pitchFamily="18" charset="0"/>
                            </a:rPr>
                            <m:t> </m:t>
                          </m:r>
                          <m:r>
                            <a:rPr lang="it-IT" sz="2800" b="0" i="1" smtClean="0">
                              <a:latin typeface="Cambria Math" panose="02040503050406030204" pitchFamily="18" charset="0"/>
                            </a:rPr>
                            <m:t>𝑏𝑒𝑛𝑒𝑓𝑖𝑡𝑠</m:t>
                          </m:r>
                        </m:num>
                        <m:den>
                          <m:r>
                            <a:rPr lang="it-IT" sz="2800" b="0" i="1" smtClean="0">
                              <a:latin typeface="Cambria Math" panose="02040503050406030204" pitchFamily="18" charset="0"/>
                            </a:rPr>
                            <m:t>𝐿𝑎𝑠𝑡</m:t>
                          </m:r>
                          <m:r>
                            <a:rPr lang="it-IT" sz="2800" b="0" i="1" smtClean="0">
                              <a:latin typeface="Cambria Math" panose="02040503050406030204" pitchFamily="18" charset="0"/>
                            </a:rPr>
                            <m:t> </m:t>
                          </m:r>
                          <m:r>
                            <a:rPr lang="it-IT" sz="2800" b="0" i="1" smtClean="0">
                              <a:latin typeface="Cambria Math" panose="02040503050406030204" pitchFamily="18" charset="0"/>
                            </a:rPr>
                            <m:t>𝑎𝑛𝑛𝑢𝑎𝑙</m:t>
                          </m:r>
                          <m:r>
                            <a:rPr lang="it-IT" sz="2800" b="0" i="1" smtClean="0">
                              <a:latin typeface="Cambria Math" panose="02040503050406030204" pitchFamily="18" charset="0"/>
                            </a:rPr>
                            <m:t> </m:t>
                          </m:r>
                          <m:r>
                            <a:rPr lang="it-IT" sz="2800" b="0" i="1" smtClean="0">
                              <a:latin typeface="Cambria Math" panose="02040503050406030204" pitchFamily="18" charset="0"/>
                            </a:rPr>
                            <m:t>𝑆𝑎𝑙𝑎𝑟𝑦</m:t>
                          </m:r>
                        </m:den>
                      </m:f>
                    </m:oMath>
                  </m:oMathPara>
                </a14:m>
                <a:endParaRPr lang="it-IT" dirty="0" smtClean="0"/>
              </a:p>
            </p:txBody>
          </p:sp>
        </mc:Choice>
        <mc:Fallback xmlns="">
          <p:sp>
            <p:nvSpPr>
              <p:cNvPr id="13" name="CasellaDiTesto 12"/>
              <p:cNvSpPr txBox="1">
                <a:spLocks noRot="1" noChangeAspect="1" noMove="1" noResize="1" noEditPoints="1" noAdjustHandles="1" noChangeArrowheads="1" noChangeShapeType="1" noTextEdit="1"/>
              </p:cNvSpPr>
              <p:nvPr/>
            </p:nvSpPr>
            <p:spPr>
              <a:xfrm>
                <a:off x="1182640" y="1768440"/>
                <a:ext cx="9837768" cy="1039515"/>
              </a:xfrm>
              <a:prstGeom prst="rect">
                <a:avLst/>
              </a:prstGeom>
              <a:blipFill>
                <a:blip r:embed="rId6"/>
                <a:stretch>
                  <a:fillRect/>
                </a:stretch>
              </a:blipFill>
            </p:spPr>
            <p:txBody>
              <a:bodyPr/>
              <a:lstStyle/>
              <a:p>
                <a:r>
                  <a:rPr lang="it-IT">
                    <a:noFill/>
                  </a:rPr>
                  <a:t> </a:t>
                </a:r>
              </a:p>
            </p:txBody>
          </p:sp>
        </mc:Fallback>
      </mc:AlternateContent>
      <p:sp>
        <p:nvSpPr>
          <p:cNvPr id="14" name="Rettangolo arrotondato 13"/>
          <p:cNvSpPr/>
          <p:nvPr/>
        </p:nvSpPr>
        <p:spPr bwMode="auto">
          <a:xfrm>
            <a:off x="4826722" y="1040862"/>
            <a:ext cx="2708053" cy="581469"/>
          </a:xfrm>
          <a:prstGeom prst="roundRect">
            <a:avLst/>
          </a:prstGeom>
          <a:gradFill flip="none" rotWithShape="1">
            <a:gsLst>
              <a:gs pos="0">
                <a:srgbClr val="005684">
                  <a:shade val="30000"/>
                  <a:satMod val="115000"/>
                </a:srgbClr>
              </a:gs>
              <a:gs pos="50000">
                <a:srgbClr val="005684">
                  <a:shade val="67500"/>
                  <a:satMod val="115000"/>
                </a:srgbClr>
              </a:gs>
              <a:gs pos="100000">
                <a:srgbClr val="005684">
                  <a:shade val="100000"/>
                  <a:satMod val="115000"/>
                </a:srgbClr>
              </a:gs>
            </a:gsLst>
            <a:path path="circle">
              <a:fillToRect l="100000" b="100000"/>
            </a:path>
            <a:tileRect t="-100000" r="-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lvl="0" algn="ctr"/>
            <a:r>
              <a:rPr lang="it-IT" sz="2800" b="1" dirty="0" err="1">
                <a:solidFill>
                  <a:srgbClr val="DDC42B"/>
                </a:solidFill>
              </a:rPr>
              <a:t>Pension</a:t>
            </a:r>
            <a:r>
              <a:rPr lang="it-IT" sz="2800" b="1" dirty="0">
                <a:solidFill>
                  <a:srgbClr val="DDC42B"/>
                </a:solidFill>
              </a:rPr>
              <a:t> </a:t>
            </a:r>
            <a:r>
              <a:rPr lang="it-IT" sz="2800" b="1" dirty="0" err="1">
                <a:solidFill>
                  <a:srgbClr val="DDC42B"/>
                </a:solidFill>
              </a:rPr>
              <a:t>Wealth</a:t>
            </a:r>
            <a:endParaRPr lang="it-IT" sz="2800" b="1" dirty="0">
              <a:solidFill>
                <a:srgbClr val="DDC42B"/>
              </a:solidFill>
            </a:endParaRPr>
          </a:p>
        </p:txBody>
      </p:sp>
      <mc:AlternateContent xmlns:mc="http://schemas.openxmlformats.org/markup-compatibility/2006" xmlns:a14="http://schemas.microsoft.com/office/drawing/2010/main">
        <mc:Choice Requires="a14">
          <p:sp>
            <p:nvSpPr>
              <p:cNvPr id="15" name="CasellaDiTesto 14"/>
              <p:cNvSpPr txBox="1"/>
              <p:nvPr/>
            </p:nvSpPr>
            <p:spPr>
              <a:xfrm>
                <a:off x="705461" y="3100173"/>
                <a:ext cx="10950574" cy="985078"/>
              </a:xfrm>
              <a:prstGeom prst="rect">
                <a:avLst/>
              </a:prstGeom>
              <a:noFill/>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m:rPr>
                          <m:nor/>
                        </m:rPr>
                        <a:rPr lang="en-US" sz="2800" i="1" dirty="0">
                          <a:latin typeface="Cambria Math" panose="02040503050406030204" pitchFamily="18" charset="0"/>
                          <a:ea typeface="Cambria Math" panose="02040503050406030204" pitchFamily="18" charset="0"/>
                        </a:rPr>
                        <m:t>PW</m:t>
                      </m:r>
                      <m:r>
                        <m:rPr>
                          <m:nor/>
                        </m:rPr>
                        <a:rPr lang="it-IT" sz="2800" b="0" i="1" baseline="-25000" dirty="0" smtClean="0">
                          <a:latin typeface="Cambria Math" panose="02040503050406030204" pitchFamily="18" charset="0"/>
                          <a:ea typeface="Cambria Math" panose="02040503050406030204" pitchFamily="18" charset="0"/>
                        </a:rPr>
                        <m:t>oldage</m:t>
                      </m:r>
                      <m:r>
                        <a:rPr lang="it-IT" sz="2800" i="1">
                          <a:latin typeface="Cambria Math" panose="02040503050406030204" pitchFamily="18" charset="0"/>
                        </a:rPr>
                        <m:t>=</m:t>
                      </m:r>
                      <m:f>
                        <m:fPr>
                          <m:ctrlPr>
                            <a:rPr lang="it-IT" sz="2800" i="1">
                              <a:latin typeface="Cambria Math" panose="02040503050406030204" pitchFamily="18" charset="0"/>
                            </a:rPr>
                          </m:ctrlPr>
                        </m:fPr>
                        <m:num>
                          <m:r>
                            <a:rPr lang="it-IT" sz="2800" b="0" i="1" smtClean="0">
                              <a:latin typeface="Cambria Math" panose="02040503050406030204" pitchFamily="18" charset="0"/>
                            </a:rPr>
                            <m:t>𝑃𝑟𝑒𝑠𝑒𝑛𝑡</m:t>
                          </m:r>
                          <m:r>
                            <a:rPr lang="it-IT" sz="2800" b="0" i="1" smtClean="0">
                              <a:latin typeface="Cambria Math" panose="02040503050406030204" pitchFamily="18" charset="0"/>
                            </a:rPr>
                            <m:t> </m:t>
                          </m:r>
                          <m:r>
                            <a:rPr lang="it-IT" sz="2800" b="0" i="1" smtClean="0">
                              <a:latin typeface="Cambria Math" panose="02040503050406030204" pitchFamily="18" charset="0"/>
                            </a:rPr>
                            <m:t>𝑣𝑎𝑙𝑢𝑒</m:t>
                          </m:r>
                          <m:r>
                            <a:rPr lang="it-IT" sz="2800" b="0" i="1" smtClean="0">
                              <a:latin typeface="Cambria Math" panose="02040503050406030204" pitchFamily="18" charset="0"/>
                            </a:rPr>
                            <m:t> </m:t>
                          </m:r>
                          <m:r>
                            <a:rPr lang="it-IT" sz="2800" b="0" i="1" smtClean="0">
                              <a:latin typeface="Cambria Math" panose="02040503050406030204" pitchFamily="18" charset="0"/>
                            </a:rPr>
                            <m:t>𝑓𝑢𝑡𝑢𝑟𝑒</m:t>
                          </m:r>
                          <m:r>
                            <a:rPr lang="it-IT" sz="2800" b="0" i="1" smtClean="0">
                              <a:latin typeface="Cambria Math" panose="02040503050406030204" pitchFamily="18" charset="0"/>
                            </a:rPr>
                            <m:t> </m:t>
                          </m:r>
                          <m:r>
                            <a:rPr lang="it-IT" sz="2800" b="0" i="1" smtClean="0">
                              <a:latin typeface="Cambria Math" panose="02040503050406030204" pitchFamily="18" charset="0"/>
                            </a:rPr>
                            <m:t>𝑜𝑙𝑑</m:t>
                          </m:r>
                          <m:r>
                            <a:rPr lang="it-IT" sz="2800" b="0" i="1" smtClean="0">
                              <a:latin typeface="Cambria Math" panose="02040503050406030204" pitchFamily="18" charset="0"/>
                            </a:rPr>
                            <m:t> </m:t>
                          </m:r>
                          <m:r>
                            <a:rPr lang="it-IT" sz="2800" b="0" i="1" smtClean="0">
                              <a:latin typeface="Cambria Math" panose="02040503050406030204" pitchFamily="18" charset="0"/>
                            </a:rPr>
                            <m:t>𝑎𝑔𝑒</m:t>
                          </m:r>
                          <m:r>
                            <a:rPr lang="it-IT" sz="2800" b="0" i="1" smtClean="0">
                              <a:latin typeface="Cambria Math" panose="02040503050406030204" pitchFamily="18" charset="0"/>
                            </a:rPr>
                            <m:t> </m:t>
                          </m:r>
                          <m:r>
                            <a:rPr lang="it-IT" sz="2800" b="0" i="1" smtClean="0">
                              <a:latin typeface="Cambria Math" panose="02040503050406030204" pitchFamily="18" charset="0"/>
                            </a:rPr>
                            <m:t>𝑝𝑒𝑛𝑠𝑖𝑜𝑛</m:t>
                          </m:r>
                          <m:r>
                            <a:rPr lang="it-IT" sz="2800" b="0" i="1" smtClean="0">
                              <a:latin typeface="Cambria Math" panose="02040503050406030204" pitchFamily="18" charset="0"/>
                            </a:rPr>
                            <m:t> </m:t>
                          </m:r>
                          <m:r>
                            <a:rPr lang="it-IT" sz="2800" b="0" i="1" smtClean="0">
                              <a:latin typeface="Cambria Math" panose="02040503050406030204" pitchFamily="18" charset="0"/>
                            </a:rPr>
                            <m:t>𝑝𝑎𝑦𝑚𝑒𝑛𝑡𝑠</m:t>
                          </m:r>
                        </m:num>
                        <m:den>
                          <m:r>
                            <a:rPr lang="it-IT" sz="2800" b="0" i="1" smtClean="0">
                              <a:latin typeface="Cambria Math" panose="02040503050406030204" pitchFamily="18" charset="0"/>
                            </a:rPr>
                            <m:t>𝐿𝑎𝑠𝑡</m:t>
                          </m:r>
                          <m:r>
                            <a:rPr lang="it-IT" sz="2800" b="0" i="1" smtClean="0">
                              <a:latin typeface="Cambria Math" panose="02040503050406030204" pitchFamily="18" charset="0"/>
                            </a:rPr>
                            <m:t> </m:t>
                          </m:r>
                          <m:r>
                            <a:rPr lang="it-IT" sz="2800" b="0" i="1" smtClean="0">
                              <a:latin typeface="Cambria Math" panose="02040503050406030204" pitchFamily="18" charset="0"/>
                            </a:rPr>
                            <m:t>𝑎𝑛𝑛𝑢𝑎𝑙</m:t>
                          </m:r>
                          <m:r>
                            <a:rPr lang="it-IT" sz="2800" b="0" i="1" smtClean="0">
                              <a:latin typeface="Cambria Math" panose="02040503050406030204" pitchFamily="18" charset="0"/>
                            </a:rPr>
                            <m:t> </m:t>
                          </m:r>
                          <m:r>
                            <a:rPr lang="it-IT" sz="2800" b="0" i="1" smtClean="0">
                              <a:latin typeface="Cambria Math" panose="02040503050406030204" pitchFamily="18" charset="0"/>
                            </a:rPr>
                            <m:t>𝑆𝑎𝑙𝑎𝑟𝑦</m:t>
                          </m:r>
                        </m:den>
                      </m:f>
                    </m:oMath>
                  </m:oMathPara>
                </a14:m>
                <a:endParaRPr lang="it-IT" dirty="0" smtClean="0"/>
              </a:p>
            </p:txBody>
          </p:sp>
        </mc:Choice>
        <mc:Fallback xmlns="">
          <p:sp>
            <p:nvSpPr>
              <p:cNvPr id="15" name="CasellaDiTesto 14"/>
              <p:cNvSpPr txBox="1">
                <a:spLocks noRot="1" noChangeAspect="1" noMove="1" noResize="1" noEditPoints="1" noAdjustHandles="1" noChangeArrowheads="1" noChangeShapeType="1" noTextEdit="1"/>
              </p:cNvSpPr>
              <p:nvPr/>
            </p:nvSpPr>
            <p:spPr>
              <a:xfrm>
                <a:off x="705461" y="3100173"/>
                <a:ext cx="10950574" cy="985078"/>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p:cNvSpPr txBox="1"/>
              <p:nvPr/>
            </p:nvSpPr>
            <p:spPr>
              <a:xfrm>
                <a:off x="781595" y="4386756"/>
                <a:ext cx="10798305" cy="985078"/>
              </a:xfrm>
              <a:prstGeom prst="rect">
                <a:avLst/>
              </a:prstGeom>
              <a:noFill/>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m:rPr>
                          <m:nor/>
                        </m:rPr>
                        <a:rPr lang="en-US" sz="2800" i="1" dirty="0" smtClean="0">
                          <a:latin typeface="Cambria Math" panose="02040503050406030204" pitchFamily="18" charset="0"/>
                          <a:ea typeface="Cambria Math" panose="02040503050406030204" pitchFamily="18" charset="0"/>
                        </a:rPr>
                        <m:t>PW</m:t>
                      </m:r>
                      <m:r>
                        <m:rPr>
                          <m:nor/>
                        </m:rPr>
                        <a:rPr lang="en-US" sz="2800" i="1" baseline="-25000" dirty="0" smtClean="0">
                          <a:latin typeface="Cambria Math" panose="02040503050406030204" pitchFamily="18" charset="0"/>
                          <a:ea typeface="Cambria Math" panose="02040503050406030204" pitchFamily="18" charset="0"/>
                        </a:rPr>
                        <m:t>INAIL</m:t>
                      </m:r>
                      <m:r>
                        <a:rPr lang="it-IT" sz="2800" i="1">
                          <a:latin typeface="Cambria Math" panose="02040503050406030204" pitchFamily="18" charset="0"/>
                        </a:rPr>
                        <m:t>=</m:t>
                      </m:r>
                      <m:f>
                        <m:fPr>
                          <m:ctrlPr>
                            <a:rPr lang="it-IT" sz="2800" i="1">
                              <a:latin typeface="Cambria Math" panose="02040503050406030204" pitchFamily="18" charset="0"/>
                            </a:rPr>
                          </m:ctrlPr>
                        </m:fPr>
                        <m:num>
                          <m:r>
                            <a:rPr lang="it-IT" sz="2800" b="0" i="1" smtClean="0">
                              <a:latin typeface="Cambria Math" panose="02040503050406030204" pitchFamily="18" charset="0"/>
                            </a:rPr>
                            <m:t>𝑃𝑟𝑒𝑠𝑒𝑛𝑡</m:t>
                          </m:r>
                          <m:r>
                            <a:rPr lang="it-IT" sz="2800" b="0" i="1" smtClean="0">
                              <a:latin typeface="Cambria Math" panose="02040503050406030204" pitchFamily="18" charset="0"/>
                            </a:rPr>
                            <m:t> </m:t>
                          </m:r>
                          <m:r>
                            <a:rPr lang="it-IT" sz="2800" b="0" i="1" smtClean="0">
                              <a:latin typeface="Cambria Math" panose="02040503050406030204" pitchFamily="18" charset="0"/>
                            </a:rPr>
                            <m:t>𝑣𝑎𝑙𝑢𝑒</m:t>
                          </m:r>
                          <m:r>
                            <a:rPr lang="it-IT" sz="2800" b="0" i="1" smtClean="0">
                              <a:latin typeface="Cambria Math" panose="02040503050406030204" pitchFamily="18" charset="0"/>
                            </a:rPr>
                            <m:t> </m:t>
                          </m:r>
                          <m:r>
                            <a:rPr lang="it-IT" sz="2800" b="0" i="1" smtClean="0">
                              <a:latin typeface="Cambria Math" panose="02040503050406030204" pitchFamily="18" charset="0"/>
                            </a:rPr>
                            <m:t>𝑓𝑢𝑡𝑢𝑟𝑒</m:t>
                          </m:r>
                          <m:r>
                            <a:rPr lang="it-IT" sz="2800" b="0" i="1" smtClean="0">
                              <a:latin typeface="Cambria Math" panose="02040503050406030204" pitchFamily="18" charset="0"/>
                            </a:rPr>
                            <m:t> </m:t>
                          </m:r>
                          <m:r>
                            <a:rPr lang="it-IT" sz="2800" b="0" i="1" smtClean="0">
                              <a:latin typeface="Cambria Math" panose="02040503050406030204" pitchFamily="18" charset="0"/>
                            </a:rPr>
                            <m:t>𝑑𝑖𝑠𝑎𝑏𝑙𝑒𝑑</m:t>
                          </m:r>
                          <m:r>
                            <a:rPr lang="it-IT" sz="2800" b="0" i="1" smtClean="0">
                              <a:latin typeface="Cambria Math" panose="02040503050406030204" pitchFamily="18" charset="0"/>
                            </a:rPr>
                            <m:t> </m:t>
                          </m:r>
                          <m:r>
                            <a:rPr lang="it-IT" sz="2800" b="0" i="1" smtClean="0">
                              <a:latin typeface="Cambria Math" panose="02040503050406030204" pitchFamily="18" charset="0"/>
                            </a:rPr>
                            <m:t>𝑝𝑒𝑛𝑠𝑖𝑜𝑛</m:t>
                          </m:r>
                          <m:r>
                            <a:rPr lang="it-IT" sz="2800" b="0" i="1" smtClean="0">
                              <a:latin typeface="Cambria Math" panose="02040503050406030204" pitchFamily="18" charset="0"/>
                            </a:rPr>
                            <m:t> </m:t>
                          </m:r>
                          <m:r>
                            <a:rPr lang="it-IT" sz="2800" b="0" i="1" smtClean="0">
                              <a:latin typeface="Cambria Math" panose="02040503050406030204" pitchFamily="18" charset="0"/>
                            </a:rPr>
                            <m:t>𝑝𝑎𝑦𝑚𝑒𝑛𝑡𝑠</m:t>
                          </m:r>
                        </m:num>
                        <m:den>
                          <m:r>
                            <a:rPr lang="it-IT" sz="2800" b="0" i="1" smtClean="0">
                              <a:latin typeface="Cambria Math" panose="02040503050406030204" pitchFamily="18" charset="0"/>
                            </a:rPr>
                            <m:t>𝐿𝑎𝑠𝑡</m:t>
                          </m:r>
                          <m:r>
                            <a:rPr lang="it-IT" sz="2800" b="0" i="1" smtClean="0">
                              <a:latin typeface="Cambria Math" panose="02040503050406030204" pitchFamily="18" charset="0"/>
                            </a:rPr>
                            <m:t> </m:t>
                          </m:r>
                          <m:r>
                            <a:rPr lang="it-IT" sz="2800" b="0" i="1" smtClean="0">
                              <a:latin typeface="Cambria Math" panose="02040503050406030204" pitchFamily="18" charset="0"/>
                            </a:rPr>
                            <m:t>𝑎𝑛𝑛𝑢𝑎𝑙</m:t>
                          </m:r>
                          <m:r>
                            <a:rPr lang="it-IT" sz="2800" b="0" i="1" smtClean="0">
                              <a:latin typeface="Cambria Math" panose="02040503050406030204" pitchFamily="18" charset="0"/>
                            </a:rPr>
                            <m:t> </m:t>
                          </m:r>
                          <m:r>
                            <a:rPr lang="it-IT" sz="2800" b="0" i="1" smtClean="0">
                              <a:latin typeface="Cambria Math" panose="02040503050406030204" pitchFamily="18" charset="0"/>
                            </a:rPr>
                            <m:t>𝑆𝑎𝑙𝑎𝑟𝑦</m:t>
                          </m:r>
                        </m:den>
                      </m:f>
                    </m:oMath>
                  </m:oMathPara>
                </a14:m>
                <a:endParaRPr lang="it-IT" dirty="0" smtClean="0"/>
              </a:p>
            </p:txBody>
          </p:sp>
        </mc:Choice>
        <mc:Fallback xmlns="">
          <p:sp>
            <p:nvSpPr>
              <p:cNvPr id="16" name="CasellaDiTesto 15"/>
              <p:cNvSpPr txBox="1">
                <a:spLocks noRot="1" noChangeAspect="1" noMove="1" noResize="1" noEditPoints="1" noAdjustHandles="1" noChangeArrowheads="1" noChangeShapeType="1" noTextEdit="1"/>
              </p:cNvSpPr>
              <p:nvPr/>
            </p:nvSpPr>
            <p:spPr>
              <a:xfrm>
                <a:off x="781595" y="4386756"/>
                <a:ext cx="10798305" cy="985078"/>
              </a:xfrm>
              <a:prstGeom prst="rect">
                <a:avLst/>
              </a:prstGeom>
              <a:blipFill>
                <a:blip r:embed="rId8"/>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CasellaDiTesto 16"/>
              <p:cNvSpPr txBox="1"/>
              <p:nvPr/>
            </p:nvSpPr>
            <p:spPr>
              <a:xfrm>
                <a:off x="3549129" y="5673339"/>
                <a:ext cx="5263235" cy="523220"/>
              </a:xfrm>
              <a:prstGeom prst="rect">
                <a:avLst/>
              </a:prstGeom>
              <a:noFill/>
              <a:ln w="15875">
                <a:solidFill>
                  <a:schemeClr val="tx1"/>
                </a:solidFill>
              </a:ln>
            </p:spPr>
            <p:txBody>
              <a:bodyPr wrap="square" rtlCol="0" anchor="ctr" anchorCtr="0">
                <a:spAutoFit/>
              </a:bodyPr>
              <a:lstStyle/>
              <a:p>
                <a:pPr/>
                <a14:m>
                  <m:oMathPara xmlns:m="http://schemas.openxmlformats.org/officeDocument/2006/math">
                    <m:oMathParaPr>
                      <m:jc m:val="centerGroup"/>
                    </m:oMathParaPr>
                    <m:oMath xmlns:m="http://schemas.openxmlformats.org/officeDocument/2006/math">
                      <m:r>
                        <m:rPr>
                          <m:nor/>
                        </m:rPr>
                        <a:rPr lang="en-US" sz="2800" b="1" i="1" dirty="0" smtClean="0">
                          <a:latin typeface="Cambria Math" panose="02040503050406030204" pitchFamily="18" charset="0"/>
                          <a:ea typeface="Cambria Math" panose="02040503050406030204" pitchFamily="18" charset="0"/>
                        </a:rPr>
                        <m:t>PW</m:t>
                      </m:r>
                      <m:r>
                        <a:rPr lang="it-IT" sz="2800" b="1" i="1" baseline="-25000" dirty="0" smtClean="0">
                          <a:latin typeface="Cambria Math" panose="02040503050406030204" pitchFamily="18" charset="0"/>
                          <a:ea typeface="Cambria Math" panose="02040503050406030204" pitchFamily="18" charset="0"/>
                        </a:rPr>
                        <m:t>𝑫𝒊𝒔𝒂𝒃𝒍𝒆𝒅</m:t>
                      </m:r>
                      <m:r>
                        <a:rPr lang="it-IT" sz="2800" b="1" i="1">
                          <a:latin typeface="Cambria Math" panose="02040503050406030204" pitchFamily="18" charset="0"/>
                        </a:rPr>
                        <m:t>=</m:t>
                      </m:r>
                      <m:r>
                        <m:rPr>
                          <m:nor/>
                        </m:rPr>
                        <a:rPr lang="en-US" sz="2800" b="1" i="1" dirty="0">
                          <a:latin typeface="Cambria Math" panose="02040503050406030204" pitchFamily="18" charset="0"/>
                          <a:ea typeface="Cambria Math" panose="02040503050406030204" pitchFamily="18" charset="0"/>
                        </a:rPr>
                        <m:t>PW</m:t>
                      </m:r>
                      <m:r>
                        <m:rPr>
                          <m:nor/>
                        </m:rPr>
                        <a:rPr lang="it-IT" sz="2800" b="1" i="1" baseline="-25000" dirty="0">
                          <a:latin typeface="Cambria Math" panose="02040503050406030204" pitchFamily="18" charset="0"/>
                          <a:ea typeface="Cambria Math" panose="02040503050406030204" pitchFamily="18" charset="0"/>
                        </a:rPr>
                        <m:t>oldage</m:t>
                      </m:r>
                      <m:r>
                        <m:rPr>
                          <m:nor/>
                        </m:rPr>
                        <a:rPr lang="it-IT" sz="2800" b="1" i="1" baseline="-25000" dirty="0" smtClean="0">
                          <a:latin typeface="Cambria Math" panose="02040503050406030204" pitchFamily="18" charset="0"/>
                          <a:ea typeface="Cambria Math" panose="02040503050406030204" pitchFamily="18" charset="0"/>
                        </a:rPr>
                        <m:t> </m:t>
                      </m:r>
                      <m:r>
                        <m:rPr>
                          <m:nor/>
                        </m:rPr>
                        <a:rPr lang="it-IT" sz="2800" b="1" i="1" dirty="0" smtClean="0">
                          <a:latin typeface="Cambria Math" panose="02040503050406030204" pitchFamily="18" charset="0"/>
                          <a:ea typeface="Cambria Math" panose="02040503050406030204" pitchFamily="18" charset="0"/>
                        </a:rPr>
                        <m:t> + </m:t>
                      </m:r>
                      <m:r>
                        <m:rPr>
                          <m:nor/>
                        </m:rPr>
                        <a:rPr lang="it-IT" sz="2800" b="1" i="1" dirty="0" smtClean="0">
                          <a:latin typeface="Cambria Math" panose="02040503050406030204" pitchFamily="18" charset="0"/>
                          <a:ea typeface="Cambria Math" panose="02040503050406030204" pitchFamily="18" charset="0"/>
                        </a:rPr>
                        <m:t>P</m:t>
                      </m:r>
                      <m:r>
                        <m:rPr>
                          <m:nor/>
                        </m:rPr>
                        <a:rPr lang="en-US" sz="2800" b="1" i="1" dirty="0" smtClean="0">
                          <a:latin typeface="Cambria Math" panose="02040503050406030204" pitchFamily="18" charset="0"/>
                          <a:ea typeface="Cambria Math" panose="02040503050406030204" pitchFamily="18" charset="0"/>
                        </a:rPr>
                        <m:t>W</m:t>
                      </m:r>
                      <m:r>
                        <m:rPr>
                          <m:nor/>
                        </m:rPr>
                        <a:rPr lang="en-US" sz="2800" b="1" i="1" baseline="-25000" dirty="0" smtClean="0">
                          <a:latin typeface="Cambria Math" panose="02040503050406030204" pitchFamily="18" charset="0"/>
                          <a:ea typeface="Cambria Math" panose="02040503050406030204" pitchFamily="18" charset="0"/>
                        </a:rPr>
                        <m:t>INAIL</m:t>
                      </m:r>
                    </m:oMath>
                  </m:oMathPara>
                </a14:m>
                <a:endParaRPr lang="it-IT" b="1" dirty="0" smtClean="0"/>
              </a:p>
            </p:txBody>
          </p:sp>
        </mc:Choice>
        <mc:Fallback xmlns="">
          <p:sp>
            <p:nvSpPr>
              <p:cNvPr id="17" name="CasellaDiTesto 16"/>
              <p:cNvSpPr txBox="1">
                <a:spLocks noRot="1" noChangeAspect="1" noMove="1" noResize="1" noEditPoints="1" noAdjustHandles="1" noChangeArrowheads="1" noChangeShapeType="1" noTextEdit="1"/>
              </p:cNvSpPr>
              <p:nvPr/>
            </p:nvSpPr>
            <p:spPr>
              <a:xfrm>
                <a:off x="3549129" y="5673339"/>
                <a:ext cx="5263235" cy="523220"/>
              </a:xfrm>
              <a:prstGeom prst="rect">
                <a:avLst/>
              </a:prstGeom>
              <a:blipFill>
                <a:blip r:embed="rId9"/>
                <a:stretch>
                  <a:fillRect/>
                </a:stretch>
              </a:blipFill>
              <a:ln w="15875">
                <a:solidFill>
                  <a:schemeClr val="tx1"/>
                </a:solidFill>
              </a:ln>
            </p:spPr>
            <p:txBody>
              <a:bodyPr/>
              <a:lstStyle/>
              <a:p>
                <a:r>
                  <a:rPr lang="it-IT">
                    <a:noFill/>
                  </a:rPr>
                  <a:t> </a:t>
                </a:r>
              </a:p>
            </p:txBody>
          </p:sp>
        </mc:Fallback>
      </mc:AlternateContent>
    </p:spTree>
    <p:custDataLst>
      <p:tags r:id="rId1"/>
    </p:custDataLst>
    <p:extLst>
      <p:ext uri="{BB962C8B-B14F-4D97-AF65-F5344CB8AC3E}">
        <p14:creationId xmlns:p14="http://schemas.microsoft.com/office/powerpoint/2010/main" val="3190230084"/>
      </p:ext>
    </p:extLst>
  </p:cSld>
  <p:clrMapOvr>
    <a:masterClrMapping/>
  </p:clrMapOvr>
  <mc:AlternateContent xmlns:mc="http://schemas.openxmlformats.org/markup-compatibility/2006" xmlns:p14="http://schemas.microsoft.com/office/powerpoint/2010/main">
    <mc:Choice Requires="p14">
      <p:transition spd="slow" p14:dur="2000" advTm="61570"/>
    </mc:Choice>
    <mc:Fallback xmlns="">
      <p:transition spd="slow" advTm="6157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482600"/>
          </a:xfrm>
        </p:spPr>
        <p:txBody>
          <a:bodyPr/>
          <a:lstStyle/>
          <a:p>
            <a:r>
              <a:rPr lang="en-US" sz="2400" dirty="0" smtClean="0">
                <a:solidFill>
                  <a:srgbClr val="FF0000"/>
                </a:solidFill>
              </a:rPr>
              <a:t>Pension wealth: a case study</a:t>
            </a:r>
            <a:endParaRPr lang="en-US" sz="2400" dirty="0">
              <a:solidFill>
                <a:srgbClr val="FF0000"/>
              </a:solidFill>
            </a:endParaRPr>
          </a:p>
        </p:txBody>
      </p:sp>
      <p:pic>
        <p:nvPicPr>
          <p:cNvPr id="19" name="Immagine 18"/>
          <p:cNvPicPr>
            <a:picLocks noChangeAspect="1"/>
          </p:cNvPicPr>
          <p:nvPr/>
        </p:nvPicPr>
        <p:blipFill>
          <a:blip r:embed="rId3"/>
          <a:stretch>
            <a:fillRect/>
          </a:stretch>
        </p:blipFill>
        <p:spPr>
          <a:xfrm>
            <a:off x="7386795" y="2123687"/>
            <a:ext cx="4078577" cy="3706689"/>
          </a:xfrm>
          <a:prstGeom prst="rect">
            <a:avLst/>
          </a:prstGeom>
        </p:spPr>
      </p:pic>
      <p:pic>
        <p:nvPicPr>
          <p:cNvPr id="20" name="Immagine 19"/>
          <p:cNvPicPr>
            <a:picLocks noChangeAspect="1"/>
          </p:cNvPicPr>
          <p:nvPr/>
        </p:nvPicPr>
        <p:blipFill>
          <a:blip r:embed="rId4"/>
          <a:stretch>
            <a:fillRect/>
          </a:stretch>
        </p:blipFill>
        <p:spPr>
          <a:xfrm>
            <a:off x="1659831" y="2123688"/>
            <a:ext cx="4078577" cy="3706689"/>
          </a:xfrm>
          <a:prstGeom prst="rect">
            <a:avLst/>
          </a:prstGeom>
        </p:spPr>
      </p:pic>
      <p:pic>
        <p:nvPicPr>
          <p:cNvPr id="21" name="Immagine 20"/>
          <p:cNvPicPr>
            <a:picLocks noChangeAspect="1"/>
          </p:cNvPicPr>
          <p:nvPr/>
        </p:nvPicPr>
        <p:blipFill>
          <a:blip r:embed="rId5"/>
          <a:stretch>
            <a:fillRect/>
          </a:stretch>
        </p:blipFill>
        <p:spPr>
          <a:xfrm>
            <a:off x="831568" y="3355214"/>
            <a:ext cx="936558" cy="1624870"/>
          </a:xfrm>
          <a:prstGeom prst="rect">
            <a:avLst/>
          </a:prstGeom>
        </p:spPr>
      </p:pic>
      <p:pic>
        <p:nvPicPr>
          <p:cNvPr id="22" name="Immagine 21"/>
          <p:cNvPicPr>
            <a:picLocks noChangeAspect="1"/>
          </p:cNvPicPr>
          <p:nvPr/>
        </p:nvPicPr>
        <p:blipFill>
          <a:blip r:embed="rId6"/>
          <a:stretch>
            <a:fillRect/>
          </a:stretch>
        </p:blipFill>
        <p:spPr>
          <a:xfrm>
            <a:off x="6561276" y="3331009"/>
            <a:ext cx="878309" cy="1624870"/>
          </a:xfrm>
          <a:prstGeom prst="rect">
            <a:avLst/>
          </a:prstGeom>
        </p:spPr>
      </p:pic>
      <p:sp>
        <p:nvSpPr>
          <p:cNvPr id="23" name="Elaborazione alternativa 22"/>
          <p:cNvSpPr/>
          <p:nvPr/>
        </p:nvSpPr>
        <p:spPr bwMode="auto">
          <a:xfrm>
            <a:off x="3553091" y="1641511"/>
            <a:ext cx="4940175" cy="804853"/>
          </a:xfrm>
          <a:prstGeom prst="flowChartAlternateProcess">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42900" indent="-342900" algn="ctr"/>
            <a:r>
              <a:rPr lang="en-US" altLang="en-US" sz="2800" b="1" kern="0" dirty="0" smtClean="0">
                <a:solidFill>
                  <a:srgbClr val="0E4133"/>
                </a:solidFill>
                <a:latin typeface="Calibri Normaal" charset="0"/>
              </a:rPr>
              <a:t>Life expectancy at age 67</a:t>
            </a:r>
          </a:p>
          <a:p>
            <a:pPr marL="342900" indent="-342900" algn="ctr"/>
            <a:r>
              <a:rPr lang="en-US" altLang="en-US" sz="2800" b="1" kern="0" dirty="0" smtClean="0">
                <a:solidFill>
                  <a:srgbClr val="0E4133"/>
                </a:solidFill>
                <a:latin typeface="Calibri Normaal" charset="0"/>
              </a:rPr>
              <a:t>(year 2013)</a:t>
            </a:r>
          </a:p>
        </p:txBody>
      </p:sp>
      <p:sp>
        <p:nvSpPr>
          <p:cNvPr id="24" name="CasellaDiTesto 23"/>
          <p:cNvSpPr txBox="1"/>
          <p:nvPr/>
        </p:nvSpPr>
        <p:spPr>
          <a:xfrm>
            <a:off x="909302" y="5756318"/>
            <a:ext cx="2625270" cy="307777"/>
          </a:xfrm>
          <a:prstGeom prst="rect">
            <a:avLst/>
          </a:prstGeom>
          <a:noFill/>
        </p:spPr>
        <p:txBody>
          <a:bodyPr wrap="none" rtlCol="0">
            <a:spAutoFit/>
          </a:bodyPr>
          <a:lstStyle/>
          <a:p>
            <a:r>
              <a:rPr lang="it-IT" sz="1400" dirty="0" smtClean="0"/>
              <a:t>Data source: </a:t>
            </a:r>
            <a:r>
              <a:rPr lang="it-IT" sz="1400" dirty="0" err="1" smtClean="0"/>
              <a:t>prepared</a:t>
            </a:r>
            <a:r>
              <a:rPr lang="it-IT" sz="1400" dirty="0" smtClean="0"/>
              <a:t> by </a:t>
            </a:r>
            <a:r>
              <a:rPr lang="it-IT" sz="1400" dirty="0" err="1" smtClean="0"/>
              <a:t>authors</a:t>
            </a:r>
            <a:endParaRPr lang="it-IT" sz="1400" dirty="0"/>
          </a:p>
        </p:txBody>
      </p:sp>
    </p:spTree>
    <p:extLst>
      <p:ext uri="{BB962C8B-B14F-4D97-AF65-F5344CB8AC3E}">
        <p14:creationId xmlns:p14="http://schemas.microsoft.com/office/powerpoint/2010/main" val="1444355792"/>
      </p:ext>
    </p:extLst>
  </p:cSld>
  <p:clrMapOvr>
    <a:masterClrMapping/>
  </p:clrMapOvr>
  <mc:AlternateContent xmlns:mc="http://schemas.openxmlformats.org/markup-compatibility/2006" xmlns:p14="http://schemas.microsoft.com/office/powerpoint/2010/main">
    <mc:Choice Requires="p14">
      <p:transition spd="slow" p14:dur="2000" advTm="2563"/>
    </mc:Choice>
    <mc:Fallback xmlns="">
      <p:transition spd="slow" advTm="256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482600"/>
          </a:xfrm>
        </p:spPr>
        <p:txBody>
          <a:bodyPr/>
          <a:lstStyle/>
          <a:p>
            <a:r>
              <a:rPr lang="en-US" sz="2400" dirty="0" smtClean="0">
                <a:solidFill>
                  <a:srgbClr val="FF0000"/>
                </a:solidFill>
              </a:rPr>
              <a:t>Pension wealth: a case study</a:t>
            </a:r>
            <a:endParaRPr lang="en-US" sz="2400" dirty="0">
              <a:solidFill>
                <a:srgbClr val="FF0000"/>
              </a:solidFill>
            </a:endParaRPr>
          </a:p>
        </p:txBody>
      </p:sp>
      <p:sp>
        <p:nvSpPr>
          <p:cNvPr id="5" name="Rettangolo arrotondato 4"/>
          <p:cNvSpPr/>
          <p:nvPr/>
        </p:nvSpPr>
        <p:spPr bwMode="auto">
          <a:xfrm>
            <a:off x="3649389" y="1082363"/>
            <a:ext cx="4893222" cy="564357"/>
          </a:xfrm>
          <a:prstGeom prst="roundRect">
            <a:avLst/>
          </a:prstGeom>
          <a:noFill/>
          <a:ln w="25400" cap="flat" cmpd="sng" algn="ctr">
            <a:solidFill>
              <a:srgbClr val="005684"/>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lgn="ctr"/>
            <a:r>
              <a:rPr lang="en-US" sz="2400" b="1" dirty="0" err="1" smtClean="0"/>
              <a:t>PW</a:t>
            </a:r>
            <a:r>
              <a:rPr lang="en-US" sz="2400" b="1" baseline="-25000" dirty="0" err="1" smtClean="0"/>
              <a:t>Disabled</a:t>
            </a:r>
            <a:r>
              <a:rPr lang="en-US" sz="2400" b="1" dirty="0" smtClean="0"/>
              <a:t> </a:t>
            </a:r>
            <a:r>
              <a:rPr lang="en-US" sz="2400" b="1" dirty="0"/>
              <a:t>= </a:t>
            </a:r>
            <a:r>
              <a:rPr lang="en-US" sz="2400" b="1" dirty="0" err="1" smtClean="0"/>
              <a:t>PW</a:t>
            </a:r>
            <a:r>
              <a:rPr lang="en-US" sz="2400" b="1" baseline="-25000" dirty="0" err="1"/>
              <a:t>O</a:t>
            </a:r>
            <a:r>
              <a:rPr lang="en-US" sz="2400" b="1" baseline="-25000" dirty="0" err="1" smtClean="0"/>
              <a:t>ldAge</a:t>
            </a:r>
            <a:r>
              <a:rPr lang="en-US" sz="2400" b="1" dirty="0" smtClean="0"/>
              <a:t> </a:t>
            </a:r>
            <a:r>
              <a:rPr lang="en-US" sz="2400" b="1" dirty="0"/>
              <a:t>+ </a:t>
            </a:r>
            <a:r>
              <a:rPr lang="en-US" sz="2400" b="1" dirty="0" smtClean="0"/>
              <a:t>PW</a:t>
            </a:r>
            <a:r>
              <a:rPr lang="en-US" sz="2400" b="1" baseline="-25000" dirty="0" smtClean="0"/>
              <a:t>INAIL</a:t>
            </a:r>
            <a:endParaRPr lang="en-US" sz="2400" b="1" baseline="-25000" dirty="0"/>
          </a:p>
        </p:txBody>
      </p:sp>
      <p:graphicFrame>
        <p:nvGraphicFramePr>
          <p:cNvPr id="6" name="Tabella 5"/>
          <p:cNvGraphicFramePr>
            <a:graphicFrameLocks noGrp="1"/>
          </p:cNvGraphicFramePr>
          <p:nvPr>
            <p:extLst/>
          </p:nvPr>
        </p:nvGraphicFramePr>
        <p:xfrm>
          <a:off x="2017096" y="1834412"/>
          <a:ext cx="8157808" cy="3863820"/>
        </p:xfrm>
        <a:graphic>
          <a:graphicData uri="http://schemas.openxmlformats.org/drawingml/2006/table">
            <a:tbl>
              <a:tblPr firstRow="1" bandRow="1">
                <a:tableStyleId>{5C22544A-7EE6-4342-B048-85BDC9FD1C3A}</a:tableStyleId>
              </a:tblPr>
              <a:tblGrid>
                <a:gridCol w="2088000">
                  <a:extLst>
                    <a:ext uri="{9D8B030D-6E8A-4147-A177-3AD203B41FA5}">
                      <a16:colId xmlns:a16="http://schemas.microsoft.com/office/drawing/2014/main" val="3678646902"/>
                    </a:ext>
                  </a:extLst>
                </a:gridCol>
                <a:gridCol w="1512000">
                  <a:extLst>
                    <a:ext uri="{9D8B030D-6E8A-4147-A177-3AD203B41FA5}">
                      <a16:colId xmlns:a16="http://schemas.microsoft.com/office/drawing/2014/main" val="2330439648"/>
                    </a:ext>
                  </a:extLst>
                </a:gridCol>
                <a:gridCol w="2278904">
                  <a:extLst>
                    <a:ext uri="{9D8B030D-6E8A-4147-A177-3AD203B41FA5}">
                      <a16:colId xmlns:a16="http://schemas.microsoft.com/office/drawing/2014/main" val="2172170501"/>
                    </a:ext>
                  </a:extLst>
                </a:gridCol>
                <a:gridCol w="2278904">
                  <a:extLst>
                    <a:ext uri="{9D8B030D-6E8A-4147-A177-3AD203B41FA5}">
                      <a16:colId xmlns:a16="http://schemas.microsoft.com/office/drawing/2014/main" val="1653816097"/>
                    </a:ext>
                  </a:extLst>
                </a:gridCol>
              </a:tblGrid>
              <a:tr h="490265">
                <a:tc rowSpan="2" gridSpan="2">
                  <a:txBody>
                    <a:bodyPr/>
                    <a:lstStyle/>
                    <a:p>
                      <a:pPr algn="ctr"/>
                      <a:r>
                        <a:rPr lang="it-IT" sz="2000" dirty="0" err="1" smtClean="0">
                          <a:solidFill>
                            <a:srgbClr val="005684"/>
                          </a:solidFill>
                        </a:rPr>
                        <a:t>Type</a:t>
                      </a:r>
                      <a:r>
                        <a:rPr lang="it-IT" sz="2000" dirty="0" smtClean="0">
                          <a:solidFill>
                            <a:srgbClr val="005684"/>
                          </a:solidFill>
                        </a:rPr>
                        <a:t> of </a:t>
                      </a:r>
                      <a:r>
                        <a:rPr lang="it-IT" sz="2000" dirty="0" err="1" smtClean="0">
                          <a:solidFill>
                            <a:srgbClr val="005684"/>
                          </a:solidFill>
                        </a:rPr>
                        <a:t>Event</a:t>
                      </a:r>
                      <a:endParaRPr lang="it-IT" sz="2000" dirty="0">
                        <a:solidFill>
                          <a:srgbClr val="00568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it-IT"/>
                    </a:p>
                  </a:txBody>
                  <a:tcPr/>
                </a:tc>
                <a:tc gridSpan="2">
                  <a:txBody>
                    <a:bodyPr/>
                    <a:lstStyle/>
                    <a:p>
                      <a:pPr algn="ctr"/>
                      <a:r>
                        <a:rPr lang="it-IT" sz="2000" dirty="0" err="1" smtClean="0">
                          <a:solidFill>
                            <a:srgbClr val="005684"/>
                          </a:solidFill>
                        </a:rPr>
                        <a:t>Classes</a:t>
                      </a:r>
                      <a:r>
                        <a:rPr lang="it-IT" sz="2000" dirty="0" smtClean="0">
                          <a:solidFill>
                            <a:srgbClr val="005684"/>
                          </a:solidFill>
                        </a:rPr>
                        <a:t> of </a:t>
                      </a:r>
                      <a:r>
                        <a:rPr lang="it-IT" sz="2000" dirty="0" err="1" smtClean="0">
                          <a:solidFill>
                            <a:srgbClr val="005684"/>
                          </a:solidFill>
                        </a:rPr>
                        <a:t>impairment</a:t>
                      </a:r>
                      <a:r>
                        <a:rPr lang="it-IT" sz="2000" baseline="0" dirty="0" smtClean="0">
                          <a:solidFill>
                            <a:srgbClr val="005684"/>
                          </a:solidFill>
                        </a:rPr>
                        <a:t> </a:t>
                      </a:r>
                      <a:r>
                        <a:rPr lang="it-IT" sz="2000" dirty="0" err="1" smtClean="0">
                          <a:solidFill>
                            <a:srgbClr val="005684"/>
                          </a:solidFill>
                        </a:rPr>
                        <a:t>degree</a:t>
                      </a:r>
                      <a:endParaRPr lang="it-IT" sz="2000" dirty="0">
                        <a:solidFill>
                          <a:srgbClr val="00568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it-IT" sz="2000" dirty="0">
                        <a:solidFill>
                          <a:srgbClr val="00568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8340599"/>
                  </a:ext>
                </a:extLst>
              </a:tr>
              <a:tr h="490265">
                <a:tc gridSpan="2" vMerge="1">
                  <a:txBody>
                    <a:bodyPr/>
                    <a:lstStyle/>
                    <a:p>
                      <a:pPr algn="ctr"/>
                      <a:endParaRPr lang="it-IT" sz="2000" dirty="0">
                        <a:solidFill>
                          <a:srgbClr val="00568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pPr algn="ctr"/>
                      <a:endParaRPr lang="it-IT" sz="2000" dirty="0">
                        <a:solidFill>
                          <a:srgbClr val="00568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2000" dirty="0" smtClean="0">
                          <a:solidFill>
                            <a:srgbClr val="005684"/>
                          </a:solidFill>
                        </a:rPr>
                        <a:t>16%</a:t>
                      </a:r>
                      <a:r>
                        <a:rPr lang="it-IT" sz="2000" baseline="0" dirty="0" smtClean="0">
                          <a:solidFill>
                            <a:srgbClr val="005684"/>
                          </a:solidFill>
                        </a:rPr>
                        <a:t> - 60%</a:t>
                      </a:r>
                      <a:endParaRPr lang="it-IT" sz="2000" dirty="0">
                        <a:solidFill>
                          <a:srgbClr val="00568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2000" dirty="0" smtClean="0">
                          <a:solidFill>
                            <a:srgbClr val="005684"/>
                          </a:solidFill>
                        </a:rPr>
                        <a:t>61% - 100%</a:t>
                      </a:r>
                      <a:endParaRPr lang="it-IT" sz="2000" dirty="0">
                        <a:solidFill>
                          <a:srgbClr val="00568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128271"/>
                  </a:ext>
                </a:extLst>
              </a:tr>
              <a:tr h="1441645">
                <a:tc>
                  <a:txBody>
                    <a:bodyPr/>
                    <a:lstStyle/>
                    <a:p>
                      <a:pPr algn="ctr"/>
                      <a:r>
                        <a:rPr lang="it-IT" sz="2000" b="1" dirty="0" err="1" smtClean="0">
                          <a:solidFill>
                            <a:schemeClr val="bg1"/>
                          </a:solidFill>
                        </a:rPr>
                        <a:t>Accident</a:t>
                      </a:r>
                      <a:endParaRPr lang="it-IT"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684"/>
                    </a:solidFill>
                  </a:tcPr>
                </a:tc>
                <a:tc>
                  <a:txBody>
                    <a:bodyPr/>
                    <a:lstStyle/>
                    <a:p>
                      <a:pPr algn="ctr"/>
                      <a:endParaRPr lang="it-IT"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68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err="1" smtClean="0">
                          <a:solidFill>
                            <a:schemeClr val="bg1"/>
                          </a:solidFill>
                        </a:rPr>
                        <a:t>PW</a:t>
                      </a:r>
                      <a:r>
                        <a:rPr lang="en-US" sz="2400" b="1" baseline="-25000" dirty="0" err="1" smtClean="0">
                          <a:solidFill>
                            <a:schemeClr val="bg1"/>
                          </a:solidFill>
                        </a:rPr>
                        <a:t>inj</a:t>
                      </a:r>
                      <a:r>
                        <a:rPr lang="en-US" sz="2400" b="1" baseline="-25000" dirty="0" smtClean="0">
                          <a:solidFill>
                            <a:schemeClr val="bg1"/>
                          </a:solidFill>
                        </a:rPr>
                        <a:t>(16-60)</a:t>
                      </a:r>
                      <a:endParaRPr lang="it-IT" sz="2400" b="1"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684"/>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err="1" smtClean="0">
                          <a:solidFill>
                            <a:schemeClr val="bg1"/>
                          </a:solidFill>
                        </a:rPr>
                        <a:t>PW</a:t>
                      </a:r>
                      <a:r>
                        <a:rPr lang="en-US" sz="2400" b="1" baseline="-25000" dirty="0" err="1" smtClean="0">
                          <a:solidFill>
                            <a:schemeClr val="bg1"/>
                          </a:solidFill>
                        </a:rPr>
                        <a:t>inj</a:t>
                      </a:r>
                      <a:r>
                        <a:rPr lang="en-US" sz="2400" b="1" baseline="-25000" dirty="0" smtClean="0">
                          <a:solidFill>
                            <a:schemeClr val="bg1"/>
                          </a:solidFill>
                        </a:rPr>
                        <a:t>(61-100)</a:t>
                      </a:r>
                      <a:endParaRPr lang="it-IT" sz="2400" b="1"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5684"/>
                    </a:solidFill>
                  </a:tcPr>
                </a:tc>
                <a:extLst>
                  <a:ext uri="{0D108BD9-81ED-4DB2-BD59-A6C34878D82A}">
                    <a16:rowId xmlns:a16="http://schemas.microsoft.com/office/drawing/2014/main" val="3005151781"/>
                  </a:ext>
                </a:extLst>
              </a:tr>
              <a:tr h="144164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2000" b="1" dirty="0" err="1" smtClean="0">
                          <a:solidFill>
                            <a:schemeClr val="bg1"/>
                          </a:solidFill>
                        </a:rPr>
                        <a:t>Occupational</a:t>
                      </a:r>
                      <a:r>
                        <a:rPr lang="it-IT" sz="2000" b="1" dirty="0" smtClean="0">
                          <a:solidFill>
                            <a:schemeClr val="bg1"/>
                          </a:solidFill>
                        </a:rPr>
                        <a:t> </a:t>
                      </a:r>
                      <a:r>
                        <a:rPr lang="it-IT" sz="2000" b="1" dirty="0" err="1" smtClean="0">
                          <a:solidFill>
                            <a:schemeClr val="bg1"/>
                          </a:solidFill>
                        </a:rPr>
                        <a:t>Disease</a:t>
                      </a:r>
                      <a:endParaRPr lang="it-IT" sz="2000" b="1"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42B"/>
                    </a:solidFill>
                  </a:tcPr>
                </a:tc>
                <a:tc>
                  <a:txBody>
                    <a:bodyPr/>
                    <a:lstStyle/>
                    <a:p>
                      <a:pPr algn="ctr"/>
                      <a:endParaRPr lang="it-IT"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42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PW</a:t>
                      </a:r>
                      <a:r>
                        <a:rPr lang="en-US" sz="2400" b="1" baseline="-25000" dirty="0" smtClean="0">
                          <a:solidFill>
                            <a:schemeClr val="bg1"/>
                          </a:solidFill>
                        </a:rPr>
                        <a:t>OD(16-60)</a:t>
                      </a:r>
                      <a:endParaRPr lang="it-IT" sz="2400" b="1"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DDC42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PW</a:t>
                      </a:r>
                      <a:r>
                        <a:rPr lang="en-US" sz="2400" b="1" baseline="-25000" dirty="0" smtClean="0">
                          <a:solidFill>
                            <a:schemeClr val="bg1"/>
                          </a:solidFill>
                        </a:rPr>
                        <a:t>OD(16-60)</a:t>
                      </a:r>
                      <a:endParaRPr lang="it-IT" sz="2400" b="1" dirty="0" smtClean="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42B"/>
                    </a:solidFill>
                  </a:tcPr>
                </a:tc>
                <a:extLst>
                  <a:ext uri="{0D108BD9-81ED-4DB2-BD59-A6C34878D82A}">
                    <a16:rowId xmlns:a16="http://schemas.microsoft.com/office/drawing/2014/main" val="3047509894"/>
                  </a:ext>
                </a:extLst>
              </a:tr>
            </a:tbl>
          </a:graphicData>
        </a:graphic>
      </p:graphicFrame>
      <p:pic>
        <p:nvPicPr>
          <p:cNvPr id="7" name="Immagine 6"/>
          <p:cNvPicPr>
            <a:picLocks noChangeAspect="1"/>
          </p:cNvPicPr>
          <p:nvPr/>
        </p:nvPicPr>
        <p:blipFill>
          <a:blip r:embed="rId4"/>
          <a:stretch>
            <a:fillRect/>
          </a:stretch>
        </p:blipFill>
        <p:spPr>
          <a:xfrm>
            <a:off x="4155838" y="2928125"/>
            <a:ext cx="702923" cy="1219528"/>
          </a:xfrm>
          <a:prstGeom prst="rect">
            <a:avLst/>
          </a:prstGeom>
        </p:spPr>
      </p:pic>
      <p:pic>
        <p:nvPicPr>
          <p:cNvPr id="8" name="Immagine 7"/>
          <p:cNvPicPr>
            <a:picLocks noChangeAspect="1"/>
          </p:cNvPicPr>
          <p:nvPr/>
        </p:nvPicPr>
        <p:blipFill>
          <a:blip r:embed="rId5"/>
          <a:stretch>
            <a:fillRect/>
          </a:stretch>
        </p:blipFill>
        <p:spPr>
          <a:xfrm>
            <a:off x="4858761" y="4370138"/>
            <a:ext cx="659205" cy="1219528"/>
          </a:xfrm>
          <a:prstGeom prst="rect">
            <a:avLst/>
          </a:prstGeom>
        </p:spPr>
      </p:pic>
      <p:sp>
        <p:nvSpPr>
          <p:cNvPr id="9" name="Ovale 8"/>
          <p:cNvSpPr/>
          <p:nvPr/>
        </p:nvSpPr>
        <p:spPr bwMode="auto">
          <a:xfrm>
            <a:off x="7989647" y="3106455"/>
            <a:ext cx="2029216" cy="1003620"/>
          </a:xfrm>
          <a:prstGeom prst="ellipse">
            <a:avLst/>
          </a:prstGeom>
          <a:noFill/>
          <a:ln w="317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charset="0"/>
              <a:ea typeface="ＭＳ Ｐゴシック" charset="0"/>
            </a:endParaRPr>
          </a:p>
        </p:txBody>
      </p:sp>
      <p:sp>
        <p:nvSpPr>
          <p:cNvPr id="10" name="Ovale 9"/>
          <p:cNvSpPr/>
          <p:nvPr/>
        </p:nvSpPr>
        <p:spPr bwMode="auto">
          <a:xfrm>
            <a:off x="5674420" y="3107993"/>
            <a:ext cx="2029216" cy="1003620"/>
          </a:xfrm>
          <a:prstGeom prst="ellipse">
            <a:avLst/>
          </a:prstGeom>
          <a:noFill/>
          <a:ln w="317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charset="0"/>
              <a:ea typeface="ＭＳ Ｐゴシック" charset="0"/>
            </a:endParaRPr>
          </a:p>
        </p:txBody>
      </p:sp>
      <p:sp>
        <p:nvSpPr>
          <p:cNvPr id="11" name="Ovale 10"/>
          <p:cNvSpPr/>
          <p:nvPr/>
        </p:nvSpPr>
        <p:spPr bwMode="auto">
          <a:xfrm>
            <a:off x="7989647" y="4518823"/>
            <a:ext cx="2029216" cy="1003620"/>
          </a:xfrm>
          <a:prstGeom prst="ellipse">
            <a:avLst/>
          </a:prstGeom>
          <a:noFill/>
          <a:ln w="317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charset="0"/>
              <a:ea typeface="ＭＳ Ｐゴシック" charset="0"/>
            </a:endParaRPr>
          </a:p>
        </p:txBody>
      </p:sp>
      <p:sp>
        <p:nvSpPr>
          <p:cNvPr id="12" name="Ovale 11"/>
          <p:cNvSpPr/>
          <p:nvPr/>
        </p:nvSpPr>
        <p:spPr bwMode="auto">
          <a:xfrm>
            <a:off x="5674420" y="4575058"/>
            <a:ext cx="2029216" cy="1003620"/>
          </a:xfrm>
          <a:prstGeom prst="ellipse">
            <a:avLst/>
          </a:prstGeom>
          <a:noFill/>
          <a:ln w="317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Times" charset="0"/>
              <a:ea typeface="ＭＳ Ｐゴシック" charset="0"/>
            </a:endParaRPr>
          </a:p>
        </p:txBody>
      </p:sp>
    </p:spTree>
    <p:custDataLst>
      <p:tags r:id="rId1"/>
    </p:custDataLst>
    <p:extLst>
      <p:ext uri="{BB962C8B-B14F-4D97-AF65-F5344CB8AC3E}">
        <p14:creationId xmlns:p14="http://schemas.microsoft.com/office/powerpoint/2010/main" val="1544928590"/>
      </p:ext>
    </p:extLst>
  </p:cSld>
  <p:clrMapOvr>
    <a:masterClrMapping/>
  </p:clrMapOvr>
  <mc:AlternateContent xmlns:mc="http://schemas.openxmlformats.org/markup-compatibility/2006" xmlns:p14="http://schemas.microsoft.com/office/powerpoint/2010/main">
    <mc:Choice Requires="p14">
      <p:transition spd="slow" p14:dur="2000" advTm="35943"/>
    </mc:Choice>
    <mc:Fallback xmlns="">
      <p:transition spd="slow" advTm="3594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 name="Grafico 13"/>
          <p:cNvGraphicFramePr>
            <a:graphicFrameLocks/>
          </p:cNvGraphicFramePr>
          <p:nvPr>
            <p:extLst>
              <p:ext uri="{D42A27DB-BD31-4B8C-83A1-F6EECF244321}">
                <p14:modId xmlns:p14="http://schemas.microsoft.com/office/powerpoint/2010/main" val="3230967426"/>
              </p:ext>
            </p:extLst>
          </p:nvPr>
        </p:nvGraphicFramePr>
        <p:xfrm>
          <a:off x="7252777" y="1931971"/>
          <a:ext cx="4305300" cy="3712786"/>
        </p:xfrm>
        <a:graphic>
          <a:graphicData uri="http://schemas.openxmlformats.org/drawingml/2006/chart">
            <c:chart xmlns:c="http://schemas.openxmlformats.org/drawingml/2006/chart" xmlns:r="http://schemas.openxmlformats.org/officeDocument/2006/relationships" r:id="rId2"/>
          </a:graphicData>
        </a:graphic>
      </p:graphicFrame>
      <p:pic>
        <p:nvPicPr>
          <p:cNvPr id="13" name="Immagine 12"/>
          <p:cNvPicPr>
            <a:picLocks noChangeAspect="1"/>
          </p:cNvPicPr>
          <p:nvPr/>
        </p:nvPicPr>
        <p:blipFill>
          <a:blip r:embed="rId3"/>
          <a:stretch>
            <a:fillRect/>
          </a:stretch>
        </p:blipFill>
        <p:spPr>
          <a:xfrm>
            <a:off x="1764889" y="1931971"/>
            <a:ext cx="4250140" cy="3712786"/>
          </a:xfrm>
          <a:prstGeom prst="rect">
            <a:avLst/>
          </a:prstGeom>
          <a:ln>
            <a:solidFill>
              <a:schemeClr val="accent1">
                <a:shade val="50000"/>
              </a:schemeClr>
            </a:solidFill>
          </a:ln>
        </p:spPr>
      </p:pic>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482600"/>
          </a:xfrm>
        </p:spPr>
        <p:txBody>
          <a:bodyPr/>
          <a:lstStyle/>
          <a:p>
            <a:r>
              <a:rPr lang="en-US" sz="2400" dirty="0" smtClean="0">
                <a:solidFill>
                  <a:srgbClr val="FF0000"/>
                </a:solidFill>
              </a:rPr>
              <a:t>Pension wealth: a case study</a:t>
            </a:r>
            <a:endParaRPr lang="en-US" sz="2400" dirty="0">
              <a:solidFill>
                <a:srgbClr val="FF0000"/>
              </a:solidFill>
            </a:endParaRPr>
          </a:p>
        </p:txBody>
      </p:sp>
      <p:pic>
        <p:nvPicPr>
          <p:cNvPr id="6" name="Immagine 5"/>
          <p:cNvPicPr>
            <a:picLocks noChangeAspect="1"/>
          </p:cNvPicPr>
          <p:nvPr/>
        </p:nvPicPr>
        <p:blipFill>
          <a:blip r:embed="rId5"/>
          <a:stretch>
            <a:fillRect/>
          </a:stretch>
        </p:blipFill>
        <p:spPr>
          <a:xfrm>
            <a:off x="933117" y="2873434"/>
            <a:ext cx="936558" cy="1624870"/>
          </a:xfrm>
          <a:prstGeom prst="rect">
            <a:avLst/>
          </a:prstGeom>
        </p:spPr>
      </p:pic>
      <p:pic>
        <p:nvPicPr>
          <p:cNvPr id="7" name="Immagine 6"/>
          <p:cNvPicPr>
            <a:picLocks noChangeAspect="1"/>
          </p:cNvPicPr>
          <p:nvPr/>
        </p:nvPicPr>
        <p:blipFill>
          <a:blip r:embed="rId6"/>
          <a:stretch>
            <a:fillRect/>
          </a:stretch>
        </p:blipFill>
        <p:spPr>
          <a:xfrm>
            <a:off x="6482623" y="2866627"/>
            <a:ext cx="878309" cy="1624870"/>
          </a:xfrm>
          <a:prstGeom prst="rect">
            <a:avLst/>
          </a:prstGeom>
        </p:spPr>
      </p:pic>
      <p:sp>
        <p:nvSpPr>
          <p:cNvPr id="8" name="Elaborazione alternativa 7"/>
          <p:cNvSpPr/>
          <p:nvPr/>
        </p:nvSpPr>
        <p:spPr bwMode="auto">
          <a:xfrm>
            <a:off x="3774365" y="1127118"/>
            <a:ext cx="4733698" cy="804853"/>
          </a:xfrm>
          <a:prstGeom prst="flowChartAlternateProcess">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42900" indent="-342900" algn="ctr"/>
            <a:r>
              <a:rPr lang="en-US" altLang="en-US" sz="2800" b="1" kern="0" dirty="0" smtClean="0">
                <a:solidFill>
                  <a:srgbClr val="0E4133"/>
                </a:solidFill>
                <a:latin typeface="Calibri Normaal" charset="0"/>
              </a:rPr>
              <a:t>Gross PWs – year 2013</a:t>
            </a:r>
          </a:p>
        </p:txBody>
      </p:sp>
      <p:sp>
        <p:nvSpPr>
          <p:cNvPr id="9" name="CasellaDiTesto 8"/>
          <p:cNvSpPr txBox="1"/>
          <p:nvPr/>
        </p:nvSpPr>
        <p:spPr>
          <a:xfrm>
            <a:off x="909302" y="5756318"/>
            <a:ext cx="2625270" cy="307777"/>
          </a:xfrm>
          <a:prstGeom prst="rect">
            <a:avLst/>
          </a:prstGeom>
          <a:noFill/>
        </p:spPr>
        <p:txBody>
          <a:bodyPr wrap="none" rtlCol="0">
            <a:spAutoFit/>
          </a:bodyPr>
          <a:lstStyle/>
          <a:p>
            <a:r>
              <a:rPr lang="it-IT" sz="1400" dirty="0" smtClean="0"/>
              <a:t>Data source: </a:t>
            </a:r>
            <a:r>
              <a:rPr lang="it-IT" sz="1400" dirty="0" err="1" smtClean="0"/>
              <a:t>prepared</a:t>
            </a:r>
            <a:r>
              <a:rPr lang="it-IT" sz="1400" dirty="0" smtClean="0"/>
              <a:t> by </a:t>
            </a:r>
            <a:r>
              <a:rPr lang="it-IT" sz="1400" dirty="0" err="1" smtClean="0"/>
              <a:t>authors</a:t>
            </a:r>
            <a:endParaRPr lang="it-IT" sz="1400" dirty="0"/>
          </a:p>
        </p:txBody>
      </p:sp>
      <p:sp>
        <p:nvSpPr>
          <p:cNvPr id="11" name="Rettangolo 10"/>
          <p:cNvSpPr/>
          <p:nvPr/>
        </p:nvSpPr>
        <p:spPr>
          <a:xfrm>
            <a:off x="2920538" y="3591098"/>
            <a:ext cx="421178" cy="205047"/>
          </a:xfrm>
          <a:prstGeom prst="rect">
            <a:avLst/>
          </a:prstGeom>
          <a:no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36014675"/>
      </p:ext>
    </p:extLst>
  </p:cSld>
  <p:clrMapOvr>
    <a:masterClrMapping/>
  </p:clrMapOvr>
  <mc:AlternateContent xmlns:mc="http://schemas.openxmlformats.org/markup-compatibility/2006" xmlns:p14="http://schemas.microsoft.com/office/powerpoint/2010/main">
    <mc:Choice Requires="p14">
      <p:transition spd="slow" p14:dur="2000" advTm="193185"/>
    </mc:Choice>
    <mc:Fallback xmlns="">
      <p:transition spd="slow" advTm="19318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a:stretch>
            <a:fillRect/>
          </a:stretch>
        </p:blipFill>
        <p:spPr>
          <a:xfrm>
            <a:off x="7252777" y="1933200"/>
            <a:ext cx="4304149" cy="3712786"/>
          </a:xfrm>
          <a:prstGeom prst="rect">
            <a:avLst/>
          </a:prstGeom>
          <a:ln>
            <a:solidFill>
              <a:srgbClr val="4472C4">
                <a:shade val="50000"/>
              </a:srgbClr>
            </a:solidFill>
          </a:ln>
        </p:spPr>
      </p:pic>
      <p:pic>
        <p:nvPicPr>
          <p:cNvPr id="2" name="Immagine 1"/>
          <p:cNvPicPr>
            <a:picLocks noChangeAspect="1"/>
          </p:cNvPicPr>
          <p:nvPr/>
        </p:nvPicPr>
        <p:blipFill>
          <a:blip r:embed="rId4"/>
          <a:stretch>
            <a:fillRect/>
          </a:stretch>
        </p:blipFill>
        <p:spPr>
          <a:xfrm>
            <a:off x="1768261" y="1933200"/>
            <a:ext cx="4304149" cy="3712786"/>
          </a:xfrm>
          <a:prstGeom prst="rect">
            <a:avLst/>
          </a:prstGeom>
          <a:ln>
            <a:solidFill>
              <a:srgbClr val="4472C4">
                <a:shade val="50000"/>
              </a:srgbClr>
            </a:solidFill>
          </a:ln>
        </p:spPr>
      </p:pic>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482600"/>
          </a:xfrm>
        </p:spPr>
        <p:txBody>
          <a:bodyPr/>
          <a:lstStyle/>
          <a:p>
            <a:r>
              <a:rPr lang="en-US" sz="2400" dirty="0" smtClean="0">
                <a:solidFill>
                  <a:srgbClr val="FF0000"/>
                </a:solidFill>
              </a:rPr>
              <a:t>Pension wealth: a case study</a:t>
            </a:r>
            <a:endParaRPr lang="en-US" sz="2400" dirty="0">
              <a:solidFill>
                <a:srgbClr val="FF0000"/>
              </a:solidFill>
            </a:endParaRPr>
          </a:p>
        </p:txBody>
      </p:sp>
      <p:pic>
        <p:nvPicPr>
          <p:cNvPr id="7" name="Immagine 6"/>
          <p:cNvPicPr>
            <a:picLocks noChangeAspect="1"/>
          </p:cNvPicPr>
          <p:nvPr/>
        </p:nvPicPr>
        <p:blipFill>
          <a:blip r:embed="rId6"/>
          <a:stretch>
            <a:fillRect/>
          </a:stretch>
        </p:blipFill>
        <p:spPr>
          <a:xfrm>
            <a:off x="933028" y="2873434"/>
            <a:ext cx="936558" cy="1624870"/>
          </a:xfrm>
          <a:prstGeom prst="rect">
            <a:avLst/>
          </a:prstGeom>
        </p:spPr>
      </p:pic>
      <p:pic>
        <p:nvPicPr>
          <p:cNvPr id="8" name="Immagine 7"/>
          <p:cNvPicPr>
            <a:picLocks noChangeAspect="1"/>
          </p:cNvPicPr>
          <p:nvPr/>
        </p:nvPicPr>
        <p:blipFill>
          <a:blip r:embed="rId7"/>
          <a:stretch>
            <a:fillRect/>
          </a:stretch>
        </p:blipFill>
        <p:spPr>
          <a:xfrm>
            <a:off x="6482623" y="2866627"/>
            <a:ext cx="878309" cy="1624870"/>
          </a:xfrm>
          <a:prstGeom prst="rect">
            <a:avLst/>
          </a:prstGeom>
        </p:spPr>
      </p:pic>
      <p:sp>
        <p:nvSpPr>
          <p:cNvPr id="9" name="Elaborazione alternativa 8"/>
          <p:cNvSpPr/>
          <p:nvPr/>
        </p:nvSpPr>
        <p:spPr bwMode="auto">
          <a:xfrm>
            <a:off x="2899629" y="1051172"/>
            <a:ext cx="6910337" cy="804853"/>
          </a:xfrm>
          <a:prstGeom prst="flowChartAlternateProcess">
            <a:avLst/>
          </a:prstGeom>
          <a:noFill/>
          <a:ln w="285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42900" indent="-342900" algn="ctr"/>
            <a:r>
              <a:rPr lang="en-US" altLang="en-US" sz="2800" b="1" kern="0" dirty="0" smtClean="0">
                <a:solidFill>
                  <a:srgbClr val="0E4133"/>
                </a:solidFill>
                <a:latin typeface="Calibri Normaal" charset="0"/>
              </a:rPr>
              <a:t>Net PWs – year 2013</a:t>
            </a:r>
          </a:p>
          <a:p>
            <a:pPr marL="342900" indent="-342900" algn="ctr"/>
            <a:r>
              <a:rPr lang="en-US" altLang="en-US" sz="2800" b="1" kern="0" dirty="0" smtClean="0">
                <a:solidFill>
                  <a:srgbClr val="0E4133"/>
                </a:solidFill>
                <a:latin typeface="Calibri Normaal" charset="0"/>
              </a:rPr>
              <a:t>(net of taxation and SS contributions)</a:t>
            </a:r>
          </a:p>
        </p:txBody>
      </p:sp>
      <p:sp>
        <p:nvSpPr>
          <p:cNvPr id="10" name="CasellaDiTesto 9"/>
          <p:cNvSpPr txBox="1"/>
          <p:nvPr/>
        </p:nvSpPr>
        <p:spPr>
          <a:xfrm>
            <a:off x="909302" y="5756318"/>
            <a:ext cx="2625270" cy="307777"/>
          </a:xfrm>
          <a:prstGeom prst="rect">
            <a:avLst/>
          </a:prstGeom>
          <a:noFill/>
        </p:spPr>
        <p:txBody>
          <a:bodyPr wrap="none" rtlCol="0">
            <a:spAutoFit/>
          </a:bodyPr>
          <a:lstStyle/>
          <a:p>
            <a:r>
              <a:rPr lang="it-IT" sz="1400" dirty="0" smtClean="0"/>
              <a:t>Data source: </a:t>
            </a:r>
            <a:r>
              <a:rPr lang="it-IT" sz="1400" dirty="0" err="1" smtClean="0"/>
              <a:t>prepared</a:t>
            </a:r>
            <a:r>
              <a:rPr lang="it-IT" sz="1400" dirty="0" smtClean="0"/>
              <a:t> by </a:t>
            </a:r>
            <a:r>
              <a:rPr lang="it-IT" sz="1400" dirty="0" err="1" smtClean="0"/>
              <a:t>authors</a:t>
            </a:r>
            <a:endParaRPr lang="it-IT" sz="1400" dirty="0"/>
          </a:p>
        </p:txBody>
      </p:sp>
      <p:sp>
        <p:nvSpPr>
          <p:cNvPr id="13" name="CasellaDiTesto 12"/>
          <p:cNvSpPr txBox="1"/>
          <p:nvPr/>
        </p:nvSpPr>
        <p:spPr>
          <a:xfrm>
            <a:off x="2506007" y="2075181"/>
            <a:ext cx="852682" cy="338554"/>
          </a:xfrm>
          <a:prstGeom prst="rect">
            <a:avLst/>
          </a:prstGeom>
          <a:solidFill>
            <a:schemeClr val="bg1">
              <a:alpha val="0"/>
            </a:schemeClr>
          </a:solidFill>
        </p:spPr>
        <p:txBody>
          <a:bodyPr wrap="square" rtlCol="0">
            <a:spAutoFit/>
          </a:bodyPr>
          <a:lstStyle/>
          <a:p>
            <a:r>
              <a:rPr lang="it-IT" sz="1600" b="1" dirty="0" smtClean="0">
                <a:solidFill>
                  <a:srgbClr val="FF0000"/>
                </a:solidFill>
              </a:rPr>
              <a:t>+5 p.p.</a:t>
            </a:r>
            <a:endParaRPr lang="it-IT" sz="1600" b="1" dirty="0">
              <a:solidFill>
                <a:srgbClr val="FF0000"/>
              </a:solidFill>
            </a:endParaRPr>
          </a:p>
        </p:txBody>
      </p:sp>
      <p:cxnSp>
        <p:nvCxnSpPr>
          <p:cNvPr id="15" name="Connettore 2 14"/>
          <p:cNvCxnSpPr>
            <a:endCxn id="13" idx="2"/>
          </p:cNvCxnSpPr>
          <p:nvPr/>
        </p:nvCxnSpPr>
        <p:spPr>
          <a:xfrm flipH="1" flipV="1">
            <a:off x="2932348" y="2413735"/>
            <a:ext cx="85081" cy="7003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8032376" y="2588354"/>
            <a:ext cx="776941" cy="338554"/>
          </a:xfrm>
          <a:prstGeom prst="rect">
            <a:avLst/>
          </a:prstGeom>
          <a:solidFill>
            <a:schemeClr val="bg1">
              <a:alpha val="0"/>
            </a:schemeClr>
          </a:solidFill>
        </p:spPr>
        <p:txBody>
          <a:bodyPr wrap="square" rtlCol="0">
            <a:spAutoFit/>
          </a:bodyPr>
          <a:lstStyle/>
          <a:p>
            <a:r>
              <a:rPr lang="it-IT" sz="1600" b="1" dirty="0" smtClean="0">
                <a:solidFill>
                  <a:srgbClr val="FF0000"/>
                </a:solidFill>
              </a:rPr>
              <a:t>+3 </a:t>
            </a:r>
            <a:r>
              <a:rPr lang="it-IT" sz="1600" b="1" dirty="0" err="1" smtClean="0">
                <a:solidFill>
                  <a:srgbClr val="FF0000"/>
                </a:solidFill>
              </a:rPr>
              <a:t>p.p</a:t>
            </a:r>
            <a:endParaRPr lang="it-IT" sz="1600" b="1" dirty="0">
              <a:solidFill>
                <a:srgbClr val="FF0000"/>
              </a:solidFill>
            </a:endParaRPr>
          </a:p>
        </p:txBody>
      </p:sp>
      <p:cxnSp>
        <p:nvCxnSpPr>
          <p:cNvPr id="19" name="Connettore 2 18"/>
          <p:cNvCxnSpPr>
            <a:endCxn id="18" idx="2"/>
          </p:cNvCxnSpPr>
          <p:nvPr/>
        </p:nvCxnSpPr>
        <p:spPr>
          <a:xfrm flipH="1" flipV="1">
            <a:off x="8420847" y="2926908"/>
            <a:ext cx="94636" cy="7003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9430871" y="2890831"/>
            <a:ext cx="764987" cy="338554"/>
          </a:xfrm>
          <a:prstGeom prst="rect">
            <a:avLst/>
          </a:prstGeom>
          <a:solidFill>
            <a:schemeClr val="bg1">
              <a:alpha val="0"/>
            </a:schemeClr>
          </a:solidFill>
        </p:spPr>
        <p:txBody>
          <a:bodyPr wrap="square" rtlCol="0">
            <a:spAutoFit/>
          </a:bodyPr>
          <a:lstStyle/>
          <a:p>
            <a:r>
              <a:rPr lang="it-IT" sz="1600" b="1" dirty="0" smtClean="0">
                <a:solidFill>
                  <a:srgbClr val="FF0000"/>
                </a:solidFill>
              </a:rPr>
              <a:t>+7 p.p.</a:t>
            </a:r>
            <a:endParaRPr lang="it-IT" sz="1600" b="1" dirty="0">
              <a:solidFill>
                <a:srgbClr val="FF0000"/>
              </a:solidFill>
            </a:endParaRPr>
          </a:p>
        </p:txBody>
      </p:sp>
      <p:cxnSp>
        <p:nvCxnSpPr>
          <p:cNvPr id="21" name="Connettore 2 20"/>
          <p:cNvCxnSpPr>
            <a:endCxn id="20" idx="2"/>
          </p:cNvCxnSpPr>
          <p:nvPr/>
        </p:nvCxnSpPr>
        <p:spPr>
          <a:xfrm flipH="1" flipV="1">
            <a:off x="9813365" y="3229385"/>
            <a:ext cx="72978" cy="7003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3477510" y="2588354"/>
            <a:ext cx="852682" cy="338554"/>
          </a:xfrm>
          <a:prstGeom prst="rect">
            <a:avLst/>
          </a:prstGeom>
          <a:solidFill>
            <a:schemeClr val="bg1">
              <a:alpha val="0"/>
            </a:schemeClr>
          </a:solidFill>
        </p:spPr>
        <p:txBody>
          <a:bodyPr wrap="square" rtlCol="0">
            <a:spAutoFit/>
          </a:bodyPr>
          <a:lstStyle/>
          <a:p>
            <a:r>
              <a:rPr lang="it-IT" sz="1600" b="1" dirty="0" smtClean="0">
                <a:solidFill>
                  <a:srgbClr val="FF0000"/>
                </a:solidFill>
              </a:rPr>
              <a:t>+5 p.p.</a:t>
            </a:r>
            <a:endParaRPr lang="it-IT" sz="1600" b="1" dirty="0">
              <a:solidFill>
                <a:srgbClr val="FF0000"/>
              </a:solidFill>
            </a:endParaRPr>
          </a:p>
        </p:txBody>
      </p:sp>
      <p:cxnSp>
        <p:nvCxnSpPr>
          <p:cNvPr id="27" name="Connettore 2 26"/>
          <p:cNvCxnSpPr>
            <a:endCxn id="26" idx="2"/>
          </p:cNvCxnSpPr>
          <p:nvPr/>
        </p:nvCxnSpPr>
        <p:spPr>
          <a:xfrm flipH="1" flipV="1">
            <a:off x="3903851" y="2926908"/>
            <a:ext cx="85081" cy="7003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4791112"/>
      </p:ext>
    </p:extLst>
  </p:cSld>
  <p:clrMapOvr>
    <a:masterClrMapping/>
  </p:clrMapOvr>
  <mc:AlternateContent xmlns:mc="http://schemas.openxmlformats.org/markup-compatibility/2006" xmlns:p14="http://schemas.microsoft.com/office/powerpoint/2010/main">
    <mc:Choice Requires="p14">
      <p:transition spd="slow" p14:dur="2000" advTm="85125"/>
    </mc:Choice>
    <mc:Fallback xmlns="">
      <p:transition spd="slow" advTm="8512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4812607"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Contact </a:t>
            </a:r>
            <a:r>
              <a:rPr lang="fr-FR" altLang="fr-FR" sz="1800" dirty="0" err="1">
                <a:latin typeface="Roboto" panose="02000000000000000000" pitchFamily="2" charset="0"/>
                <a:ea typeface="Roboto" panose="02000000000000000000" pitchFamily="2" charset="0"/>
                <a:cs typeface="Aharoni" panose="020B0604020202020204" pitchFamily="2" charset="-79"/>
              </a:rPr>
              <a:t>details</a:t>
            </a:r>
            <a:r>
              <a:rPr lang="fr-FR" altLang="fr-FR" sz="1800" dirty="0">
                <a:latin typeface="Roboto" panose="02000000000000000000" pitchFamily="2" charset="0"/>
                <a:ea typeface="Roboto" panose="02000000000000000000" pitchFamily="2"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b="1" dirty="0" smtClean="0">
                <a:latin typeface="Roboto" panose="02000000000000000000" pitchFamily="2" charset="0"/>
                <a:ea typeface="Roboto" panose="02000000000000000000" pitchFamily="2" charset="0"/>
                <a:cs typeface="Aharoni" panose="020B0604020202020204" pitchFamily="2" charset="-79"/>
              </a:rPr>
              <a:t>RAFFAELLO MARCELLONI</a:t>
            </a:r>
            <a:endParaRPr lang="fr-FR" altLang="fr-FR" b="1"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dirty="0" smtClean="0">
                <a:latin typeface="Roboto" panose="02000000000000000000" pitchFamily="2" charset="0"/>
                <a:ea typeface="Roboto" panose="02000000000000000000" pitchFamily="2" charset="0"/>
                <a:cs typeface="Aharoni" panose="020B0604020202020204" pitchFamily="2" charset="-79"/>
              </a:rPr>
              <a:t>55 </a:t>
            </a:r>
            <a:r>
              <a:rPr lang="fr-FR" altLang="fr-FR" sz="1800" dirty="0" err="1" smtClean="0">
                <a:latin typeface="Roboto" panose="02000000000000000000" pitchFamily="2" charset="0"/>
                <a:ea typeface="Roboto" panose="02000000000000000000" pitchFamily="2" charset="0"/>
                <a:cs typeface="Aharoni" panose="020B0604020202020204" pitchFamily="2" charset="-79"/>
              </a:rPr>
              <a:t>Viale</a:t>
            </a:r>
            <a:r>
              <a:rPr lang="fr-FR" altLang="fr-FR" sz="1800" dirty="0" smtClean="0">
                <a:latin typeface="Roboto" panose="02000000000000000000" pitchFamily="2" charset="0"/>
                <a:ea typeface="Roboto" panose="02000000000000000000" pitchFamily="2" charset="0"/>
                <a:cs typeface="Aharoni" panose="020B0604020202020204" pitchFamily="2" charset="-79"/>
              </a:rPr>
              <a:t> Stefano Gradi</a:t>
            </a: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dirty="0" smtClean="0">
                <a:latin typeface="Roboto" panose="02000000000000000000" pitchFamily="2" charset="0"/>
                <a:ea typeface="Roboto" panose="02000000000000000000" pitchFamily="2" charset="0"/>
                <a:cs typeface="Aharoni" panose="020B0604020202020204" pitchFamily="2" charset="-79"/>
              </a:rPr>
              <a:t>00142 Roma</a:t>
            </a: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dirty="0" err="1" smtClean="0">
                <a:latin typeface="Roboto" panose="02000000000000000000" pitchFamily="2" charset="0"/>
                <a:ea typeface="Roboto" panose="02000000000000000000" pitchFamily="2" charset="0"/>
                <a:cs typeface="Aharoni" panose="020B0604020202020204" pitchFamily="2" charset="-79"/>
              </a:rPr>
              <a:t>Italy</a:t>
            </a: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dirty="0" smtClean="0">
                <a:latin typeface="Roboto" panose="02000000000000000000" pitchFamily="2" charset="0"/>
                <a:ea typeface="Roboto" panose="02000000000000000000" pitchFamily="2" charset="0"/>
                <a:cs typeface="Aharoni" panose="020B0604020202020204" pitchFamily="2" charset="-79"/>
                <a:hlinkClick r:id="rId4"/>
              </a:rPr>
              <a:t>r.marcelloni@inail.it</a:t>
            </a:r>
            <a:endParaRPr lang="fr-FR" altLang="fr-FR"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eaLnBrk="1" hangingPunct="1">
              <a:lnSpc>
                <a:spcPct val="100000"/>
              </a:lnSpc>
              <a:spcBef>
                <a:spcPct val="0"/>
              </a:spcBef>
              <a:buSzTx/>
              <a:buFontTx/>
              <a:buNone/>
            </a:pPr>
            <a:r>
              <a:rPr lang="fr-FR" altLang="fr-FR" sz="1800" b="1" dirty="0">
                <a:solidFill>
                  <a:srgbClr val="FF0000"/>
                </a:solidFill>
                <a:latin typeface="Roboto" panose="02000000000000000000" pitchFamily="2" charset="0"/>
                <a:ea typeface="Roboto" panose="02000000000000000000" pitchFamily="2" charset="0"/>
                <a:cs typeface="Aharoni" panose="020B0604020202020204" pitchFamily="2" charset="-79"/>
                <a:hlinkClick r:id="rId5"/>
              </a:rPr>
              <a:t>https://www.actuarialcolloquium2020.com</a:t>
            </a: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5"/>
              </a:rPr>
              <a:t>/</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969D6576-8364-4369-8561-9C2239D4B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
        <p:nvSpPr>
          <p:cNvPr id="2" name="Freccia in giù 1"/>
          <p:cNvSpPr/>
          <p:nvPr/>
        </p:nvSpPr>
        <p:spPr>
          <a:xfrm rot="4671801">
            <a:off x="4088500" y="3258067"/>
            <a:ext cx="572624" cy="1910447"/>
          </a:xfrm>
          <a:prstGeom prst="downArrow">
            <a:avLst>
              <a:gd name="adj1" fmla="val 50000"/>
              <a:gd name="adj2" fmla="val 155949"/>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6606309" y="1849438"/>
            <a:ext cx="4812607"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r" eaLnBrk="1" hangingPunct="1">
              <a:lnSpc>
                <a:spcPct val="100000"/>
              </a:lnSpc>
              <a:spcBef>
                <a:spcPct val="0"/>
              </a:spcBef>
              <a:buSzTx/>
              <a:buFontTx/>
              <a:buNone/>
            </a:pPr>
            <a:r>
              <a:rPr lang="fr-FR" altLang="fr-FR" sz="1800" dirty="0">
                <a:latin typeface="Roboto" panose="02000000000000000000" pitchFamily="2" charset="0"/>
                <a:ea typeface="Roboto" panose="02000000000000000000" pitchFamily="2" charset="0"/>
                <a:cs typeface="Aharoni" panose="020B0604020202020204" pitchFamily="2" charset="-79"/>
              </a:rPr>
              <a:t>Contact </a:t>
            </a:r>
            <a:r>
              <a:rPr lang="fr-FR" altLang="fr-FR" sz="1800" dirty="0" err="1">
                <a:latin typeface="Roboto" panose="02000000000000000000" pitchFamily="2" charset="0"/>
                <a:ea typeface="Roboto" panose="02000000000000000000" pitchFamily="2" charset="0"/>
                <a:cs typeface="Aharoni" panose="020B0604020202020204" pitchFamily="2" charset="-79"/>
              </a:rPr>
              <a:t>details</a:t>
            </a:r>
            <a:r>
              <a:rPr lang="fr-FR" altLang="fr-FR" sz="1800" dirty="0">
                <a:latin typeface="Roboto" panose="02000000000000000000" pitchFamily="2" charset="0"/>
                <a:ea typeface="Roboto" panose="02000000000000000000" pitchFamily="2" charset="0"/>
                <a:cs typeface="Aharoni" panose="020B0604020202020204" pitchFamily="2" charset="-79"/>
              </a:rPr>
              <a:t> :</a:t>
            </a:r>
          </a:p>
          <a:p>
            <a:pPr algn="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algn="r" eaLnBrk="1" hangingPunct="1">
              <a:lnSpc>
                <a:spcPct val="100000"/>
              </a:lnSpc>
              <a:spcBef>
                <a:spcPct val="0"/>
              </a:spcBef>
              <a:buSzTx/>
              <a:buFontTx/>
              <a:buNone/>
            </a:pPr>
            <a:r>
              <a:rPr lang="fr-FR" altLang="fr-FR" b="1" dirty="0" smtClean="0">
                <a:latin typeface="Roboto" panose="02000000000000000000" pitchFamily="2" charset="0"/>
                <a:ea typeface="Roboto" panose="02000000000000000000" pitchFamily="2" charset="0"/>
                <a:cs typeface="Aharoni" panose="020B0604020202020204" pitchFamily="2" charset="-79"/>
              </a:rPr>
              <a:t>DANIELA MARTINI</a:t>
            </a:r>
            <a:endParaRPr lang="fr-FR" altLang="fr-FR" b="1" dirty="0">
              <a:latin typeface="Roboto" panose="02000000000000000000" pitchFamily="2" charset="0"/>
              <a:ea typeface="Roboto" panose="02000000000000000000" pitchFamily="2" charset="0"/>
              <a:cs typeface="Aharoni" panose="020B0604020202020204" pitchFamily="2" charset="-79"/>
            </a:endParaRPr>
          </a:p>
          <a:p>
            <a:pPr algn="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algn="r" eaLnBrk="1" hangingPunct="1">
              <a:lnSpc>
                <a:spcPct val="100000"/>
              </a:lnSpc>
              <a:spcBef>
                <a:spcPct val="0"/>
              </a:spcBef>
              <a:buSzTx/>
              <a:buFontTx/>
              <a:buNone/>
            </a:pPr>
            <a:r>
              <a:rPr lang="fr-FR" altLang="fr-FR" sz="1800" dirty="0" smtClean="0">
                <a:latin typeface="Roboto" panose="02000000000000000000" pitchFamily="2" charset="0"/>
                <a:ea typeface="Roboto" panose="02000000000000000000" pitchFamily="2" charset="0"/>
                <a:cs typeface="Aharoni" panose="020B0604020202020204" pitchFamily="2" charset="-79"/>
              </a:rPr>
              <a:t>55 </a:t>
            </a:r>
            <a:r>
              <a:rPr lang="fr-FR" altLang="fr-FR" sz="1800" dirty="0" err="1" smtClean="0">
                <a:latin typeface="Roboto" panose="02000000000000000000" pitchFamily="2" charset="0"/>
                <a:ea typeface="Roboto" panose="02000000000000000000" pitchFamily="2" charset="0"/>
                <a:cs typeface="Aharoni" panose="020B0604020202020204" pitchFamily="2" charset="-79"/>
              </a:rPr>
              <a:t>Viale</a:t>
            </a:r>
            <a:r>
              <a:rPr lang="fr-FR" altLang="fr-FR" sz="1800" dirty="0" smtClean="0">
                <a:latin typeface="Roboto" panose="02000000000000000000" pitchFamily="2" charset="0"/>
                <a:ea typeface="Roboto" panose="02000000000000000000" pitchFamily="2" charset="0"/>
                <a:cs typeface="Aharoni" panose="020B0604020202020204" pitchFamily="2" charset="-79"/>
              </a:rPr>
              <a:t> Stefano Gradi</a:t>
            </a: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algn="r" eaLnBrk="1" hangingPunct="1">
              <a:lnSpc>
                <a:spcPct val="100000"/>
              </a:lnSpc>
              <a:spcBef>
                <a:spcPct val="0"/>
              </a:spcBef>
              <a:buSzTx/>
              <a:buFontTx/>
              <a:buNone/>
            </a:pPr>
            <a:r>
              <a:rPr lang="fr-FR" altLang="fr-FR" sz="1800" dirty="0" smtClean="0">
                <a:latin typeface="Roboto" panose="02000000000000000000" pitchFamily="2" charset="0"/>
                <a:ea typeface="Roboto" panose="02000000000000000000" pitchFamily="2" charset="0"/>
                <a:cs typeface="Aharoni" panose="020B0604020202020204" pitchFamily="2" charset="-79"/>
              </a:rPr>
              <a:t>00142 Roma</a:t>
            </a: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algn="r" eaLnBrk="1" hangingPunct="1">
              <a:lnSpc>
                <a:spcPct val="100000"/>
              </a:lnSpc>
              <a:spcBef>
                <a:spcPct val="0"/>
              </a:spcBef>
              <a:buSzTx/>
              <a:buFontTx/>
              <a:buNone/>
            </a:pPr>
            <a:r>
              <a:rPr lang="fr-FR" altLang="fr-FR" sz="1800" dirty="0" err="1" smtClean="0">
                <a:latin typeface="Roboto" panose="02000000000000000000" pitchFamily="2" charset="0"/>
                <a:ea typeface="Roboto" panose="02000000000000000000" pitchFamily="2" charset="0"/>
                <a:cs typeface="Aharoni" panose="020B0604020202020204" pitchFamily="2" charset="-79"/>
              </a:rPr>
              <a:t>Italy</a:t>
            </a: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algn="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algn="r" eaLnBrk="1" hangingPunct="1">
              <a:lnSpc>
                <a:spcPct val="100000"/>
              </a:lnSpc>
              <a:spcBef>
                <a:spcPct val="0"/>
              </a:spcBef>
              <a:buSzTx/>
              <a:buFontTx/>
              <a:buNone/>
            </a:pPr>
            <a:r>
              <a:rPr lang="fr-FR" altLang="fr-FR" dirty="0" smtClean="0">
                <a:latin typeface="Roboto" panose="02000000000000000000" pitchFamily="2" charset="0"/>
                <a:ea typeface="Roboto" panose="02000000000000000000" pitchFamily="2" charset="0"/>
                <a:cs typeface="Aharoni" panose="020B0604020202020204" pitchFamily="2" charset="-79"/>
                <a:hlinkClick r:id="rId4"/>
              </a:rPr>
              <a:t>d.martini@inail.it</a:t>
            </a:r>
            <a:endParaRPr lang="fr-FR" altLang="fr-FR" dirty="0">
              <a:latin typeface="Roboto" panose="02000000000000000000" pitchFamily="2" charset="0"/>
              <a:ea typeface="Roboto" panose="02000000000000000000" pitchFamily="2" charset="0"/>
              <a:cs typeface="Aharoni" panose="020B0604020202020204" pitchFamily="2" charset="-79"/>
            </a:endParaRPr>
          </a:p>
          <a:p>
            <a:pPr algn="r" eaLnBrk="1" hangingPunct="1">
              <a:lnSpc>
                <a:spcPct val="100000"/>
              </a:lnSpc>
              <a:spcBef>
                <a:spcPct val="0"/>
              </a:spcBef>
              <a:buSzTx/>
              <a:buFontTx/>
              <a:buNone/>
            </a:pPr>
            <a:endParaRPr lang="fr-FR" altLang="fr-FR" sz="1800" dirty="0">
              <a:latin typeface="Roboto" panose="02000000000000000000" pitchFamily="2" charset="0"/>
              <a:ea typeface="Roboto" panose="02000000000000000000" pitchFamily="2" charset="0"/>
              <a:cs typeface="Aharoni" panose="020B0604020202020204" pitchFamily="2" charset="-79"/>
            </a:endParaRPr>
          </a:p>
          <a:p>
            <a:pPr algn="r" eaLnBrk="1" hangingPunct="1">
              <a:lnSpc>
                <a:spcPct val="100000"/>
              </a:lnSpc>
              <a:spcBef>
                <a:spcPct val="0"/>
              </a:spcBef>
              <a:buSzTx/>
              <a:buFontTx/>
              <a:buNone/>
            </a:pPr>
            <a:r>
              <a:rPr lang="fr-FR" altLang="fr-FR" sz="1800" b="1" dirty="0">
                <a:solidFill>
                  <a:srgbClr val="FF0000"/>
                </a:solidFill>
                <a:latin typeface="Roboto" panose="02000000000000000000" pitchFamily="2" charset="0"/>
                <a:ea typeface="Roboto" panose="02000000000000000000" pitchFamily="2" charset="0"/>
                <a:cs typeface="Aharoni" panose="020B0604020202020204" pitchFamily="2" charset="-79"/>
                <a:hlinkClick r:id="rId5"/>
              </a:rPr>
              <a:t>https://www.actuarialcolloquium2020.com</a:t>
            </a: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5"/>
              </a:rPr>
              <a:t>/</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algn="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sp>
        <p:nvSpPr>
          <p:cNvPr id="9" name="Freccia in giù 8"/>
          <p:cNvSpPr/>
          <p:nvPr/>
        </p:nvSpPr>
        <p:spPr>
          <a:xfrm rot="16907698">
            <a:off x="7316608" y="3263287"/>
            <a:ext cx="572624" cy="1910447"/>
          </a:xfrm>
          <a:prstGeom prst="downArrow">
            <a:avLst>
              <a:gd name="adj1" fmla="val 50000"/>
              <a:gd name="adj2" fmla="val 155949"/>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554"/>
    </mc:Choice>
    <mc:Fallback xmlns="">
      <p:transition spd="slow" advTm="2755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solidFill>
                  <a:srgbClr val="C00000"/>
                </a:solidFill>
              </a:rPr>
              <a:t>Disclaimer:</a:t>
            </a:r>
            <a:endParaRPr lang="en-US" sz="2000" dirty="0">
              <a:solidFill>
                <a:srgbClr val="C00000"/>
              </a:solidFill>
            </a:endParaRPr>
          </a:p>
          <a:p>
            <a:pPr algn="just">
              <a:buNone/>
            </a:pPr>
            <a:r>
              <a:rPr lang="en-CA" sz="1800" i="1" dirty="0"/>
              <a:t>The views or opinions expressed in this presentation are those of the authors and do not necessarily reflect official policies or positions of the </a:t>
            </a:r>
            <a:r>
              <a:rPr lang="en-CA" sz="1800" i="1" dirty="0" err="1"/>
              <a:t>Institut</a:t>
            </a:r>
            <a:r>
              <a:rPr lang="en-CA" sz="1800" i="1" dirty="0"/>
              <a:t> des </a:t>
            </a:r>
            <a:r>
              <a:rPr lang="en-CA" sz="1800" i="1" dirty="0" err="1"/>
              <a:t>Actuaires</a:t>
            </a:r>
            <a:r>
              <a:rPr lang="en-CA" sz="1800" i="1" dirty="0"/>
              <a:t>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6" name="Picture 3" descr="A close up of a logo&#10;&#10;Description automatically generated">
            <a:extLst>
              <a:ext uri="{FF2B5EF4-FFF2-40B4-BE49-F238E27FC236}">
                <a16:creationId xmlns:a16="http://schemas.microsoft.com/office/drawing/2014/main" id="{D836ADC0-9885-4175-88D6-53E56CF40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spTree>
    <p:extLst>
      <p:ext uri="{BB962C8B-B14F-4D97-AF65-F5344CB8AC3E}">
        <p14:creationId xmlns:p14="http://schemas.microsoft.com/office/powerpoint/2010/main" val="373745705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C00000"/>
                </a:solidFill>
                <a:latin typeface="Roboto" panose="02000000000000000000" pitchFamily="2" charset="0"/>
                <a:ea typeface="Roboto" panose="02000000000000000000" pitchFamily="2" charset="0"/>
                <a:cs typeface="+mn-cs"/>
              </a:rPr>
              <a:t>About the </a:t>
            </a:r>
            <a:r>
              <a:rPr lang="en-US" sz="3600" b="1" dirty="0" smtClean="0">
                <a:solidFill>
                  <a:srgbClr val="C00000"/>
                </a:solidFill>
                <a:latin typeface="Roboto" panose="02000000000000000000" pitchFamily="2" charset="0"/>
                <a:ea typeface="Roboto" panose="02000000000000000000" pitchFamily="2" charset="0"/>
                <a:cs typeface="+mn-cs"/>
              </a:rPr>
              <a:t>speakers</a:t>
            </a:r>
            <a:endParaRPr lang="en-US" sz="3600" b="1" dirty="0">
              <a:solidFill>
                <a:srgbClr val="C00000"/>
              </a:solidFill>
              <a:latin typeface="Roboto" panose="02000000000000000000" pitchFamily="2" charset="0"/>
              <a:ea typeface="Roboto" panose="02000000000000000000" pitchFamily="2" charset="0"/>
              <a:cs typeface="+mn-cs"/>
            </a:endParaRP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1924050" y="2279650"/>
            <a:ext cx="5449888" cy="72700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1800" b="1" dirty="0" smtClean="0">
                <a:solidFill>
                  <a:srgbClr val="C00000"/>
                </a:solidFill>
                <a:latin typeface="Roboto" panose="02000000000000000000" pitchFamily="2" charset="0"/>
                <a:ea typeface="Roboto" panose="02000000000000000000" pitchFamily="2" charset="0"/>
              </a:rPr>
              <a:t>Raffaello Marcelloni (Italy)</a:t>
            </a:r>
            <a:endParaRPr lang="en-US" sz="1800" b="1" dirty="0">
              <a:solidFill>
                <a:srgbClr val="C00000"/>
              </a:solidFill>
              <a:latin typeface="Roboto" panose="02000000000000000000" pitchFamily="2" charset="0"/>
              <a:ea typeface="Roboto" panose="02000000000000000000" pitchFamily="2" charset="0"/>
            </a:endParaRPr>
          </a:p>
          <a:p>
            <a:pPr fontAlgn="auto">
              <a:spcAft>
                <a:spcPts val="0"/>
              </a:spcAft>
              <a:defRPr/>
            </a:pPr>
            <a:r>
              <a:rPr lang="en-US" sz="1600" dirty="0" smtClean="0">
                <a:latin typeface="Verdana" panose="020B0604030504040204" pitchFamily="34" charset="0"/>
                <a:ea typeface="Verdana" panose="020B0604030504040204" pitchFamily="34" charset="0"/>
              </a:rPr>
              <a:t>Actuary </a:t>
            </a:r>
            <a:endParaRPr lang="en-US" sz="1600" dirty="0">
              <a:latin typeface="Verdana" panose="020B0604030504040204" pitchFamily="34" charset="0"/>
              <a:ea typeface="Verdana" panose="020B0604030504040204" pitchFamily="34" charset="0"/>
            </a:endParaRP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1924050" y="3733514"/>
            <a:ext cx="8269896" cy="3124485"/>
          </a:xfrm>
          <a:prstGeom prst="rect">
            <a:avLst/>
          </a:prstGeom>
          <a:noFill/>
        </p:spPr>
        <p:txBody>
          <a:bodyPr>
            <a:normAutofit fontScale="92500" lnSpcReduction="10000"/>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None/>
              <a:defRPr/>
            </a:pPr>
            <a:r>
              <a:rPr lang="en-US" sz="1800" b="1" dirty="0">
                <a:solidFill>
                  <a:srgbClr val="C00000"/>
                </a:solidFill>
                <a:latin typeface="Roboto" panose="02000000000000000000" pitchFamily="2" charset="0"/>
                <a:ea typeface="Roboto" panose="02000000000000000000" pitchFamily="2" charset="0"/>
              </a:rPr>
              <a:t>INAIL (Italian National Institute for Insurance Against Accidents at Work)</a:t>
            </a:r>
          </a:p>
          <a:p>
            <a:pPr algn="ctr" fontAlgn="auto">
              <a:spcBef>
                <a:spcPts val="600"/>
              </a:spcBef>
              <a:spcAft>
                <a:spcPts val="1200"/>
              </a:spcAft>
              <a:defRPr/>
            </a:pPr>
            <a:r>
              <a:rPr lang="en-US" sz="1600" dirty="0"/>
              <a:t>Actuary of the Statistical and Actuarial Department</a:t>
            </a:r>
          </a:p>
          <a:p>
            <a:pPr marL="0" indent="0" fontAlgn="auto">
              <a:spcAft>
                <a:spcPts val="0"/>
              </a:spcAft>
              <a:buNone/>
              <a:defRPr/>
            </a:pPr>
            <a:r>
              <a:rPr lang="en-US" sz="1800" b="1" dirty="0" smtClean="0">
                <a:solidFill>
                  <a:srgbClr val="C00000"/>
                </a:solidFill>
                <a:latin typeface="Roboto" panose="02000000000000000000" pitchFamily="2" charset="0"/>
                <a:ea typeface="Roboto" panose="02000000000000000000" pitchFamily="2" charset="0"/>
              </a:rPr>
              <a:t>IAA </a:t>
            </a:r>
            <a:r>
              <a:rPr lang="en-US" sz="1800" b="1" dirty="0">
                <a:solidFill>
                  <a:srgbClr val="C00000"/>
                </a:solidFill>
                <a:latin typeface="Roboto" panose="02000000000000000000" pitchFamily="2" charset="0"/>
                <a:ea typeface="Roboto" panose="02000000000000000000" pitchFamily="2" charset="0"/>
              </a:rPr>
              <a:t>(International Actuarial Association)</a:t>
            </a:r>
          </a:p>
          <a:p>
            <a:pPr fontAlgn="auto">
              <a:spcBef>
                <a:spcPts val="600"/>
              </a:spcBef>
              <a:spcAft>
                <a:spcPts val="0"/>
              </a:spcAft>
              <a:defRPr/>
            </a:pPr>
            <a:r>
              <a:rPr lang="en-US" sz="1600" dirty="0"/>
              <a:t>Member of the Social Security </a:t>
            </a:r>
            <a:r>
              <a:rPr lang="en-US" sz="1600" dirty="0" smtClean="0"/>
              <a:t>Committee</a:t>
            </a:r>
          </a:p>
          <a:p>
            <a:pPr fontAlgn="auto">
              <a:spcBef>
                <a:spcPts val="600"/>
              </a:spcBef>
              <a:spcAft>
                <a:spcPts val="1200"/>
              </a:spcAft>
              <a:defRPr/>
            </a:pPr>
            <a:r>
              <a:rPr lang="en-US" sz="1600" dirty="0" smtClean="0"/>
              <a:t>Member of the PBSS Board</a:t>
            </a:r>
          </a:p>
          <a:p>
            <a:pPr marL="0" indent="0" algn="ctr" fontAlgn="auto">
              <a:spcAft>
                <a:spcPts val="0"/>
              </a:spcAft>
              <a:buNone/>
              <a:defRPr/>
            </a:pPr>
            <a:r>
              <a:rPr lang="en-US" sz="1800" b="1" dirty="0" smtClean="0">
                <a:solidFill>
                  <a:srgbClr val="C00000"/>
                </a:solidFill>
                <a:latin typeface="Roboto" panose="02000000000000000000" pitchFamily="2" charset="0"/>
                <a:ea typeface="Roboto" panose="02000000000000000000" pitchFamily="2" charset="0"/>
              </a:rPr>
              <a:t>AAE </a:t>
            </a:r>
            <a:r>
              <a:rPr lang="en-US" sz="1800" b="1" dirty="0">
                <a:solidFill>
                  <a:srgbClr val="C00000"/>
                </a:solidFill>
                <a:latin typeface="Roboto" panose="02000000000000000000" pitchFamily="2" charset="0"/>
                <a:ea typeface="Roboto" panose="02000000000000000000" pitchFamily="2" charset="0"/>
              </a:rPr>
              <a:t>(Actuarial Association of </a:t>
            </a:r>
            <a:r>
              <a:rPr lang="en-US" sz="1800" b="1" dirty="0" smtClean="0">
                <a:solidFill>
                  <a:srgbClr val="C00000"/>
                </a:solidFill>
                <a:latin typeface="Roboto" panose="02000000000000000000" pitchFamily="2" charset="0"/>
                <a:ea typeface="Roboto" panose="02000000000000000000" pitchFamily="2" charset="0"/>
              </a:rPr>
              <a:t>Europe)</a:t>
            </a:r>
            <a:endParaRPr lang="en-US" sz="1800" b="1" dirty="0">
              <a:solidFill>
                <a:srgbClr val="C00000"/>
              </a:solidFill>
              <a:latin typeface="Roboto" panose="02000000000000000000" pitchFamily="2" charset="0"/>
              <a:ea typeface="Roboto" panose="02000000000000000000" pitchFamily="2" charset="0"/>
            </a:endParaRPr>
          </a:p>
          <a:p>
            <a:pPr algn="ctr" fontAlgn="auto">
              <a:spcAft>
                <a:spcPts val="600"/>
              </a:spcAft>
              <a:defRPr/>
            </a:pPr>
            <a:r>
              <a:rPr lang="en-US" sz="1600" dirty="0" smtClean="0"/>
              <a:t>Members of AAE TF </a:t>
            </a:r>
            <a:r>
              <a:rPr lang="en-US" sz="1600" dirty="0"/>
              <a:t>Adequacy and TF </a:t>
            </a:r>
            <a:r>
              <a:rPr lang="en-US" sz="1600" dirty="0" smtClean="0"/>
              <a:t>Mortality (</a:t>
            </a:r>
            <a:r>
              <a:rPr lang="en-US" sz="1600" dirty="0"/>
              <a:t>Social Security </a:t>
            </a:r>
            <a:r>
              <a:rPr lang="en-US" sz="1600" dirty="0" err="1"/>
              <a:t>SubCommittee</a:t>
            </a:r>
            <a:r>
              <a:rPr lang="en-US" sz="1600" dirty="0" smtClean="0"/>
              <a:t>)</a:t>
            </a:r>
          </a:p>
          <a:p>
            <a:pPr marL="0" indent="0" fontAlgn="auto">
              <a:spcAft>
                <a:spcPts val="0"/>
              </a:spcAft>
              <a:buNone/>
              <a:defRPr/>
            </a:pPr>
            <a:r>
              <a:rPr lang="en-US" sz="1800" b="1" dirty="0" smtClean="0">
                <a:solidFill>
                  <a:srgbClr val="C00000"/>
                </a:solidFill>
                <a:latin typeface="Roboto" panose="02000000000000000000" pitchFamily="2" charset="0"/>
                <a:ea typeface="Roboto" panose="02000000000000000000" pitchFamily="2" charset="0"/>
              </a:rPr>
              <a:t>ISSA </a:t>
            </a:r>
            <a:r>
              <a:rPr lang="en-US" sz="1800" b="1" dirty="0">
                <a:solidFill>
                  <a:srgbClr val="C00000"/>
                </a:solidFill>
                <a:latin typeface="Roboto" panose="02000000000000000000" pitchFamily="2" charset="0"/>
                <a:ea typeface="Roboto" panose="02000000000000000000" pitchFamily="2" charset="0"/>
              </a:rPr>
              <a:t>(International Social Security Association</a:t>
            </a:r>
            <a:r>
              <a:rPr lang="en-US" sz="1800" b="1" dirty="0" smtClean="0">
                <a:solidFill>
                  <a:srgbClr val="C00000"/>
                </a:solidFill>
                <a:latin typeface="Roboto" panose="02000000000000000000" pitchFamily="2" charset="0"/>
                <a:ea typeface="Roboto" panose="02000000000000000000" pitchFamily="2" charset="0"/>
              </a:rPr>
              <a:t>)</a:t>
            </a:r>
            <a:endParaRPr lang="en-US" sz="1800" b="1" dirty="0">
              <a:solidFill>
                <a:srgbClr val="C00000"/>
              </a:solidFill>
              <a:latin typeface="Roboto" panose="02000000000000000000" pitchFamily="2" charset="0"/>
              <a:ea typeface="Roboto" panose="02000000000000000000" pitchFamily="2" charset="0"/>
            </a:endParaRPr>
          </a:p>
          <a:p>
            <a:pPr fontAlgn="auto">
              <a:spcAft>
                <a:spcPts val="600"/>
              </a:spcAft>
              <a:defRPr/>
            </a:pPr>
            <a:r>
              <a:rPr lang="en-US" sz="1600" dirty="0"/>
              <a:t>Vice chair of the Technical Commission on Statistical, Actuarial </a:t>
            </a:r>
            <a:r>
              <a:rPr lang="en-US" sz="1600" dirty="0" smtClean="0"/>
              <a:t>and </a:t>
            </a:r>
            <a:r>
              <a:rPr lang="en-US" sz="1600" dirty="0"/>
              <a:t>Financial </a:t>
            </a:r>
            <a:r>
              <a:rPr lang="en-US" sz="1600" dirty="0" smtClean="0"/>
              <a:t>Studies</a:t>
            </a:r>
            <a:endParaRPr lang="en-US" sz="1600" dirty="0"/>
          </a:p>
        </p:txBody>
      </p:sp>
      <p:cxnSp>
        <p:nvCxnSpPr>
          <p:cNvPr id="10" name="Gerader Verbinder 8">
            <a:extLst>
              <a:ext uri="{FF2B5EF4-FFF2-40B4-BE49-F238E27FC236}">
                <a16:creationId xmlns:a16="http://schemas.microsoft.com/office/drawing/2014/main" id="{7C1D4B8F-E217-43A8-ADB9-8ECBD8B38648}"/>
              </a:ext>
            </a:extLst>
          </p:cNvPr>
          <p:cNvCxnSpPr/>
          <p:nvPr/>
        </p:nvCxnSpPr>
        <p:spPr>
          <a:xfrm>
            <a:off x="717550" y="3619215"/>
            <a:ext cx="10864850" cy="5134"/>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1" name="Grafik 7">
            <a:extLst>
              <a:ext uri="{FF2B5EF4-FFF2-40B4-BE49-F238E27FC236}">
                <a16:creationId xmlns:a16="http://schemas.microsoft.com/office/drawing/2014/main" id="{AD4603DC-D952-4329-864F-6A4CCE54D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55" y="1956206"/>
            <a:ext cx="1236395" cy="1627920"/>
          </a:xfrm>
          <a:prstGeom prst="rect">
            <a:avLst/>
          </a:prstGeom>
          <a:ln>
            <a:noFill/>
          </a:ln>
          <a:effectLst>
            <a:outerShdw blurRad="292100" dist="139700" dir="2700000" algn="tl" rotWithShape="0">
              <a:srgbClr val="333333">
                <a:alpha val="65000"/>
              </a:srgbClr>
            </a:outerShdw>
          </a:effectLst>
        </p:spPr>
      </p:pic>
      <p:pic>
        <p:nvPicPr>
          <p:cNvPr id="14" name="Picture 3" descr="A close up of a logo&#10;&#10;Description automatically generated">
            <a:extLst>
              <a:ext uri="{FF2B5EF4-FFF2-40B4-BE49-F238E27FC236}">
                <a16:creationId xmlns:a16="http://schemas.microsoft.com/office/drawing/2014/main" id="{90B6CF9A-E214-4E3A-B837-96950E39E6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8219" y="318013"/>
            <a:ext cx="3829687" cy="1375850"/>
          </a:xfrm>
          <a:prstGeom prst="rect">
            <a:avLst/>
          </a:prstGeom>
        </p:spPr>
      </p:pic>
      <p:pic>
        <p:nvPicPr>
          <p:cNvPr id="13" name="Im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433" y="4646909"/>
            <a:ext cx="627903" cy="623744"/>
          </a:xfrm>
          <a:prstGeom prst="rect">
            <a:avLst/>
          </a:prstGeom>
          <a:ln>
            <a:solidFill>
              <a:schemeClr val="accent1"/>
            </a:solidFill>
          </a:ln>
        </p:spPr>
      </p:pic>
      <p:pic>
        <p:nvPicPr>
          <p:cNvPr id="15" name="Immagine 14"/>
          <p:cNvPicPr>
            <a:picLocks noChangeAspect="1"/>
          </p:cNvPicPr>
          <p:nvPr/>
        </p:nvPicPr>
        <p:blipFill rotWithShape="1">
          <a:blip r:embed="rId7" cstate="print">
            <a:extLst>
              <a:ext uri="{28A0092B-C50C-407E-A947-70E740481C1C}">
                <a14:useLocalDpi xmlns:a14="http://schemas.microsoft.com/office/drawing/2010/main" val="0"/>
              </a:ext>
            </a:extLst>
          </a:blip>
          <a:srcRect t="15978" b="16325"/>
          <a:stretch/>
        </p:blipFill>
        <p:spPr>
          <a:xfrm>
            <a:off x="639627" y="6084576"/>
            <a:ext cx="1091493" cy="554182"/>
          </a:xfrm>
          <a:prstGeom prst="rect">
            <a:avLst/>
          </a:prstGeom>
          <a:ln>
            <a:solidFill>
              <a:schemeClr val="accent1"/>
            </a:solidFill>
          </a:ln>
        </p:spPr>
      </p:pic>
      <p:pic>
        <p:nvPicPr>
          <p:cNvPr id="16" name="Afbeelding 16"/>
          <p:cNvPicPr/>
          <p:nvPr/>
        </p:nvPicPr>
        <p:blipFill>
          <a:blip r:embed="rId8" cstate="hqprint">
            <a:extLst>
              <a:ext uri="{28A0092B-C50C-407E-A947-70E740481C1C}">
                <a14:useLocalDpi xmlns:a14="http://schemas.microsoft.com/office/drawing/2010/main" val="0"/>
              </a:ext>
            </a:extLst>
          </a:blip>
          <a:stretch>
            <a:fillRect/>
          </a:stretch>
        </p:blipFill>
        <p:spPr>
          <a:xfrm>
            <a:off x="404718" y="5460646"/>
            <a:ext cx="1561310" cy="511574"/>
          </a:xfrm>
          <a:prstGeom prst="rect">
            <a:avLst/>
          </a:prstGeom>
        </p:spPr>
      </p:pic>
      <p:pic>
        <p:nvPicPr>
          <p:cNvPr id="17" name="Immagin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6696" y="3779975"/>
            <a:ext cx="1477354" cy="641286"/>
          </a:xfrm>
          <a:prstGeom prst="rect">
            <a:avLst/>
          </a:prstGeom>
          <a:ln w="6350">
            <a:solidFill>
              <a:schemeClr val="tx1"/>
            </a:solidFill>
          </a:ln>
        </p:spPr>
      </p:pic>
      <p:pic>
        <p:nvPicPr>
          <p:cNvPr id="19" name="Immagine 18"/>
          <p:cNvPicPr>
            <a:picLocks noChangeAspect="1"/>
          </p:cNvPicPr>
          <p:nvPr/>
        </p:nvPicPr>
        <p:blipFill>
          <a:blip r:embed="rId10"/>
          <a:stretch>
            <a:fillRect/>
          </a:stretch>
        </p:blipFill>
        <p:spPr>
          <a:xfrm>
            <a:off x="10365460" y="1956926"/>
            <a:ext cx="1305840" cy="1627200"/>
          </a:xfrm>
          <a:prstGeom prst="rect">
            <a:avLst/>
          </a:prstGeom>
          <a:effectLst>
            <a:outerShdw blurRad="292100" dist="139700" dir="8100000" algn="ctr" rotWithShape="0">
              <a:srgbClr val="333333">
                <a:alpha val="65000"/>
              </a:srgbClr>
            </a:outerShdw>
          </a:effectLst>
        </p:spPr>
      </p:pic>
      <p:sp>
        <p:nvSpPr>
          <p:cNvPr id="20" name="Textplatzhalter 3">
            <a:extLst>
              <a:ext uri="{FF2B5EF4-FFF2-40B4-BE49-F238E27FC236}">
                <a16:creationId xmlns:a16="http://schemas.microsoft.com/office/drawing/2014/main" id="{073B1EFB-FC39-44C7-B40D-025DCA75AD34}"/>
              </a:ext>
            </a:extLst>
          </p:cNvPr>
          <p:cNvSpPr txBox="1">
            <a:spLocks/>
          </p:cNvSpPr>
          <p:nvPr/>
        </p:nvSpPr>
        <p:spPr>
          <a:xfrm>
            <a:off x="4855612" y="2279650"/>
            <a:ext cx="5449888" cy="753778"/>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fontAlgn="auto">
              <a:spcAft>
                <a:spcPts val="0"/>
              </a:spcAft>
              <a:buFont typeface="Arial" panose="020B0604020202020204" pitchFamily="34" charset="0"/>
              <a:buNone/>
              <a:defRPr/>
            </a:pPr>
            <a:r>
              <a:rPr lang="en-US" sz="1800" b="1" dirty="0" smtClean="0">
                <a:solidFill>
                  <a:srgbClr val="C00000"/>
                </a:solidFill>
                <a:latin typeface="Roboto" panose="02000000000000000000" pitchFamily="2" charset="0"/>
                <a:ea typeface="Roboto" panose="02000000000000000000" pitchFamily="2" charset="0"/>
              </a:rPr>
              <a:t>Daniela Martini (Italy)</a:t>
            </a:r>
            <a:endParaRPr lang="en-US" sz="1800" b="1" dirty="0">
              <a:solidFill>
                <a:srgbClr val="C00000"/>
              </a:solidFill>
              <a:latin typeface="Roboto" panose="02000000000000000000" pitchFamily="2" charset="0"/>
              <a:ea typeface="Roboto" panose="02000000000000000000" pitchFamily="2" charset="0"/>
            </a:endParaRPr>
          </a:p>
          <a:p>
            <a:pPr algn="r" fontAlgn="auto">
              <a:spcAft>
                <a:spcPts val="0"/>
              </a:spcAft>
              <a:defRPr/>
            </a:pPr>
            <a:r>
              <a:rPr lang="en-US" sz="1600" dirty="0" smtClean="0">
                <a:latin typeface="Verdana" panose="020B0604030504040204" pitchFamily="34" charset="0"/>
                <a:ea typeface="Verdana" panose="020B0604030504040204" pitchFamily="34" charset="0"/>
              </a:rPr>
              <a:t>Actuary </a:t>
            </a:r>
            <a:endParaRPr lang="en-US" sz="1600" dirty="0">
              <a:latin typeface="Verdana" panose="020B0604030504040204" pitchFamily="34" charset="0"/>
              <a:ea typeface="Verdana" panose="020B0604030504040204" pitchFamily="34" charset="0"/>
            </a:endParaRPr>
          </a:p>
        </p:txBody>
      </p:sp>
      <p:sp>
        <p:nvSpPr>
          <p:cNvPr id="21" name="Textplatzhalter 3">
            <a:extLst>
              <a:ext uri="{FF2B5EF4-FFF2-40B4-BE49-F238E27FC236}">
                <a16:creationId xmlns:a16="http://schemas.microsoft.com/office/drawing/2014/main" id="{073B1EFB-FC39-44C7-B40D-025DCA75AD34}"/>
              </a:ext>
            </a:extLst>
          </p:cNvPr>
          <p:cNvSpPr txBox="1">
            <a:spLocks/>
          </p:cNvSpPr>
          <p:nvPr/>
        </p:nvSpPr>
        <p:spPr>
          <a:xfrm>
            <a:off x="3443382" y="2919343"/>
            <a:ext cx="5600700" cy="58557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en-US" sz="1600" dirty="0" smtClean="0">
                <a:latin typeface="Verdana" panose="020B0604030504040204" pitchFamily="34" charset="0"/>
                <a:ea typeface="Verdana" panose="020B0604030504040204" pitchFamily="34" charset="0"/>
              </a:rPr>
              <a:t>Fully </a:t>
            </a:r>
            <a:r>
              <a:rPr lang="en-US" sz="1600" dirty="0">
                <a:latin typeface="Verdana" panose="020B0604030504040204" pitchFamily="34" charset="0"/>
                <a:ea typeface="Verdana" panose="020B0604030504040204" pitchFamily="34" charset="0"/>
              </a:rPr>
              <a:t>qualified Italian </a:t>
            </a:r>
            <a:r>
              <a:rPr lang="en-US" sz="1600" dirty="0" smtClean="0">
                <a:latin typeface="Verdana" panose="020B0604030504040204" pitchFamily="34" charset="0"/>
                <a:ea typeface="Verdana" panose="020B0604030504040204" pitchFamily="34" charset="0"/>
              </a:rPr>
              <a:t>actuaries, </a:t>
            </a:r>
            <a:r>
              <a:rPr lang="en-US" sz="1600" dirty="0">
                <a:latin typeface="Verdana" panose="020B0604030504040204" pitchFamily="34" charset="0"/>
                <a:ea typeface="Verdana" panose="020B0604030504040204" pitchFamily="34" charset="0"/>
              </a:rPr>
              <a:t>currently working at the Statistical and Actuarial Department of INAIL.</a:t>
            </a:r>
          </a:p>
        </p:txBody>
      </p:sp>
      <p:pic>
        <p:nvPicPr>
          <p:cNvPr id="22" name="Immagin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93946" y="3733515"/>
            <a:ext cx="1477354" cy="641286"/>
          </a:xfrm>
          <a:prstGeom prst="rect">
            <a:avLst/>
          </a:prstGeom>
          <a:ln w="6350">
            <a:solidFill>
              <a:schemeClr val="tx1"/>
            </a:solidFill>
          </a:ln>
        </p:spPr>
      </p:pic>
      <p:pic>
        <p:nvPicPr>
          <p:cNvPr id="24" name="Afbeelding 16"/>
          <p:cNvPicPr/>
          <p:nvPr/>
        </p:nvPicPr>
        <p:blipFill>
          <a:blip r:embed="rId8" cstate="hqprint">
            <a:extLst>
              <a:ext uri="{28A0092B-C50C-407E-A947-70E740481C1C}">
                <a14:useLocalDpi xmlns:a14="http://schemas.microsoft.com/office/drawing/2010/main" val="0"/>
              </a:ext>
            </a:extLst>
          </a:blip>
          <a:stretch>
            <a:fillRect/>
          </a:stretch>
        </p:blipFill>
        <p:spPr>
          <a:xfrm>
            <a:off x="10262390" y="5460646"/>
            <a:ext cx="1561310" cy="51157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3640"/>
    </mc:Choice>
    <mc:Fallback xmlns="">
      <p:transition spd="slow" advTm="4364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787400"/>
          </a:xfrm>
        </p:spPr>
        <p:txBody>
          <a:bodyPr/>
          <a:lstStyle/>
          <a:p>
            <a:r>
              <a:rPr lang="en-US" sz="2400" dirty="0">
                <a:solidFill>
                  <a:srgbClr val="FF0000"/>
                </a:solidFill>
              </a:rPr>
              <a:t>Measuring adequacy</a:t>
            </a:r>
            <a:br>
              <a:rPr lang="en-US" sz="2400" dirty="0">
                <a:solidFill>
                  <a:srgbClr val="FF0000"/>
                </a:solidFill>
              </a:rPr>
            </a:br>
            <a:r>
              <a:rPr lang="en-US" sz="2400" dirty="0">
                <a:solidFill>
                  <a:srgbClr val="FF0000"/>
                </a:solidFill>
              </a:rPr>
              <a:t>and facing longevity risk in social security</a:t>
            </a:r>
          </a:p>
        </p:txBody>
      </p:sp>
      <p:sp>
        <p:nvSpPr>
          <p:cNvPr id="5" name="Titolo 1"/>
          <p:cNvSpPr txBox="1">
            <a:spLocks/>
          </p:cNvSpPr>
          <p:nvPr/>
        </p:nvSpPr>
        <p:spPr>
          <a:xfrm>
            <a:off x="470877" y="1612143"/>
            <a:ext cx="8827192" cy="391083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lnSpc>
                <a:spcPct val="100000"/>
              </a:lnSpc>
            </a:pPr>
            <a:r>
              <a:rPr lang="en-US" dirty="0" smtClean="0"/>
              <a:t>Agenda:</a:t>
            </a:r>
          </a:p>
          <a:p>
            <a:pPr>
              <a:lnSpc>
                <a:spcPct val="100000"/>
              </a:lnSpc>
            </a:pPr>
            <a:endParaRPr lang="en-US" dirty="0"/>
          </a:p>
          <a:p>
            <a:pPr marL="342900" indent="-342900">
              <a:lnSpc>
                <a:spcPct val="100000"/>
              </a:lnSpc>
              <a:buFontTx/>
              <a:buChar char="-"/>
            </a:pPr>
            <a:r>
              <a:rPr lang="en-US" dirty="0"/>
              <a:t>WHAT IS ADEQUACY?</a:t>
            </a:r>
          </a:p>
          <a:p>
            <a:pPr marL="342900" indent="-342900">
              <a:lnSpc>
                <a:spcPct val="100000"/>
              </a:lnSpc>
              <a:buFontTx/>
              <a:buChar char="-"/>
            </a:pPr>
            <a:endParaRPr lang="en-US" dirty="0"/>
          </a:p>
          <a:p>
            <a:pPr marL="342900" indent="-342900">
              <a:lnSpc>
                <a:spcPct val="100000"/>
              </a:lnSpc>
              <a:buFontTx/>
              <a:buChar char="-"/>
            </a:pPr>
            <a:r>
              <a:rPr lang="en-US" dirty="0"/>
              <a:t>HOW TO MEASURE ADEQUACY?</a:t>
            </a:r>
          </a:p>
          <a:p>
            <a:pPr marL="342900" indent="-342900">
              <a:lnSpc>
                <a:spcPct val="100000"/>
              </a:lnSpc>
              <a:buFontTx/>
              <a:buChar char="-"/>
            </a:pPr>
            <a:endParaRPr lang="en-US" dirty="0"/>
          </a:p>
          <a:p>
            <a:pPr marL="342900" indent="-342900">
              <a:lnSpc>
                <a:spcPct val="100000"/>
              </a:lnSpc>
              <a:buFontTx/>
              <a:buChar char="-"/>
            </a:pPr>
            <a:r>
              <a:rPr lang="en-US" dirty="0"/>
              <a:t>VULNERABLE GROUPS AND DISABLED WORKERS</a:t>
            </a:r>
          </a:p>
          <a:p>
            <a:pPr marL="342900" indent="-342900">
              <a:lnSpc>
                <a:spcPct val="100000"/>
              </a:lnSpc>
              <a:buFontTx/>
              <a:buChar char="-"/>
            </a:pPr>
            <a:endParaRPr lang="en-US" dirty="0"/>
          </a:p>
          <a:p>
            <a:pPr marL="342900" indent="-342900">
              <a:lnSpc>
                <a:spcPct val="100000"/>
              </a:lnSpc>
              <a:buFontTx/>
              <a:buChar char="-"/>
            </a:pPr>
            <a:r>
              <a:rPr lang="en-US" dirty="0"/>
              <a:t>PENSION WEALTH: A CASE STUDY</a:t>
            </a:r>
          </a:p>
        </p:txBody>
      </p:sp>
    </p:spTree>
  </p:cSld>
  <p:clrMapOvr>
    <a:masterClrMapping/>
  </p:clrMapOvr>
  <mc:AlternateContent xmlns:mc="http://schemas.openxmlformats.org/markup-compatibility/2006" xmlns:p14="http://schemas.microsoft.com/office/powerpoint/2010/main">
    <mc:Choice Requires="p14">
      <p:transition spd="slow" p14:dur="2000" advTm="32612"/>
    </mc:Choice>
    <mc:Fallback xmlns="">
      <p:transition spd="slow" advTm="3261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787400"/>
          </a:xfrm>
        </p:spPr>
        <p:txBody>
          <a:bodyPr/>
          <a:lstStyle/>
          <a:p>
            <a:r>
              <a:rPr lang="en-US" sz="2400" dirty="0" smtClean="0">
                <a:solidFill>
                  <a:srgbClr val="FF0000"/>
                </a:solidFill>
              </a:rPr>
              <a:t>What is adequacy</a:t>
            </a:r>
            <a:endParaRPr lang="en-US" sz="2400" dirty="0">
              <a:solidFill>
                <a:srgbClr val="FF0000"/>
              </a:solidFill>
            </a:endParaRPr>
          </a:p>
        </p:txBody>
      </p:sp>
      <p:sp>
        <p:nvSpPr>
          <p:cNvPr id="6" name="Text Placeholder 4"/>
          <p:cNvSpPr txBox="1">
            <a:spLocks/>
          </p:cNvSpPr>
          <p:nvPr/>
        </p:nvSpPr>
        <p:spPr>
          <a:xfrm>
            <a:off x="358021" y="1713054"/>
            <a:ext cx="11386551" cy="3931211"/>
          </a:xfrm>
          <a:prstGeom prst="rect">
            <a:avLst/>
          </a:prstGeom>
        </p:spPr>
        <p:txBody>
          <a:bodyPr/>
          <a:lstStyle>
            <a:lvl1pPr marL="342900" indent="-342900" algn="l" defTabSz="762000" rtl="0" eaLnBrk="1" fontAlgn="base" hangingPunct="1">
              <a:lnSpc>
                <a:spcPts val="3200"/>
              </a:lnSpc>
              <a:spcBef>
                <a:spcPts val="0"/>
              </a:spcBef>
              <a:spcAft>
                <a:spcPct val="0"/>
              </a:spcAft>
              <a:buFont typeface="Wingdings" panose="05000000000000000000" pitchFamily="2" charset="2"/>
              <a:buChar char="§"/>
              <a:defRPr sz="2000" b="0" i="0">
                <a:solidFill>
                  <a:srgbClr val="0E4133"/>
                </a:solidFill>
                <a:latin typeface="Calibri Normaal" charset="0"/>
                <a:ea typeface="+mn-ea"/>
                <a:cs typeface="+mn-cs"/>
              </a:defRPr>
            </a:lvl1pPr>
            <a:lvl2pPr marL="361950" indent="-169863" algn="l" defTabSz="762000" rtl="0" eaLnBrk="1" fontAlgn="base" hangingPunct="1">
              <a:lnSpc>
                <a:spcPts val="3200"/>
              </a:lnSpc>
              <a:spcBef>
                <a:spcPts val="0"/>
              </a:spcBef>
              <a:spcAft>
                <a:spcPct val="0"/>
              </a:spcAft>
              <a:buFont typeface="Symbol" panose="05050102010706020507" pitchFamily="18" charset="2"/>
              <a:buChar char="-"/>
              <a:defRPr sz="2400" b="0" i="0">
                <a:solidFill>
                  <a:srgbClr val="0E4133"/>
                </a:solidFill>
                <a:latin typeface="Calibri Normaal" charset="0"/>
                <a:ea typeface="+mn-ea"/>
              </a:defRPr>
            </a:lvl2pPr>
            <a:lvl3pPr marL="571500" indent="-207963" algn="l" defTabSz="762000" rtl="0" eaLnBrk="1" fontAlgn="base" hangingPunct="1">
              <a:lnSpc>
                <a:spcPts val="3200"/>
              </a:lnSpc>
              <a:spcBef>
                <a:spcPts val="0"/>
              </a:spcBef>
              <a:spcAft>
                <a:spcPct val="0"/>
              </a:spcAft>
              <a:buFont typeface="Arial" panose="020B0604020202020204" pitchFamily="34" charset="0"/>
              <a:buChar char="•"/>
              <a:defRPr sz="2400" b="0" i="0">
                <a:solidFill>
                  <a:srgbClr val="0E4133"/>
                </a:solidFill>
                <a:latin typeface="Calibri Normaal" charset="0"/>
                <a:ea typeface="+mn-ea"/>
              </a:defRPr>
            </a:lvl3pPr>
            <a:lvl4pPr marL="755650" indent="-182563" algn="l" defTabSz="762000" rtl="0" eaLnBrk="1" fontAlgn="base" hangingPunct="1">
              <a:lnSpc>
                <a:spcPts val="3200"/>
              </a:lnSpc>
              <a:spcBef>
                <a:spcPts val="0"/>
              </a:spcBef>
              <a:spcAft>
                <a:spcPct val="0"/>
              </a:spcAft>
              <a:buFont typeface="Arial" panose="020B0604020202020204" pitchFamily="34" charset="0"/>
              <a:buChar char="•"/>
              <a:defRPr sz="2400" b="0" i="0">
                <a:solidFill>
                  <a:srgbClr val="0E4133"/>
                </a:solidFill>
                <a:latin typeface="Calibri Normaal" charset="0"/>
                <a:ea typeface="+mn-ea"/>
              </a:defRPr>
            </a:lvl4pPr>
            <a:lvl5pPr marL="2090738" indent="-228600" algn="l" defTabSz="762000" rtl="0" eaLnBrk="1" fontAlgn="base" hangingPunct="1">
              <a:lnSpc>
                <a:spcPts val="3200"/>
              </a:lnSpc>
              <a:spcBef>
                <a:spcPts val="0"/>
              </a:spcBef>
              <a:spcAft>
                <a:spcPct val="0"/>
              </a:spcAft>
              <a:defRPr sz="2400" b="0" i="0">
                <a:solidFill>
                  <a:srgbClr val="0E4133"/>
                </a:solidFill>
                <a:latin typeface="Calibri Normaal" charset="0"/>
                <a:ea typeface="+mn-ea"/>
              </a:defRPr>
            </a:lvl5pPr>
            <a:lvl6pPr marL="2547938" indent="-228600" algn="l" defTabSz="762000" rtl="0" eaLnBrk="1" fontAlgn="base" hangingPunct="1">
              <a:lnSpc>
                <a:spcPts val="3200"/>
              </a:lnSpc>
              <a:spcBef>
                <a:spcPct val="20000"/>
              </a:spcBef>
              <a:spcAft>
                <a:spcPct val="0"/>
              </a:spcAft>
              <a:defRPr sz="2400">
                <a:solidFill>
                  <a:srgbClr val="0E4133"/>
                </a:solidFill>
                <a:latin typeface="+mn-lt"/>
                <a:ea typeface="+mn-ea"/>
              </a:defRPr>
            </a:lvl6pPr>
            <a:lvl7pPr marL="3005138" indent="-228600" algn="l" defTabSz="762000" rtl="0" eaLnBrk="1" fontAlgn="base" hangingPunct="1">
              <a:lnSpc>
                <a:spcPts val="3200"/>
              </a:lnSpc>
              <a:spcBef>
                <a:spcPct val="20000"/>
              </a:spcBef>
              <a:spcAft>
                <a:spcPct val="0"/>
              </a:spcAft>
              <a:defRPr sz="2400">
                <a:solidFill>
                  <a:srgbClr val="0E4133"/>
                </a:solidFill>
                <a:latin typeface="+mn-lt"/>
                <a:ea typeface="+mn-ea"/>
              </a:defRPr>
            </a:lvl7pPr>
            <a:lvl8pPr marL="3462338" indent="-228600" algn="l" defTabSz="762000" rtl="0" eaLnBrk="1" fontAlgn="base" hangingPunct="1">
              <a:lnSpc>
                <a:spcPts val="3200"/>
              </a:lnSpc>
              <a:spcBef>
                <a:spcPct val="20000"/>
              </a:spcBef>
              <a:spcAft>
                <a:spcPct val="0"/>
              </a:spcAft>
              <a:defRPr sz="2400">
                <a:solidFill>
                  <a:srgbClr val="0E4133"/>
                </a:solidFill>
                <a:latin typeface="+mn-lt"/>
                <a:ea typeface="+mn-ea"/>
              </a:defRPr>
            </a:lvl8pPr>
            <a:lvl9pPr marL="3919538" indent="-228600" algn="l" defTabSz="762000" rtl="0" eaLnBrk="1" fontAlgn="base" hangingPunct="1">
              <a:lnSpc>
                <a:spcPts val="3200"/>
              </a:lnSpc>
              <a:spcBef>
                <a:spcPct val="20000"/>
              </a:spcBef>
              <a:spcAft>
                <a:spcPct val="0"/>
              </a:spcAft>
              <a:defRPr sz="2400">
                <a:solidFill>
                  <a:srgbClr val="0E4133"/>
                </a:solidFill>
                <a:latin typeface="+mn-lt"/>
                <a:ea typeface="+mn-ea"/>
              </a:defRPr>
            </a:lvl9pPr>
          </a:lstStyle>
          <a:p>
            <a:pPr marL="0" indent="0">
              <a:buFont typeface="Wingdings" panose="05000000000000000000" pitchFamily="2" charset="2"/>
              <a:buNone/>
            </a:pPr>
            <a:endParaRPr lang="en-US" kern="0" dirty="0" smtClean="0"/>
          </a:p>
          <a:p>
            <a:endParaRPr lang="en-US" kern="0" dirty="0" smtClean="0"/>
          </a:p>
          <a:p>
            <a:pPr marL="361940" lvl="1" indent="0" algn="ctr">
              <a:spcAft>
                <a:spcPts val="1200"/>
              </a:spcAft>
              <a:buFont typeface="Symbol" panose="05050102010706020507" pitchFamily="18" charset="2"/>
              <a:buNone/>
            </a:pPr>
            <a:r>
              <a:rPr lang="en-US" i="1" kern="0" dirty="0" smtClean="0"/>
              <a:t>“The adequacy of pensions is measured by their ability to prevent poverty</a:t>
            </a:r>
          </a:p>
          <a:p>
            <a:pPr marL="361940" lvl="1" indent="0" algn="ctr">
              <a:spcAft>
                <a:spcPts val="1200"/>
              </a:spcAft>
              <a:buFont typeface="Symbol" panose="05050102010706020507" pitchFamily="18" charset="2"/>
              <a:buNone/>
            </a:pPr>
            <a:r>
              <a:rPr lang="en-US" i="1" kern="0" dirty="0" smtClean="0"/>
              <a:t>and by the degree to which they match the level of pre-retirement income</a:t>
            </a:r>
            <a:r>
              <a:rPr lang="en-US" kern="0" dirty="0" smtClean="0"/>
              <a:t>”</a:t>
            </a:r>
          </a:p>
          <a:p>
            <a:pPr marL="361940" lvl="1" indent="0">
              <a:buFont typeface="Symbol" panose="05050102010706020507" pitchFamily="18" charset="2"/>
              <a:buNone/>
            </a:pPr>
            <a:endParaRPr lang="en-US" kern="0" dirty="0" smtClean="0"/>
          </a:p>
          <a:p>
            <a:pPr marL="361940" lvl="1" indent="0">
              <a:buFont typeface="Symbol" panose="05050102010706020507" pitchFamily="18" charset="2"/>
              <a:buNone/>
            </a:pPr>
            <a:endParaRPr lang="en-US" kern="0" dirty="0" smtClean="0"/>
          </a:p>
          <a:p>
            <a:pPr marL="361940" lvl="1" indent="0" algn="r">
              <a:buFont typeface="Symbol" panose="05050102010706020507" pitchFamily="18" charset="2"/>
              <a:buNone/>
            </a:pPr>
            <a:r>
              <a:rPr lang="en-US" kern="0" dirty="0" smtClean="0"/>
              <a:t>Briefing of European Parliament, November 2015</a:t>
            </a:r>
          </a:p>
          <a:p>
            <a:pPr marL="361940" lvl="1" indent="0">
              <a:buFont typeface="Symbol" panose="05050102010706020507" pitchFamily="18" charset="2"/>
              <a:buNone/>
            </a:pPr>
            <a:r>
              <a:rPr lang="en-US" kern="0" dirty="0" smtClean="0"/>
              <a:t> </a:t>
            </a:r>
          </a:p>
          <a:p>
            <a:pPr marL="361940" lvl="1" indent="0" algn="ctr">
              <a:buFont typeface="Symbol" panose="05050102010706020507" pitchFamily="18" charset="2"/>
              <a:buNone/>
            </a:pPr>
            <a:endParaRPr lang="en-CA" kern="0" dirty="0"/>
          </a:p>
        </p:txBody>
      </p:sp>
    </p:spTree>
    <p:extLst>
      <p:ext uri="{BB962C8B-B14F-4D97-AF65-F5344CB8AC3E}">
        <p14:creationId xmlns:p14="http://schemas.microsoft.com/office/powerpoint/2010/main" val="453357960"/>
      </p:ext>
    </p:extLst>
  </p:cSld>
  <p:clrMapOvr>
    <a:masterClrMapping/>
  </p:clrMapOvr>
  <mc:AlternateContent xmlns:mc="http://schemas.openxmlformats.org/markup-compatibility/2006" xmlns:p14="http://schemas.microsoft.com/office/powerpoint/2010/main">
    <mc:Choice Requires="p14">
      <p:transition spd="slow" p14:dur="2000" advTm="77082"/>
    </mc:Choice>
    <mc:Fallback xmlns="">
      <p:transition spd="slow" advTm="7708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787400"/>
          </a:xfrm>
        </p:spPr>
        <p:txBody>
          <a:bodyPr/>
          <a:lstStyle/>
          <a:p>
            <a:r>
              <a:rPr lang="en-US" sz="2400" dirty="0" smtClean="0">
                <a:solidFill>
                  <a:srgbClr val="FF0000"/>
                </a:solidFill>
              </a:rPr>
              <a:t>How to measure adequacy</a:t>
            </a:r>
            <a:endParaRPr lang="en-US" sz="2400" dirty="0">
              <a:solidFill>
                <a:srgbClr val="FF0000"/>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79" y="1900121"/>
            <a:ext cx="5143827" cy="4000754"/>
          </a:xfrm>
          <a:prstGeom prst="rect">
            <a:avLst/>
          </a:prstGeom>
        </p:spPr>
      </p:pic>
      <p:sp>
        <p:nvSpPr>
          <p:cNvPr id="6" name="Rettangolo arrotondato 5"/>
          <p:cNvSpPr/>
          <p:nvPr/>
        </p:nvSpPr>
        <p:spPr bwMode="auto">
          <a:xfrm>
            <a:off x="4492646" y="1471894"/>
            <a:ext cx="2708053" cy="581469"/>
          </a:xfrm>
          <a:prstGeom prst="roundRect">
            <a:avLst/>
          </a:prstGeom>
          <a:gradFill flip="none" rotWithShape="1">
            <a:gsLst>
              <a:gs pos="0">
                <a:srgbClr val="005684">
                  <a:shade val="30000"/>
                  <a:satMod val="115000"/>
                </a:srgbClr>
              </a:gs>
              <a:gs pos="50000">
                <a:srgbClr val="005684">
                  <a:shade val="67500"/>
                  <a:satMod val="115000"/>
                </a:srgbClr>
              </a:gs>
              <a:gs pos="100000">
                <a:srgbClr val="005684">
                  <a:shade val="100000"/>
                  <a:satMod val="115000"/>
                </a:srgbClr>
              </a:gs>
            </a:gsLst>
            <a:path path="circle">
              <a:fillToRect l="100000" b="100000"/>
            </a:path>
            <a:tileRect t="-100000" r="-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lvl="0" algn="ctr"/>
            <a:r>
              <a:rPr lang="it-IT" sz="2800" b="1" dirty="0" smtClean="0">
                <a:solidFill>
                  <a:srgbClr val="DDC42B"/>
                </a:solidFill>
              </a:rPr>
              <a:t>Big Mac </a:t>
            </a:r>
            <a:r>
              <a:rPr lang="it-IT" sz="2800" b="1" dirty="0">
                <a:solidFill>
                  <a:srgbClr val="DDC42B"/>
                </a:solidFill>
              </a:rPr>
              <a:t>I</a:t>
            </a:r>
            <a:r>
              <a:rPr lang="it-IT" sz="2800" b="1" dirty="0" smtClean="0">
                <a:solidFill>
                  <a:srgbClr val="DDC42B"/>
                </a:solidFill>
              </a:rPr>
              <a:t>ndex</a:t>
            </a:r>
            <a:endParaRPr lang="it-IT" sz="2800" b="1" dirty="0">
              <a:solidFill>
                <a:srgbClr val="DDC42B"/>
              </a:solidFill>
            </a:endParaRPr>
          </a:p>
        </p:txBody>
      </p:sp>
      <p:sp>
        <p:nvSpPr>
          <p:cNvPr id="7" name="Rettangolo arrotondato 6"/>
          <p:cNvSpPr/>
          <p:nvPr/>
        </p:nvSpPr>
        <p:spPr bwMode="auto">
          <a:xfrm>
            <a:off x="1396951" y="5901876"/>
            <a:ext cx="9037230" cy="597512"/>
          </a:xfrm>
          <a:prstGeom prst="roundRect">
            <a:avLst/>
          </a:prstGeom>
          <a:gradFill flip="none" rotWithShape="1">
            <a:gsLst>
              <a:gs pos="0">
                <a:srgbClr val="DDC42B">
                  <a:shade val="30000"/>
                  <a:satMod val="115000"/>
                </a:srgbClr>
              </a:gs>
              <a:gs pos="50000">
                <a:srgbClr val="DDC42B">
                  <a:shade val="67500"/>
                  <a:satMod val="115000"/>
                </a:srgbClr>
              </a:gs>
              <a:gs pos="100000">
                <a:srgbClr val="DDC42B">
                  <a:shade val="100000"/>
                  <a:satMod val="115000"/>
                </a:srgbClr>
              </a:gs>
            </a:gsLst>
            <a:path path="circle">
              <a:fillToRect l="100000" b="100000"/>
            </a:path>
            <a:tileRect t="-100000" r="-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a:r>
              <a:rPr lang="en-US" b="1" dirty="0" smtClean="0">
                <a:solidFill>
                  <a:srgbClr val="005684"/>
                </a:solidFill>
              </a:rPr>
              <a:t>How </a:t>
            </a:r>
            <a:r>
              <a:rPr lang="en-US" b="1" dirty="0">
                <a:solidFill>
                  <a:srgbClr val="005684"/>
                </a:solidFill>
              </a:rPr>
              <a:t>many Big </a:t>
            </a:r>
            <a:r>
              <a:rPr lang="en-US" b="1" dirty="0" smtClean="0">
                <a:solidFill>
                  <a:srgbClr val="005684"/>
                </a:solidFill>
              </a:rPr>
              <a:t>Macs </a:t>
            </a:r>
            <a:r>
              <a:rPr lang="en-US" b="1" dirty="0">
                <a:solidFill>
                  <a:srgbClr val="005684"/>
                </a:solidFill>
              </a:rPr>
              <a:t>can you purchase with your </a:t>
            </a:r>
            <a:r>
              <a:rPr lang="en-US" b="1" dirty="0" smtClean="0">
                <a:solidFill>
                  <a:srgbClr val="005684"/>
                </a:solidFill>
              </a:rPr>
              <a:t>monthly </a:t>
            </a:r>
            <a:r>
              <a:rPr lang="en-US" b="1" dirty="0">
                <a:solidFill>
                  <a:srgbClr val="005684"/>
                </a:solidFill>
              </a:rPr>
              <a:t>pension</a:t>
            </a:r>
            <a:r>
              <a:rPr lang="en-US" b="1" dirty="0" smtClean="0">
                <a:solidFill>
                  <a:srgbClr val="005684"/>
                </a:solidFill>
              </a:rPr>
              <a:t>?</a:t>
            </a:r>
            <a:endParaRPr kumimoji="0" lang="it-IT" sz="2400" b="1" i="0" u="none" strike="noStrike" cap="none" normalizeH="0" baseline="0" dirty="0">
              <a:ln>
                <a:noFill/>
              </a:ln>
              <a:solidFill>
                <a:srgbClr val="005684"/>
              </a:solidFill>
              <a:effectLst/>
              <a:latin typeface="Times" charset="0"/>
              <a:ea typeface="ＭＳ Ｐゴシック" charset="0"/>
            </a:endParaRP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2643" y="2528887"/>
            <a:ext cx="5078963" cy="3063005"/>
          </a:xfrm>
          <a:prstGeom prst="rect">
            <a:avLst/>
          </a:prstGeom>
        </p:spPr>
      </p:pic>
    </p:spTree>
    <p:extLst>
      <p:ext uri="{BB962C8B-B14F-4D97-AF65-F5344CB8AC3E}">
        <p14:creationId xmlns:p14="http://schemas.microsoft.com/office/powerpoint/2010/main" val="1040336360"/>
      </p:ext>
    </p:extLst>
  </p:cSld>
  <p:clrMapOvr>
    <a:masterClrMapping/>
  </p:clrMapOvr>
  <mc:AlternateContent xmlns:mc="http://schemas.openxmlformats.org/markup-compatibility/2006" xmlns:p14="http://schemas.microsoft.com/office/powerpoint/2010/main">
    <mc:Choice Requires="p14">
      <p:transition spd="slow" p14:dur="2000" advTm="93623"/>
    </mc:Choice>
    <mc:Fallback xmlns="">
      <p:transition spd="slow" advTm="9362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787400"/>
          </a:xfrm>
        </p:spPr>
        <p:txBody>
          <a:bodyPr/>
          <a:lstStyle/>
          <a:p>
            <a:r>
              <a:rPr lang="en-US" sz="2400" dirty="0" smtClean="0">
                <a:solidFill>
                  <a:srgbClr val="FF0000"/>
                </a:solidFill>
              </a:rPr>
              <a:t>How to measure adequacy</a:t>
            </a:r>
            <a:endParaRPr lang="en-US" sz="2400" dirty="0">
              <a:solidFill>
                <a:srgbClr val="FF0000"/>
              </a:solidFill>
            </a:endParaRPr>
          </a:p>
        </p:txBody>
      </p:sp>
      <p:sp>
        <p:nvSpPr>
          <p:cNvPr id="5" name="Rettangolo arrotondato 4"/>
          <p:cNvSpPr/>
          <p:nvPr/>
        </p:nvSpPr>
        <p:spPr bwMode="auto">
          <a:xfrm>
            <a:off x="3598647" y="1514931"/>
            <a:ext cx="4840617" cy="581469"/>
          </a:xfrm>
          <a:prstGeom prst="roundRect">
            <a:avLst/>
          </a:prstGeom>
          <a:gradFill flip="none" rotWithShape="1">
            <a:gsLst>
              <a:gs pos="0">
                <a:srgbClr val="005684">
                  <a:shade val="30000"/>
                  <a:satMod val="115000"/>
                </a:srgbClr>
              </a:gs>
              <a:gs pos="50000">
                <a:srgbClr val="005684">
                  <a:shade val="67500"/>
                  <a:satMod val="115000"/>
                </a:srgbClr>
              </a:gs>
              <a:gs pos="100000">
                <a:srgbClr val="005684">
                  <a:shade val="100000"/>
                  <a:satMod val="115000"/>
                </a:srgbClr>
              </a:gs>
            </a:gsLst>
            <a:path path="circle">
              <a:fillToRect l="100000" b="100000"/>
            </a:path>
            <a:tileRect t="-100000" r="-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lvl="0" algn="ctr"/>
            <a:r>
              <a:rPr lang="it-IT" sz="2800" b="1" dirty="0" err="1" smtClean="0">
                <a:solidFill>
                  <a:srgbClr val="DDC42B"/>
                </a:solidFill>
              </a:rPr>
              <a:t>Theoretical</a:t>
            </a:r>
            <a:r>
              <a:rPr lang="it-IT" sz="2800" b="1" dirty="0" smtClean="0">
                <a:solidFill>
                  <a:srgbClr val="DDC42B"/>
                </a:solidFill>
              </a:rPr>
              <a:t> </a:t>
            </a:r>
            <a:r>
              <a:rPr lang="it-IT" sz="2800" b="1" dirty="0" err="1" smtClean="0">
                <a:solidFill>
                  <a:srgbClr val="DDC42B"/>
                </a:solidFill>
              </a:rPr>
              <a:t>Replacement</a:t>
            </a:r>
            <a:r>
              <a:rPr lang="it-IT" sz="2800" b="1" dirty="0" smtClean="0">
                <a:solidFill>
                  <a:srgbClr val="DDC42B"/>
                </a:solidFill>
              </a:rPr>
              <a:t> Rate</a:t>
            </a:r>
            <a:endParaRPr lang="it-IT" sz="2800" b="1" dirty="0">
              <a:solidFill>
                <a:srgbClr val="DDC42B"/>
              </a:solidFill>
            </a:endParaRPr>
          </a:p>
        </p:txBody>
      </p:sp>
      <p:sp>
        <p:nvSpPr>
          <p:cNvPr id="6" name="Rettangolo arrotondato 5"/>
          <p:cNvSpPr/>
          <p:nvPr/>
        </p:nvSpPr>
        <p:spPr bwMode="auto">
          <a:xfrm>
            <a:off x="1396953" y="5357808"/>
            <a:ext cx="9244007" cy="597512"/>
          </a:xfrm>
          <a:prstGeom prst="roundRect">
            <a:avLst/>
          </a:prstGeom>
          <a:gradFill flip="none" rotWithShape="1">
            <a:gsLst>
              <a:gs pos="0">
                <a:srgbClr val="DDC42B">
                  <a:shade val="30000"/>
                  <a:satMod val="115000"/>
                </a:srgbClr>
              </a:gs>
              <a:gs pos="50000">
                <a:srgbClr val="DDC42B">
                  <a:shade val="67500"/>
                  <a:satMod val="115000"/>
                </a:srgbClr>
              </a:gs>
              <a:gs pos="100000">
                <a:srgbClr val="DDC42B">
                  <a:shade val="100000"/>
                  <a:satMod val="115000"/>
                </a:srgbClr>
              </a:gs>
            </a:gsLst>
            <a:path path="circle">
              <a:fillToRect l="100000" b="100000"/>
            </a:path>
            <a:tileRect t="-100000" r="-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a:r>
              <a:rPr lang="en-US" b="1" dirty="0" smtClean="0">
                <a:solidFill>
                  <a:srgbClr val="005684"/>
                </a:solidFill>
              </a:rPr>
              <a:t>How </a:t>
            </a:r>
            <a:r>
              <a:rPr lang="en-US" b="1" dirty="0">
                <a:solidFill>
                  <a:srgbClr val="005684"/>
                </a:solidFill>
              </a:rPr>
              <a:t>many </a:t>
            </a:r>
            <a:r>
              <a:rPr lang="en-US" b="1" dirty="0" smtClean="0">
                <a:solidFill>
                  <a:srgbClr val="005684"/>
                </a:solidFill>
              </a:rPr>
              <a:t>SALARIES </a:t>
            </a:r>
            <a:r>
              <a:rPr lang="en-US" b="1" dirty="0">
                <a:solidFill>
                  <a:srgbClr val="005684"/>
                </a:solidFill>
              </a:rPr>
              <a:t>can you purchase with your annual pension</a:t>
            </a:r>
            <a:r>
              <a:rPr lang="en-US" b="1" dirty="0" smtClean="0">
                <a:solidFill>
                  <a:srgbClr val="005684"/>
                </a:solidFill>
              </a:rPr>
              <a:t>?</a:t>
            </a:r>
            <a:endParaRPr kumimoji="0" lang="it-IT" sz="2400" b="1" i="0" u="none" strike="noStrike" cap="none" normalizeH="0" baseline="0" dirty="0">
              <a:ln>
                <a:noFill/>
              </a:ln>
              <a:solidFill>
                <a:srgbClr val="005684"/>
              </a:solidFill>
              <a:effectLst/>
              <a:latin typeface="Times" charset="0"/>
              <a:ea typeface="ＭＳ Ｐゴシック" charset="0"/>
            </a:endParaRPr>
          </a:p>
        </p:txBody>
      </p:sp>
      <mc:AlternateContent xmlns:mc="http://schemas.openxmlformats.org/markup-compatibility/2006" xmlns:a14="http://schemas.microsoft.com/office/drawing/2010/main">
        <mc:Choice Requires="a14">
          <p:sp>
            <p:nvSpPr>
              <p:cNvPr id="7" name="CasellaDiTesto 6"/>
              <p:cNvSpPr txBox="1"/>
              <p:nvPr/>
            </p:nvSpPr>
            <p:spPr>
              <a:xfrm>
                <a:off x="506897" y="1932902"/>
                <a:ext cx="10833161" cy="2286460"/>
              </a:xfrm>
              <a:prstGeom prst="rect">
                <a:avLst/>
              </a:prstGeom>
              <a:noFill/>
            </p:spPr>
            <p:txBody>
              <a:bodyPr wrap="square" rtlCol="0">
                <a:spAutoFit/>
              </a:bodyPr>
              <a:lstStyle/>
              <a:p>
                <a:pPr defTabSz="762000" fontAlgn="base">
                  <a:spcBef>
                    <a:spcPct val="0"/>
                  </a:spcBef>
                  <a:spcAft>
                    <a:spcPct val="0"/>
                  </a:spcAft>
                </a:pPr>
                <a:endParaRPr lang="it-IT" sz="2800" b="1" dirty="0" smtClean="0">
                  <a:solidFill>
                    <a:srgbClr val="005684"/>
                  </a:solidFill>
                  <a:latin typeface="Calibri Vet" charset="0"/>
                  <a:ea typeface="Calibri Vet" charset="0"/>
                  <a:cs typeface="Calibri Vet" charset="0"/>
                </a:endParaRPr>
              </a:p>
              <a:p>
                <a:pPr defTabSz="762000" fontAlgn="base">
                  <a:spcBef>
                    <a:spcPct val="0"/>
                  </a:spcBef>
                  <a:spcAft>
                    <a:spcPct val="0"/>
                  </a:spcAft>
                </a:pPr>
                <a:endParaRPr lang="it-IT" sz="2800" b="1" dirty="0" smtClean="0">
                  <a:solidFill>
                    <a:srgbClr val="005684"/>
                  </a:solidFill>
                  <a:latin typeface="Calibri Vet" charset="0"/>
                  <a:ea typeface="Calibri Vet" charset="0"/>
                  <a:cs typeface="Calibri Vet" charset="0"/>
                </a:endParaRPr>
              </a:p>
              <a:p>
                <a:pPr defTabSz="762000" fontAlgn="base">
                  <a:spcBef>
                    <a:spcPct val="0"/>
                  </a:spcBef>
                  <a:spcAft>
                    <a:spcPct val="0"/>
                  </a:spcAft>
                </a:pPr>
                <a:endParaRPr lang="it-IT" sz="2800" b="1" dirty="0">
                  <a:solidFill>
                    <a:srgbClr val="005684"/>
                  </a:solidFill>
                  <a:latin typeface="Calibri Vet" charset="0"/>
                  <a:ea typeface="Calibri Vet" charset="0"/>
                  <a:cs typeface="Calibri Vet" charset="0"/>
                </a:endParaRPr>
              </a:p>
              <a:p>
                <a:pPr defTabSz="762000" fontAlgn="base">
                  <a:spcBef>
                    <a:spcPct val="0"/>
                  </a:spcBef>
                  <a:spcAft>
                    <a:spcPct val="0"/>
                  </a:spcAft>
                </a:pPr>
                <a14:m>
                  <m:oMathPara xmlns:m="http://schemas.openxmlformats.org/officeDocument/2006/math">
                    <m:oMathParaPr>
                      <m:jc m:val="centerGroup"/>
                    </m:oMathParaPr>
                    <m:oMath xmlns:m="http://schemas.openxmlformats.org/officeDocument/2006/math">
                      <m:r>
                        <m:rPr>
                          <m:nor/>
                        </m:rPr>
                        <a:rPr lang="it-IT" sz="2800" smtClean="0">
                          <a:solidFill>
                            <a:srgbClr val="005684"/>
                          </a:solidFill>
                          <a:latin typeface="Calibri Vet"/>
                        </a:rPr>
                        <m:t>TRR</m:t>
                      </m:r>
                      <m:r>
                        <a:rPr lang="it-IT" sz="2800" i="1">
                          <a:solidFill>
                            <a:srgbClr val="005684"/>
                          </a:solidFill>
                          <a:latin typeface="Cambria Math" panose="02040503050406030204" pitchFamily="18" charset="0"/>
                          <a:ea typeface="Cambria Math" panose="02040503050406030204" pitchFamily="18" charset="0"/>
                        </a:rPr>
                        <m:t>=</m:t>
                      </m:r>
                      <m:f>
                        <m:fPr>
                          <m:ctrlPr>
                            <a:rPr lang="it-IT" sz="2800" i="1">
                              <a:solidFill>
                                <a:srgbClr val="005684"/>
                              </a:solidFill>
                              <a:latin typeface="Cambria Math" panose="02040503050406030204" pitchFamily="18" charset="0"/>
                            </a:rPr>
                          </m:ctrlPr>
                        </m:fPr>
                        <m:num>
                          <m:r>
                            <m:rPr>
                              <m:nor/>
                            </m:rPr>
                            <a:rPr lang="it-IT" sz="2800" b="0" i="0" smtClean="0">
                              <a:solidFill>
                                <a:srgbClr val="005684"/>
                              </a:solidFill>
                              <a:latin typeface="Calibri Vet"/>
                            </a:rPr>
                            <m:t>Annual</m:t>
                          </m:r>
                          <m:r>
                            <m:rPr>
                              <m:nor/>
                            </m:rPr>
                            <a:rPr lang="it-IT" sz="2800" b="0" i="0" smtClean="0">
                              <a:solidFill>
                                <a:srgbClr val="005684"/>
                              </a:solidFill>
                              <a:latin typeface="Calibri Vet"/>
                            </a:rPr>
                            <m:t> </m:t>
                          </m:r>
                          <m:r>
                            <m:rPr>
                              <m:nor/>
                            </m:rPr>
                            <a:rPr lang="it-IT" sz="2800" b="0" i="0" smtClean="0">
                              <a:solidFill>
                                <a:srgbClr val="005684"/>
                              </a:solidFill>
                              <a:latin typeface="Calibri Vet"/>
                            </a:rPr>
                            <m:t>pension</m:t>
                          </m:r>
                          <m:r>
                            <m:rPr>
                              <m:nor/>
                            </m:rPr>
                            <a:rPr lang="it-IT" sz="2800" b="0" i="0" smtClean="0">
                              <a:solidFill>
                                <a:srgbClr val="005684"/>
                              </a:solidFill>
                              <a:latin typeface="Calibri Vet"/>
                            </a:rPr>
                            <m:t> </m:t>
                          </m:r>
                          <m:r>
                            <m:rPr>
                              <m:nor/>
                            </m:rPr>
                            <a:rPr lang="it-IT" sz="2800" b="0" i="0" smtClean="0">
                              <a:solidFill>
                                <a:srgbClr val="005684"/>
                              </a:solidFill>
                              <a:latin typeface="Calibri Vet"/>
                            </a:rPr>
                            <m:t>amount</m:t>
                          </m:r>
                          <m:r>
                            <m:rPr>
                              <m:nor/>
                            </m:rPr>
                            <a:rPr lang="it-IT" sz="2800" b="0" i="0" smtClean="0">
                              <a:solidFill>
                                <a:srgbClr val="005684"/>
                              </a:solidFill>
                              <a:latin typeface="Calibri Vet"/>
                            </a:rPr>
                            <m:t> (1</m:t>
                          </m:r>
                          <m:r>
                            <m:rPr>
                              <m:nor/>
                            </m:rPr>
                            <a:rPr lang="it-IT" sz="2800" b="0" i="0" smtClean="0">
                              <a:solidFill>
                                <a:srgbClr val="005684"/>
                              </a:solidFill>
                              <a:latin typeface="Calibri Vet"/>
                            </a:rPr>
                            <m:t>st</m:t>
                          </m:r>
                          <m:r>
                            <m:rPr>
                              <m:nor/>
                            </m:rPr>
                            <a:rPr lang="it-IT" sz="2800" b="0" i="0" smtClean="0">
                              <a:solidFill>
                                <a:srgbClr val="005684"/>
                              </a:solidFill>
                              <a:latin typeface="Calibri Vet"/>
                            </a:rPr>
                            <m:t> </m:t>
                          </m:r>
                          <m:r>
                            <m:rPr>
                              <m:nor/>
                            </m:rPr>
                            <a:rPr lang="it-IT" sz="2800" b="0" i="0" smtClean="0">
                              <a:solidFill>
                                <a:srgbClr val="005684"/>
                              </a:solidFill>
                              <a:latin typeface="Calibri Vet"/>
                            </a:rPr>
                            <m:t>year</m:t>
                          </m:r>
                          <m:r>
                            <m:rPr>
                              <m:nor/>
                            </m:rPr>
                            <a:rPr lang="it-IT" sz="2800" b="0" i="0" smtClean="0">
                              <a:solidFill>
                                <a:srgbClr val="005684"/>
                              </a:solidFill>
                              <a:latin typeface="Calibri Vet"/>
                            </a:rPr>
                            <m:t> </m:t>
                          </m:r>
                          <m:r>
                            <m:rPr>
                              <m:nor/>
                            </m:rPr>
                            <a:rPr lang="it-IT" sz="2800" b="0" i="0" smtClean="0">
                              <a:solidFill>
                                <a:srgbClr val="005684"/>
                              </a:solidFill>
                              <a:latin typeface="Calibri Vet"/>
                            </a:rPr>
                            <m:t>of</m:t>
                          </m:r>
                          <m:r>
                            <m:rPr>
                              <m:nor/>
                            </m:rPr>
                            <a:rPr lang="it-IT" sz="2800" b="0" i="0" smtClean="0">
                              <a:solidFill>
                                <a:srgbClr val="005684"/>
                              </a:solidFill>
                              <a:latin typeface="Calibri Vet"/>
                            </a:rPr>
                            <m:t> </m:t>
                          </m:r>
                          <m:r>
                            <m:rPr>
                              <m:nor/>
                            </m:rPr>
                            <a:rPr lang="it-IT" sz="2800" b="0" i="0" smtClean="0">
                              <a:solidFill>
                                <a:srgbClr val="005684"/>
                              </a:solidFill>
                              <a:latin typeface="Calibri Vet"/>
                            </a:rPr>
                            <m:t>retirement</m:t>
                          </m:r>
                          <m:r>
                            <a:rPr lang="it-IT" sz="2800" b="0" i="1" smtClean="0">
                              <a:solidFill>
                                <a:srgbClr val="005684"/>
                              </a:solidFill>
                              <a:latin typeface="Cambria Math" panose="02040503050406030204" pitchFamily="18" charset="0"/>
                            </a:rPr>
                            <m:t>)</m:t>
                          </m:r>
                        </m:num>
                        <m:den>
                          <m:r>
                            <m:rPr>
                              <m:nor/>
                            </m:rPr>
                            <a:rPr lang="it-IT" sz="2800" b="0" i="0" smtClean="0">
                              <a:solidFill>
                                <a:srgbClr val="005684"/>
                              </a:solidFill>
                              <a:latin typeface="Calibri Vet"/>
                            </a:rPr>
                            <m:t>Annual</m:t>
                          </m:r>
                          <m:r>
                            <m:rPr>
                              <m:nor/>
                            </m:rPr>
                            <a:rPr lang="it-IT" sz="2800" b="0" i="0" smtClean="0">
                              <a:solidFill>
                                <a:srgbClr val="005684"/>
                              </a:solidFill>
                              <a:latin typeface="Calibri Vet"/>
                            </a:rPr>
                            <m:t> </m:t>
                          </m:r>
                          <m:r>
                            <m:rPr>
                              <m:nor/>
                            </m:rPr>
                            <a:rPr lang="it-IT" sz="2800" b="0" i="0" smtClean="0">
                              <a:solidFill>
                                <a:srgbClr val="005684"/>
                              </a:solidFill>
                              <a:latin typeface="Calibri Vet"/>
                            </a:rPr>
                            <m:t>amount</m:t>
                          </m:r>
                          <m:r>
                            <m:rPr>
                              <m:nor/>
                            </m:rPr>
                            <a:rPr lang="it-IT" sz="2800" b="0" i="0" smtClean="0">
                              <a:solidFill>
                                <a:srgbClr val="005684"/>
                              </a:solidFill>
                              <a:latin typeface="Calibri Vet"/>
                            </a:rPr>
                            <m:t> </m:t>
                          </m:r>
                          <m:r>
                            <m:rPr>
                              <m:nor/>
                            </m:rPr>
                            <a:rPr lang="it-IT" sz="2800" b="0" i="0" smtClean="0">
                              <a:solidFill>
                                <a:srgbClr val="005684"/>
                              </a:solidFill>
                              <a:latin typeface="Calibri Vet"/>
                            </a:rPr>
                            <m:t>of</m:t>
                          </m:r>
                          <m:r>
                            <m:rPr>
                              <m:nor/>
                            </m:rPr>
                            <a:rPr lang="it-IT" sz="2800" b="0" i="0" smtClean="0">
                              <a:solidFill>
                                <a:srgbClr val="005684"/>
                              </a:solidFill>
                              <a:latin typeface="Calibri Vet"/>
                            </a:rPr>
                            <m:t> </m:t>
                          </m:r>
                          <m:r>
                            <m:rPr>
                              <m:nor/>
                            </m:rPr>
                            <a:rPr lang="it-IT" sz="2800" b="0" i="0" smtClean="0">
                              <a:solidFill>
                                <a:srgbClr val="005684"/>
                              </a:solidFill>
                              <a:latin typeface="Calibri Vet"/>
                            </a:rPr>
                            <m:t>final</m:t>
                          </m:r>
                          <m:r>
                            <m:rPr>
                              <m:nor/>
                            </m:rPr>
                            <a:rPr lang="it-IT" sz="2800" b="0" i="0" smtClean="0">
                              <a:solidFill>
                                <a:srgbClr val="005684"/>
                              </a:solidFill>
                              <a:latin typeface="Calibri Vet"/>
                            </a:rPr>
                            <m:t> </m:t>
                          </m:r>
                          <m:r>
                            <m:rPr>
                              <m:nor/>
                            </m:rPr>
                            <a:rPr lang="it-IT" sz="2800" b="0" i="0" smtClean="0">
                              <a:solidFill>
                                <a:srgbClr val="005684"/>
                              </a:solidFill>
                              <a:latin typeface="Calibri Vet"/>
                            </a:rPr>
                            <m:t>salary</m:t>
                          </m:r>
                        </m:den>
                      </m:f>
                    </m:oMath>
                  </m:oMathPara>
                </a14:m>
                <a:endParaRPr lang="it-IT" sz="2800" b="1" dirty="0" smtClean="0">
                  <a:solidFill>
                    <a:srgbClr val="005684"/>
                  </a:solidFill>
                  <a:latin typeface="Calibri Vet"/>
                  <a:ea typeface="Calibri Vet" charset="0"/>
                  <a:cs typeface="Calibri Vet" charset="0"/>
                </a:endParaRPr>
              </a:p>
            </p:txBody>
          </p:sp>
        </mc:Choice>
        <mc:Fallback xmlns="">
          <p:sp>
            <p:nvSpPr>
              <p:cNvPr id="7" name="CasellaDiTesto 6"/>
              <p:cNvSpPr txBox="1">
                <a:spLocks noRot="1" noChangeAspect="1" noMove="1" noResize="1" noEditPoints="1" noAdjustHandles="1" noChangeArrowheads="1" noChangeShapeType="1" noTextEdit="1"/>
              </p:cNvSpPr>
              <p:nvPr/>
            </p:nvSpPr>
            <p:spPr>
              <a:xfrm>
                <a:off x="506897" y="1932902"/>
                <a:ext cx="10833161" cy="2286460"/>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555561550"/>
      </p:ext>
    </p:extLst>
  </p:cSld>
  <p:clrMapOvr>
    <a:masterClrMapping/>
  </p:clrMapOvr>
  <mc:AlternateContent xmlns:mc="http://schemas.openxmlformats.org/markup-compatibility/2006" xmlns:p14="http://schemas.microsoft.com/office/powerpoint/2010/main">
    <mc:Choice Requires="p14">
      <p:transition spd="slow" p14:dur="2000" advTm="41606"/>
    </mc:Choice>
    <mc:Fallback xmlns="">
      <p:transition spd="slow" advTm="4160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787400"/>
          </a:xfrm>
        </p:spPr>
        <p:txBody>
          <a:bodyPr/>
          <a:lstStyle/>
          <a:p>
            <a:r>
              <a:rPr lang="en-US" sz="2400" dirty="0" smtClean="0">
                <a:solidFill>
                  <a:srgbClr val="FF0000"/>
                </a:solidFill>
              </a:rPr>
              <a:t>How to measure adequacy</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5" name="CasellaDiTesto 4"/>
              <p:cNvSpPr txBox="1"/>
              <p:nvPr/>
            </p:nvSpPr>
            <p:spPr>
              <a:xfrm>
                <a:off x="914400" y="1696721"/>
                <a:ext cx="9837768" cy="4290085"/>
              </a:xfrm>
              <a:prstGeom prst="rect">
                <a:avLst/>
              </a:prstGeom>
              <a:noFill/>
            </p:spPr>
            <p:txBody>
              <a:bodyPr wrap="square" rtlCol="0">
                <a:spAutoFit/>
              </a:bodyPr>
              <a:lstStyle/>
              <a:p>
                <a:endParaRPr lang="it-IT" i="1" dirty="0" smtClean="0">
                  <a:latin typeface="Cambria Math" panose="02040503050406030204" pitchFamily="18" charset="0"/>
                </a:endParaRPr>
              </a:p>
              <a:p>
                <a:endParaRPr lang="it-IT" i="1" dirty="0" smtClean="0">
                  <a:latin typeface="Cambria Math" panose="02040503050406030204" pitchFamily="18" charset="0"/>
                </a:endParaRPr>
              </a:p>
              <a:p>
                <a:endParaRPr lang="it-IT"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it-IT" sz="2800" i="1">
                          <a:latin typeface="Cambria Math" panose="02040503050406030204" pitchFamily="18" charset="0"/>
                        </a:rPr>
                        <m:t>𝑃𝑊</m:t>
                      </m:r>
                      <m:r>
                        <a:rPr lang="it-IT" sz="2800" i="1">
                          <a:latin typeface="Cambria Math" panose="02040503050406030204" pitchFamily="18" charset="0"/>
                        </a:rPr>
                        <m:t>= </m:t>
                      </m:r>
                      <m:f>
                        <m:fPr>
                          <m:ctrlPr>
                            <a:rPr lang="it-IT" sz="2800" i="1">
                              <a:latin typeface="Cambria Math" panose="02040503050406030204" pitchFamily="18" charset="0"/>
                            </a:rPr>
                          </m:ctrlPr>
                        </m:fPr>
                        <m:num>
                          <m:nary>
                            <m:naryPr>
                              <m:chr m:val="∑"/>
                              <m:limLoc m:val="undOvr"/>
                              <m:ctrlPr>
                                <a:rPr lang="it-IT" sz="2800" i="1">
                                  <a:latin typeface="Cambria Math" panose="02040503050406030204" pitchFamily="18" charset="0"/>
                                </a:rPr>
                              </m:ctrlPr>
                            </m:naryPr>
                            <m:sub>
                              <m:r>
                                <a:rPr lang="it-IT" sz="2800" i="1">
                                  <a:latin typeface="Cambria Math" panose="02040503050406030204" pitchFamily="18" charset="0"/>
                                </a:rPr>
                                <m:t>𝑘</m:t>
                              </m:r>
                              <m:r>
                                <a:rPr lang="it-IT" sz="2800" i="1">
                                  <a:latin typeface="Cambria Math" panose="02040503050406030204" pitchFamily="18" charset="0"/>
                                </a:rPr>
                                <m:t>=1</m:t>
                              </m:r>
                            </m:sub>
                            <m:sup>
                              <m:r>
                                <a:rPr lang="it-IT" sz="2800" i="1">
                                  <a:latin typeface="Cambria Math" panose="02040503050406030204" pitchFamily="18" charset="0"/>
                                </a:rPr>
                                <m:t>𝜔</m:t>
                              </m:r>
                            </m:sup>
                            <m:e>
                              <m:r>
                                <a:rPr lang="it-IT" sz="2800" b="0" i="1" smtClean="0">
                                  <a:latin typeface="Cambria Math" panose="02040503050406030204" pitchFamily="18" charset="0"/>
                                </a:rPr>
                                <m:t> </m:t>
                              </m:r>
                              <m:sSup>
                                <m:sSupPr>
                                  <m:ctrlPr>
                                    <a:rPr lang="it-IT" sz="2800" i="1">
                                      <a:latin typeface="Cambria Math" panose="02040503050406030204" pitchFamily="18" charset="0"/>
                                    </a:rPr>
                                  </m:ctrlPr>
                                </m:sSupPr>
                                <m:e>
                                  <m:r>
                                    <a:rPr lang="it-IT" sz="2800" i="1">
                                      <a:latin typeface="Cambria Math" panose="02040503050406030204" pitchFamily="18" charset="0"/>
                                    </a:rPr>
                                    <m:t>𝜐</m:t>
                                  </m:r>
                                </m:e>
                                <m:sup>
                                  <m:r>
                                    <a:rPr lang="it-IT" sz="2800" i="1">
                                      <a:latin typeface="Cambria Math" panose="02040503050406030204" pitchFamily="18" charset="0"/>
                                    </a:rPr>
                                    <m:t>𝑘</m:t>
                                  </m:r>
                                </m:sup>
                              </m:sSup>
                              <m:r>
                                <a:rPr lang="it-IT" sz="2800" b="0" i="1" smtClean="0">
                                  <a:latin typeface="Cambria Math" panose="02040503050406030204" pitchFamily="18" charset="0"/>
                                </a:rPr>
                                <m:t>  </m:t>
                              </m:r>
                              <m:sSub>
                                <m:sSubPr>
                                  <m:ctrlPr>
                                    <a:rPr lang="it-IT" sz="2800" i="1">
                                      <a:latin typeface="Cambria Math" panose="02040503050406030204" pitchFamily="18" charset="0"/>
                                    </a:rPr>
                                  </m:ctrlPr>
                                </m:sSubPr>
                                <m:e>
                                  <m:r>
                                    <a:rPr lang="it-IT" sz="2800" i="1">
                                      <a:latin typeface="Cambria Math" panose="02040503050406030204" pitchFamily="18" charset="0"/>
                                    </a:rPr>
                                    <m:t>𝑝</m:t>
                                  </m:r>
                                </m:e>
                                <m:sub>
                                  <m:r>
                                    <a:rPr lang="it-IT" sz="2800" i="1">
                                      <a:latin typeface="Cambria Math" panose="02040503050406030204" pitchFamily="18" charset="0"/>
                                    </a:rPr>
                                    <m:t>𝑘</m:t>
                                  </m:r>
                                </m:sub>
                              </m:sSub>
                              <m:d>
                                <m:dPr>
                                  <m:ctrlPr>
                                    <a:rPr lang="it-IT" sz="2800" i="1">
                                      <a:latin typeface="Cambria Math" panose="02040503050406030204" pitchFamily="18" charset="0"/>
                                    </a:rPr>
                                  </m:ctrlPr>
                                </m:dPr>
                                <m:e>
                                  <m:r>
                                    <a:rPr lang="it-IT" sz="2800" i="1">
                                      <a:latin typeface="Cambria Math" panose="02040503050406030204" pitchFamily="18" charset="0"/>
                                    </a:rPr>
                                    <m:t>𝑟</m:t>
                                  </m:r>
                                </m:e>
                              </m:d>
                              <m:r>
                                <a:rPr lang="it-IT" sz="2800" b="0" i="1" smtClean="0">
                                  <a:latin typeface="Cambria Math" panose="02040503050406030204" pitchFamily="18" charset="0"/>
                                </a:rPr>
                                <m:t>  </m:t>
                              </m:r>
                              <m:sSub>
                                <m:sSubPr>
                                  <m:ctrlPr>
                                    <a:rPr lang="it-IT" sz="2800" i="1">
                                      <a:latin typeface="Cambria Math" panose="02040503050406030204" pitchFamily="18" charset="0"/>
                                    </a:rPr>
                                  </m:ctrlPr>
                                </m:sSubPr>
                                <m:e>
                                  <m:r>
                                    <a:rPr lang="it-IT" sz="2800" i="1">
                                      <a:latin typeface="Cambria Math" panose="02040503050406030204" pitchFamily="18" charset="0"/>
                                    </a:rPr>
                                    <m:t>𝐵</m:t>
                                  </m:r>
                                </m:e>
                                <m:sub>
                                  <m:r>
                                    <a:rPr lang="it-IT" sz="2800" i="1">
                                      <a:latin typeface="Cambria Math" panose="02040503050406030204" pitchFamily="18" charset="0"/>
                                    </a:rPr>
                                    <m:t>𝑘</m:t>
                                  </m:r>
                                </m:sub>
                              </m:sSub>
                            </m:e>
                          </m:nary>
                        </m:num>
                        <m:den>
                          <m:r>
                            <a:rPr lang="it-IT" sz="2800" i="1">
                              <a:latin typeface="Cambria Math" panose="02040503050406030204" pitchFamily="18" charset="0"/>
                            </a:rPr>
                            <m:t>𝑆</m:t>
                          </m:r>
                        </m:den>
                      </m:f>
                    </m:oMath>
                  </m:oMathPara>
                </a14:m>
                <a:endParaRPr lang="it-IT" dirty="0" smtClean="0"/>
              </a:p>
              <a:p>
                <a:endParaRPr lang="en-US" sz="2000" cap="small" dirty="0" smtClean="0"/>
              </a:p>
              <a:p>
                <a:endParaRPr lang="en-US" sz="2000" cap="small" dirty="0">
                  <a:latin typeface="Calibri" panose="020F0502020204030204" pitchFamily="34" charset="0"/>
                  <a:cs typeface="Calibri" panose="020F0502020204030204" pitchFamily="34" charset="0"/>
                </a:endParaRPr>
              </a:p>
              <a:p>
                <a:r>
                  <a:rPr lang="en-US" sz="2000" cap="small" dirty="0" smtClean="0">
                    <a:latin typeface="Calibri" panose="020F0502020204030204" pitchFamily="34" charset="0"/>
                    <a:cs typeface="Calibri" panose="020F0502020204030204" pitchFamily="34" charset="0"/>
                  </a:rPr>
                  <a:t>PW=pension </a:t>
                </a:r>
                <a:r>
                  <a:rPr lang="en-US" sz="2000" cap="small" dirty="0">
                    <a:latin typeface="Calibri" panose="020F0502020204030204" pitchFamily="34" charset="0"/>
                    <a:cs typeface="Calibri" panose="020F0502020204030204" pitchFamily="34" charset="0"/>
                  </a:rPr>
                  <a:t>wealth; </a:t>
                </a:r>
              </a:p>
              <a:p>
                <a14:m>
                  <m:oMath xmlns:m="http://schemas.openxmlformats.org/officeDocument/2006/math">
                    <m:r>
                      <a:rPr lang="it-IT" sz="2000" i="1">
                        <a:latin typeface="Cambria Math" panose="02040503050406030204" pitchFamily="18" charset="0"/>
                      </a:rPr>
                      <m:t>𝜐</m:t>
                    </m:r>
                  </m:oMath>
                </a14:m>
                <a:r>
                  <a:rPr lang="en-US" sz="2000" cap="small" dirty="0">
                    <a:latin typeface="Calibri" panose="020F0502020204030204" pitchFamily="34" charset="0"/>
                    <a:cs typeface="Calibri" panose="020F0502020204030204" pitchFamily="34" charset="0"/>
                  </a:rPr>
                  <a:t> = discount factor; </a:t>
                </a:r>
              </a:p>
              <a:p>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𝑝</m:t>
                        </m:r>
                      </m:e>
                      <m:sub>
                        <m:r>
                          <a:rPr lang="it-IT" sz="2000" i="1">
                            <a:latin typeface="Cambria Math" panose="02040503050406030204" pitchFamily="18" charset="0"/>
                          </a:rPr>
                          <m:t>𝑘</m:t>
                        </m:r>
                      </m:sub>
                    </m:sSub>
                    <m:d>
                      <m:dPr>
                        <m:ctrlPr>
                          <a:rPr lang="it-IT" sz="2000" i="1">
                            <a:latin typeface="Cambria Math" panose="02040503050406030204" pitchFamily="18" charset="0"/>
                          </a:rPr>
                        </m:ctrlPr>
                      </m:dPr>
                      <m:e>
                        <m:r>
                          <a:rPr lang="it-IT" sz="2000" i="1">
                            <a:latin typeface="Cambria Math" panose="02040503050406030204" pitchFamily="18" charset="0"/>
                          </a:rPr>
                          <m:t>𝑟</m:t>
                        </m:r>
                      </m:e>
                    </m:d>
                  </m:oMath>
                </a14:m>
                <a:r>
                  <a:rPr lang="en-US" sz="2000" cap="small" dirty="0">
                    <a:latin typeface="Calibri" panose="020F0502020204030204" pitchFamily="34" charset="0"/>
                    <a:cs typeface="Calibri" panose="020F0502020204030204" pitchFamily="34" charset="0"/>
                  </a:rPr>
                  <a:t> = probability that individual who retired at age r will survive k years; </a:t>
                </a:r>
                <a:endParaRPr lang="it-IT" sz="2000" i="1" dirty="0">
                  <a:latin typeface="Calibri" panose="020F0502020204030204" pitchFamily="34" charset="0"/>
                  <a:cs typeface="Calibri" panose="020F0502020204030204" pitchFamily="34" charset="0"/>
                </a:endParaRPr>
              </a:p>
              <a:p>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𝐵</m:t>
                        </m:r>
                      </m:e>
                      <m:sub>
                        <m:r>
                          <a:rPr lang="it-IT" sz="2000" i="1">
                            <a:latin typeface="Cambria Math" panose="02040503050406030204" pitchFamily="18" charset="0"/>
                          </a:rPr>
                          <m:t>𝑘</m:t>
                        </m:r>
                      </m:sub>
                    </m:sSub>
                  </m:oMath>
                </a14:m>
                <a:r>
                  <a:rPr lang="en-US" sz="2000" cap="small" dirty="0">
                    <a:latin typeface="Calibri" panose="020F0502020204030204" pitchFamily="34" charset="0"/>
                    <a:cs typeface="Calibri" panose="020F0502020204030204" pitchFamily="34" charset="0"/>
                  </a:rPr>
                  <a:t> = annual pension at time k </a:t>
                </a:r>
              </a:p>
              <a:p>
                <a:endParaRPr lang="it-IT" dirty="0">
                  <a:latin typeface="Calibri" panose="020F0502020204030204" pitchFamily="34" charset="0"/>
                  <a:cs typeface="Calibri" panose="020F0502020204030204" pitchFamily="34" charset="0"/>
                </a:endParaRPr>
              </a:p>
            </p:txBody>
          </p:sp>
        </mc:Choice>
        <mc:Fallback xmlns="">
          <p:sp>
            <p:nvSpPr>
              <p:cNvPr id="5" name="CasellaDiTesto 4"/>
              <p:cNvSpPr txBox="1">
                <a:spLocks noRot="1" noChangeAspect="1" noMove="1" noResize="1" noEditPoints="1" noAdjustHandles="1" noChangeArrowheads="1" noChangeShapeType="1" noTextEdit="1"/>
              </p:cNvSpPr>
              <p:nvPr/>
            </p:nvSpPr>
            <p:spPr>
              <a:xfrm>
                <a:off x="914400" y="1696721"/>
                <a:ext cx="9837768" cy="4290085"/>
              </a:xfrm>
              <a:prstGeom prst="rect">
                <a:avLst/>
              </a:prstGeom>
              <a:blipFill>
                <a:blip r:embed="rId5"/>
                <a:stretch>
                  <a:fillRect l="-620"/>
                </a:stretch>
              </a:blipFill>
            </p:spPr>
            <p:txBody>
              <a:bodyPr/>
              <a:lstStyle/>
              <a:p>
                <a:r>
                  <a:rPr lang="it-IT">
                    <a:noFill/>
                  </a:rPr>
                  <a:t> </a:t>
                </a:r>
              </a:p>
            </p:txBody>
          </p:sp>
        </mc:Fallback>
      </mc:AlternateContent>
      <p:sp>
        <p:nvSpPr>
          <p:cNvPr id="6" name="Rettangolo arrotondato 5"/>
          <p:cNvSpPr/>
          <p:nvPr/>
        </p:nvSpPr>
        <p:spPr bwMode="auto">
          <a:xfrm>
            <a:off x="4479257" y="1543772"/>
            <a:ext cx="2708053" cy="581469"/>
          </a:xfrm>
          <a:prstGeom prst="roundRect">
            <a:avLst/>
          </a:prstGeom>
          <a:gradFill flip="none" rotWithShape="1">
            <a:gsLst>
              <a:gs pos="0">
                <a:srgbClr val="005684">
                  <a:shade val="30000"/>
                  <a:satMod val="115000"/>
                </a:srgbClr>
              </a:gs>
              <a:gs pos="50000">
                <a:srgbClr val="005684">
                  <a:shade val="67500"/>
                  <a:satMod val="115000"/>
                </a:srgbClr>
              </a:gs>
              <a:gs pos="100000">
                <a:srgbClr val="005684">
                  <a:shade val="100000"/>
                  <a:satMod val="115000"/>
                </a:srgbClr>
              </a:gs>
            </a:gsLst>
            <a:path path="circle">
              <a:fillToRect l="100000" b="100000"/>
            </a:path>
            <a:tileRect t="-100000" r="-100000"/>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lvl="0" algn="ctr"/>
            <a:r>
              <a:rPr lang="it-IT" sz="2800" b="1" dirty="0" err="1">
                <a:solidFill>
                  <a:srgbClr val="DDC42B"/>
                </a:solidFill>
              </a:rPr>
              <a:t>Pension</a:t>
            </a:r>
            <a:r>
              <a:rPr lang="it-IT" sz="2800" b="1" dirty="0">
                <a:solidFill>
                  <a:srgbClr val="DDC42B"/>
                </a:solidFill>
              </a:rPr>
              <a:t> </a:t>
            </a:r>
            <a:r>
              <a:rPr lang="it-IT" sz="2800" b="1" dirty="0" err="1">
                <a:solidFill>
                  <a:srgbClr val="DDC42B"/>
                </a:solidFill>
              </a:rPr>
              <a:t>Wealth</a:t>
            </a:r>
            <a:endParaRPr lang="it-IT" sz="2800" b="1" dirty="0">
              <a:solidFill>
                <a:srgbClr val="DDC42B"/>
              </a:solidFill>
            </a:endParaRPr>
          </a:p>
        </p:txBody>
      </p:sp>
      <p:sp>
        <p:nvSpPr>
          <p:cNvPr id="7" name="Titolo 1"/>
          <p:cNvSpPr txBox="1">
            <a:spLocks/>
          </p:cNvSpPr>
          <p:nvPr/>
        </p:nvSpPr>
        <p:spPr>
          <a:xfrm>
            <a:off x="9324748" y="2326526"/>
            <a:ext cx="1832660" cy="3993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lnSpc>
                <a:spcPct val="100000"/>
              </a:lnSpc>
            </a:pPr>
            <a:r>
              <a:rPr lang="en-US" dirty="0" smtClean="0"/>
              <a:t>GROSS PW</a:t>
            </a:r>
            <a:endParaRPr lang="it-IT" dirty="0"/>
          </a:p>
        </p:txBody>
      </p:sp>
      <p:sp>
        <p:nvSpPr>
          <p:cNvPr id="8" name="Titolo 1"/>
          <p:cNvSpPr txBox="1">
            <a:spLocks/>
          </p:cNvSpPr>
          <p:nvPr/>
        </p:nvSpPr>
        <p:spPr>
          <a:xfrm>
            <a:off x="9324748" y="3976059"/>
            <a:ext cx="1554094" cy="39931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baseline="0">
                <a:solidFill>
                  <a:srgbClr val="002E5D"/>
                </a:solidFill>
                <a:latin typeface="Verdana" charset="0"/>
                <a:ea typeface="Verdana" charset="0"/>
                <a:cs typeface="Verdana" charset="0"/>
              </a:defRPr>
            </a:lvl1pPr>
          </a:lstStyle>
          <a:p>
            <a:pPr>
              <a:lnSpc>
                <a:spcPct val="100000"/>
              </a:lnSpc>
            </a:pPr>
            <a:r>
              <a:rPr lang="en-US" dirty="0" smtClean="0"/>
              <a:t>Net PW</a:t>
            </a:r>
            <a:endParaRPr lang="it-IT" dirty="0"/>
          </a:p>
        </p:txBody>
      </p:sp>
      <p:cxnSp>
        <p:nvCxnSpPr>
          <p:cNvPr id="9" name="Connettore 2 8"/>
          <p:cNvCxnSpPr/>
          <p:nvPr/>
        </p:nvCxnSpPr>
        <p:spPr>
          <a:xfrm flipV="1">
            <a:off x="8039809" y="2498544"/>
            <a:ext cx="1142291" cy="578399"/>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8039809" y="3445886"/>
            <a:ext cx="1142291" cy="687594"/>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037241"/>
      </p:ext>
    </p:extLst>
  </p:cSld>
  <p:clrMapOvr>
    <a:masterClrMapping/>
  </p:clrMapOvr>
  <mc:AlternateContent xmlns:mc="http://schemas.openxmlformats.org/markup-compatibility/2006" xmlns:p14="http://schemas.microsoft.com/office/powerpoint/2010/main">
    <mc:Choice Requires="p14">
      <p:transition spd="slow" p14:dur="2000" advTm="80109"/>
    </mc:Choice>
    <mc:Fallback xmlns="">
      <p:transition spd="slow" advTm="8010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787400"/>
          </a:xfrm>
        </p:spPr>
        <p:txBody>
          <a:bodyPr/>
          <a:lstStyle/>
          <a:p>
            <a:r>
              <a:rPr lang="en-US" sz="2400" dirty="0" smtClean="0">
                <a:solidFill>
                  <a:srgbClr val="FF0000"/>
                </a:solidFill>
              </a:rPr>
              <a:t>How to measure adequacy</a:t>
            </a:r>
            <a:endParaRPr lang="en-US" sz="2400" dirty="0">
              <a:solidFill>
                <a:srgbClr val="FF0000"/>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1296">
            <a:off x="3787670" y="1909037"/>
            <a:ext cx="3121667" cy="4434187"/>
          </a:xfrm>
          <a:prstGeom prst="rect">
            <a:avLst/>
          </a:prstGeom>
          <a:ln>
            <a:solidFill>
              <a:schemeClr val="tx1"/>
            </a:solidFill>
          </a:ln>
        </p:spPr>
      </p:pic>
      <p:pic>
        <p:nvPicPr>
          <p:cNvPr id="6" name="Immagine 5"/>
          <p:cNvPicPr>
            <a:picLocks noChangeAspect="1"/>
          </p:cNvPicPr>
          <p:nvPr/>
        </p:nvPicPr>
        <p:blipFill rotWithShape="1">
          <a:blip r:embed="rId4"/>
          <a:srcRect l="1200" t="736" r="722" b="783"/>
          <a:stretch/>
        </p:blipFill>
        <p:spPr>
          <a:xfrm rot="20668340">
            <a:off x="1264285" y="1842659"/>
            <a:ext cx="3138311" cy="4434187"/>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38828">
            <a:off x="8002756" y="2414864"/>
            <a:ext cx="3023658" cy="4026375"/>
          </a:xfrm>
          <a:prstGeom prst="rect">
            <a:avLst/>
          </a:prstGeom>
          <a:ln>
            <a:solidFill>
              <a:schemeClr val="tx1"/>
            </a:solidFill>
          </a:ln>
        </p:spPr>
      </p:pic>
    </p:spTree>
    <p:extLst>
      <p:ext uri="{BB962C8B-B14F-4D97-AF65-F5344CB8AC3E}">
        <p14:creationId xmlns:p14="http://schemas.microsoft.com/office/powerpoint/2010/main" val="1739273811"/>
      </p:ext>
    </p:extLst>
  </p:cSld>
  <p:clrMapOvr>
    <a:masterClrMapping/>
  </p:clrMapOvr>
  <mc:AlternateContent xmlns:mc="http://schemas.openxmlformats.org/markup-compatibility/2006" xmlns:p14="http://schemas.microsoft.com/office/powerpoint/2010/main">
    <mc:Choice Requires="p14">
      <p:transition spd="slow" p14:dur="2000" advTm="88728"/>
    </mc:Choice>
    <mc:Fallback xmlns="">
      <p:transition spd="slow" advTm="8872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92E691D-C8C1-4809-94AA-14AD017A9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05" y="193982"/>
            <a:ext cx="2331498" cy="837612"/>
          </a:xfrm>
          <a:prstGeom prst="rect">
            <a:avLst/>
          </a:prstGeom>
        </p:spPr>
      </p:pic>
      <p:sp>
        <p:nvSpPr>
          <p:cNvPr id="3" name="Titolo 1"/>
          <p:cNvSpPr>
            <a:spLocks noGrp="1"/>
          </p:cNvSpPr>
          <p:nvPr>
            <p:ph type="title"/>
          </p:nvPr>
        </p:nvSpPr>
        <p:spPr>
          <a:xfrm>
            <a:off x="470877" y="503844"/>
            <a:ext cx="11261294" cy="787400"/>
          </a:xfrm>
        </p:spPr>
        <p:txBody>
          <a:bodyPr/>
          <a:lstStyle/>
          <a:p>
            <a:r>
              <a:rPr lang="en-US" sz="2400" dirty="0" smtClean="0">
                <a:solidFill>
                  <a:srgbClr val="FF0000"/>
                </a:solidFill>
              </a:rPr>
              <a:t>Vulnerable groups and disabled workers</a:t>
            </a:r>
            <a:endParaRPr lang="en-US" sz="2400" dirty="0">
              <a:solidFill>
                <a:srgbClr val="FF0000"/>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229" y="3275552"/>
            <a:ext cx="3367371" cy="2418816"/>
          </a:xfrm>
          <a:prstGeom prst="rect">
            <a:avLst/>
          </a:prstGeom>
        </p:spPr>
      </p:pic>
      <p:pic>
        <p:nvPicPr>
          <p:cNvPr id="6" name="Immagine 5"/>
          <p:cNvPicPr>
            <a:picLocks noChangeAspect="1"/>
          </p:cNvPicPr>
          <p:nvPr/>
        </p:nvPicPr>
        <p:blipFill rotWithShape="1">
          <a:blip r:embed="rId4">
            <a:extLst>
              <a:ext uri="{28A0092B-C50C-407E-A947-70E740481C1C}">
                <a14:useLocalDpi xmlns:a14="http://schemas.microsoft.com/office/drawing/2010/main" val="0"/>
              </a:ext>
            </a:extLst>
          </a:blip>
          <a:srcRect t="6205" b="48951"/>
          <a:stretch/>
        </p:blipFill>
        <p:spPr>
          <a:xfrm>
            <a:off x="5785432" y="3769722"/>
            <a:ext cx="4287709" cy="1922767"/>
          </a:xfrm>
          <a:prstGeom prst="rect">
            <a:avLst/>
          </a:prstGeom>
        </p:spPr>
      </p:pic>
      <p:pic>
        <p:nvPicPr>
          <p:cNvPr id="7" name="Immagine 6"/>
          <p:cNvPicPr>
            <a:picLocks noChangeAspect="1"/>
          </p:cNvPicPr>
          <p:nvPr/>
        </p:nvPicPr>
        <p:blipFill>
          <a:blip r:embed="rId5"/>
          <a:stretch>
            <a:fillRect/>
          </a:stretch>
        </p:blipFill>
        <p:spPr>
          <a:xfrm>
            <a:off x="9229962" y="1317628"/>
            <a:ext cx="1504714" cy="1926490"/>
          </a:xfrm>
          <a:prstGeom prst="rect">
            <a:avLst/>
          </a:prstGeom>
        </p:spPr>
      </p:pic>
      <p:pic>
        <p:nvPicPr>
          <p:cNvPr id="8" name="Immagine 7"/>
          <p:cNvPicPr>
            <a:picLocks noChangeAspect="1"/>
          </p:cNvPicPr>
          <p:nvPr/>
        </p:nvPicPr>
        <p:blipFill>
          <a:blip r:embed="rId6"/>
          <a:stretch>
            <a:fillRect/>
          </a:stretch>
        </p:blipFill>
        <p:spPr>
          <a:xfrm>
            <a:off x="1074337" y="1338212"/>
            <a:ext cx="2616578" cy="1715114"/>
          </a:xfrm>
          <a:prstGeom prst="rect">
            <a:avLst/>
          </a:prstGeom>
        </p:spPr>
      </p:pic>
      <p:pic>
        <p:nvPicPr>
          <p:cNvPr id="9" name="Immagine 8"/>
          <p:cNvPicPr>
            <a:picLocks noChangeAspect="1"/>
          </p:cNvPicPr>
          <p:nvPr/>
        </p:nvPicPr>
        <p:blipFill>
          <a:blip r:embed="rId7"/>
          <a:stretch>
            <a:fillRect/>
          </a:stretch>
        </p:blipFill>
        <p:spPr>
          <a:xfrm>
            <a:off x="5127574" y="1228110"/>
            <a:ext cx="2424186" cy="1935317"/>
          </a:xfrm>
          <a:prstGeom prst="rect">
            <a:avLst/>
          </a:prstGeom>
        </p:spPr>
      </p:pic>
      <p:sp>
        <p:nvSpPr>
          <p:cNvPr id="10" name="CasellaDiTesto 9"/>
          <p:cNvSpPr txBox="1"/>
          <p:nvPr/>
        </p:nvSpPr>
        <p:spPr>
          <a:xfrm>
            <a:off x="1029459" y="3150483"/>
            <a:ext cx="2374368" cy="461665"/>
          </a:xfrm>
          <a:prstGeom prst="rect">
            <a:avLst/>
          </a:prstGeom>
          <a:noFill/>
        </p:spPr>
        <p:txBody>
          <a:bodyPr wrap="none" rtlCol="0">
            <a:spAutoFit/>
          </a:bodyPr>
          <a:lstStyle/>
          <a:p>
            <a:r>
              <a:rPr lang="it-IT" kern="0" dirty="0" err="1">
                <a:solidFill>
                  <a:srgbClr val="0E4133"/>
                </a:solidFill>
                <a:latin typeface="Calibri Normaal" charset="0"/>
                <a:ea typeface="+mn-ea"/>
              </a:rPr>
              <a:t>Intermittent</a:t>
            </a:r>
            <a:r>
              <a:rPr lang="it-IT" kern="0" dirty="0">
                <a:solidFill>
                  <a:srgbClr val="0E4133"/>
                </a:solidFill>
                <a:latin typeface="Calibri Normaal" charset="0"/>
                <a:ea typeface="+mn-ea"/>
              </a:rPr>
              <a:t> </a:t>
            </a:r>
            <a:r>
              <a:rPr lang="it-IT" kern="0" dirty="0" err="1">
                <a:solidFill>
                  <a:srgbClr val="0E4133"/>
                </a:solidFill>
                <a:latin typeface="Calibri Normaal" charset="0"/>
                <a:ea typeface="+mn-ea"/>
              </a:rPr>
              <a:t>jobs</a:t>
            </a:r>
            <a:endParaRPr lang="it-IT" kern="0" dirty="0">
              <a:solidFill>
                <a:srgbClr val="0E4133"/>
              </a:solidFill>
              <a:latin typeface="Calibri Normaal" charset="0"/>
              <a:ea typeface="+mn-ea"/>
            </a:endParaRPr>
          </a:p>
        </p:txBody>
      </p:sp>
      <p:sp>
        <p:nvSpPr>
          <p:cNvPr id="11" name="CasellaDiTesto 10"/>
          <p:cNvSpPr txBox="1"/>
          <p:nvPr/>
        </p:nvSpPr>
        <p:spPr>
          <a:xfrm>
            <a:off x="4879503" y="3181654"/>
            <a:ext cx="2427268" cy="461665"/>
          </a:xfrm>
          <a:prstGeom prst="rect">
            <a:avLst/>
          </a:prstGeom>
          <a:noFill/>
        </p:spPr>
        <p:txBody>
          <a:bodyPr wrap="none" rtlCol="0">
            <a:spAutoFit/>
          </a:bodyPr>
          <a:lstStyle/>
          <a:p>
            <a:r>
              <a:rPr lang="it-IT" kern="0" dirty="0" err="1" smtClean="0">
                <a:solidFill>
                  <a:srgbClr val="0E4133"/>
                </a:solidFill>
                <a:latin typeface="Calibri Normaal" charset="0"/>
                <a:ea typeface="+mn-ea"/>
              </a:rPr>
              <a:t>Maternity</a:t>
            </a:r>
            <a:r>
              <a:rPr lang="it-IT" kern="0" dirty="0" smtClean="0">
                <a:solidFill>
                  <a:srgbClr val="0E4133"/>
                </a:solidFill>
                <a:latin typeface="Calibri Normaal" charset="0"/>
                <a:ea typeface="+mn-ea"/>
              </a:rPr>
              <a:t> </a:t>
            </a:r>
            <a:r>
              <a:rPr lang="it-IT" kern="0" dirty="0" err="1" smtClean="0">
                <a:solidFill>
                  <a:srgbClr val="0E4133"/>
                </a:solidFill>
                <a:latin typeface="Calibri Normaal" charset="0"/>
                <a:ea typeface="+mn-ea"/>
              </a:rPr>
              <a:t>leaves</a:t>
            </a:r>
            <a:endParaRPr lang="it-IT" kern="0" dirty="0">
              <a:solidFill>
                <a:srgbClr val="0E4133"/>
              </a:solidFill>
              <a:latin typeface="Calibri Normaal" charset="0"/>
              <a:ea typeface="+mn-ea"/>
            </a:endParaRPr>
          </a:p>
        </p:txBody>
      </p:sp>
      <p:sp>
        <p:nvSpPr>
          <p:cNvPr id="12" name="CasellaDiTesto 11"/>
          <p:cNvSpPr txBox="1"/>
          <p:nvPr/>
        </p:nvSpPr>
        <p:spPr>
          <a:xfrm>
            <a:off x="9162054" y="3244118"/>
            <a:ext cx="1537600" cy="461665"/>
          </a:xfrm>
          <a:prstGeom prst="rect">
            <a:avLst/>
          </a:prstGeom>
          <a:noFill/>
        </p:spPr>
        <p:txBody>
          <a:bodyPr wrap="none" rtlCol="0">
            <a:spAutoFit/>
          </a:bodyPr>
          <a:lstStyle/>
          <a:p>
            <a:r>
              <a:rPr lang="it-IT" kern="0" dirty="0" err="1" smtClean="0">
                <a:solidFill>
                  <a:srgbClr val="0E4133"/>
                </a:solidFill>
                <a:latin typeface="Calibri Normaal" charset="0"/>
                <a:ea typeface="+mn-ea"/>
              </a:rPr>
              <a:t>Widowers</a:t>
            </a:r>
            <a:endParaRPr lang="it-IT" kern="0" dirty="0">
              <a:solidFill>
                <a:srgbClr val="0E4133"/>
              </a:solidFill>
              <a:latin typeface="Calibri Normaal" charset="0"/>
              <a:ea typeface="+mn-ea"/>
            </a:endParaRPr>
          </a:p>
        </p:txBody>
      </p:sp>
      <p:sp>
        <p:nvSpPr>
          <p:cNvPr id="13" name="CasellaDiTesto 12"/>
          <p:cNvSpPr txBox="1"/>
          <p:nvPr/>
        </p:nvSpPr>
        <p:spPr>
          <a:xfrm>
            <a:off x="2811717" y="5463535"/>
            <a:ext cx="1385316" cy="461665"/>
          </a:xfrm>
          <a:prstGeom prst="rect">
            <a:avLst/>
          </a:prstGeom>
          <a:noFill/>
        </p:spPr>
        <p:txBody>
          <a:bodyPr wrap="none" rtlCol="0">
            <a:spAutoFit/>
          </a:bodyPr>
          <a:lstStyle/>
          <a:p>
            <a:r>
              <a:rPr lang="it-IT" kern="0" dirty="0" err="1" smtClean="0">
                <a:solidFill>
                  <a:srgbClr val="0E4133"/>
                </a:solidFill>
                <a:latin typeface="Calibri Normaal" charset="0"/>
                <a:ea typeface="+mn-ea"/>
              </a:rPr>
              <a:t>Disabled</a:t>
            </a:r>
            <a:endParaRPr lang="it-IT" kern="0" dirty="0">
              <a:solidFill>
                <a:srgbClr val="0E4133"/>
              </a:solidFill>
              <a:latin typeface="Calibri Normaal" charset="0"/>
              <a:ea typeface="+mn-ea"/>
            </a:endParaRPr>
          </a:p>
        </p:txBody>
      </p:sp>
      <p:sp>
        <p:nvSpPr>
          <p:cNvPr id="14" name="CasellaDiTesto 13"/>
          <p:cNvSpPr txBox="1"/>
          <p:nvPr/>
        </p:nvSpPr>
        <p:spPr>
          <a:xfrm>
            <a:off x="6871042" y="5504824"/>
            <a:ext cx="2291012" cy="461665"/>
          </a:xfrm>
          <a:prstGeom prst="rect">
            <a:avLst/>
          </a:prstGeom>
          <a:noFill/>
        </p:spPr>
        <p:txBody>
          <a:bodyPr wrap="none" rtlCol="0">
            <a:spAutoFit/>
          </a:bodyPr>
          <a:lstStyle/>
          <a:p>
            <a:r>
              <a:rPr lang="it-IT" kern="0" dirty="0" err="1" smtClean="0">
                <a:solidFill>
                  <a:srgbClr val="0E4133"/>
                </a:solidFill>
                <a:latin typeface="Calibri Normaal" charset="0"/>
                <a:ea typeface="+mn-ea"/>
              </a:rPr>
              <a:t>Injured</a:t>
            </a:r>
            <a:r>
              <a:rPr lang="it-IT" kern="0" dirty="0" smtClean="0">
                <a:solidFill>
                  <a:srgbClr val="0E4133"/>
                </a:solidFill>
                <a:latin typeface="Calibri Normaal" charset="0"/>
                <a:ea typeface="+mn-ea"/>
              </a:rPr>
              <a:t> </a:t>
            </a:r>
            <a:r>
              <a:rPr lang="it-IT" kern="0" dirty="0" err="1" smtClean="0">
                <a:solidFill>
                  <a:srgbClr val="0E4133"/>
                </a:solidFill>
                <a:latin typeface="Calibri Normaal" charset="0"/>
                <a:ea typeface="+mn-ea"/>
              </a:rPr>
              <a:t>workers</a:t>
            </a:r>
            <a:endParaRPr lang="it-IT" kern="0" dirty="0">
              <a:solidFill>
                <a:srgbClr val="0E4133"/>
              </a:solidFill>
              <a:latin typeface="Calibri Normaal" charset="0"/>
              <a:ea typeface="+mn-ea"/>
            </a:endParaRPr>
          </a:p>
        </p:txBody>
      </p:sp>
    </p:spTree>
    <p:extLst>
      <p:ext uri="{BB962C8B-B14F-4D97-AF65-F5344CB8AC3E}">
        <p14:creationId xmlns:p14="http://schemas.microsoft.com/office/powerpoint/2010/main" val="714542753"/>
      </p:ext>
    </p:extLst>
  </p:cSld>
  <p:clrMapOvr>
    <a:masterClrMapping/>
  </p:clrMapOvr>
  <mc:AlternateContent xmlns:mc="http://schemas.openxmlformats.org/markup-compatibility/2006" xmlns:p14="http://schemas.microsoft.com/office/powerpoint/2010/main">
    <mc:Choice Requires="p14">
      <p:transition spd="slow" p14:dur="2000" advTm="60149"/>
    </mc:Choice>
    <mc:Fallback xmlns="">
      <p:transition spd="slow" advTm="60149"/>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3"/>
</p:tagLst>
</file>

<file path=ppt/tags/tag2.xml><?xml version="1.0" encoding="utf-8"?>
<p:tagLst xmlns:a="http://schemas.openxmlformats.org/drawingml/2006/main" xmlns:r="http://schemas.openxmlformats.org/officeDocument/2006/relationships" xmlns:p="http://schemas.openxmlformats.org/presentationml/2006/main">
  <p:tag name="TIMING" val="|2.4|2.6|3.1|2.7|6|2.1|2.1|3.1|5.2|6.4"/>
</p:tagLst>
</file>

<file path=ppt/tags/tag3.xml><?xml version="1.0" encoding="utf-8"?>
<p:tagLst xmlns:a="http://schemas.openxmlformats.org/drawingml/2006/main" xmlns:r="http://schemas.openxmlformats.org/officeDocument/2006/relationships" xmlns:p="http://schemas.openxmlformats.org/presentationml/2006/main">
  <p:tag name="TIMING" val="|24.2|12.1|5.7"/>
</p:tagLst>
</file>

<file path=ppt/tags/tag4.xml><?xml version="1.0" encoding="utf-8"?>
<p:tagLst xmlns:a="http://schemas.openxmlformats.org/drawingml/2006/main" xmlns:r="http://schemas.openxmlformats.org/officeDocument/2006/relationships" xmlns:p="http://schemas.openxmlformats.org/presentationml/2006/main">
  <p:tag name="TIMING" val="|32.7|12.5|10.7"/>
</p:tagLst>
</file>

<file path=ppt/tags/tag5.xml><?xml version="1.0" encoding="utf-8"?>
<p:tagLst xmlns:a="http://schemas.openxmlformats.org/drawingml/2006/main" xmlns:r="http://schemas.openxmlformats.org/officeDocument/2006/relationships" xmlns:p="http://schemas.openxmlformats.org/presentationml/2006/main">
  <p:tag name="TIMING" val="|32.7|12.5|10.7"/>
</p:tagLst>
</file>

<file path=ppt/tags/tag6.xml><?xml version="1.0" encoding="utf-8"?>
<p:tagLst xmlns:a="http://schemas.openxmlformats.org/drawingml/2006/main" xmlns:r="http://schemas.openxmlformats.org/officeDocument/2006/relationships" xmlns:p="http://schemas.openxmlformats.org/presentationml/2006/main">
  <p:tag name="TIMING" val="|17.6|18.8|13.1"/>
</p:tagLst>
</file>

<file path=ppt/tags/tag7.xml><?xml version="1.0" encoding="utf-8"?>
<p:tagLst xmlns:a="http://schemas.openxmlformats.org/drawingml/2006/main" xmlns:r="http://schemas.openxmlformats.org/officeDocument/2006/relationships" xmlns:p="http://schemas.openxmlformats.org/presentationml/2006/main">
  <p:tag name="TIMING" val="|20.4|3.5|5.2|3.8"/>
</p:tagLst>
</file>

<file path=ppt/tags/tag8.xml><?xml version="1.0" encoding="utf-8"?>
<p:tagLst xmlns:a="http://schemas.openxmlformats.org/drawingml/2006/main" xmlns:r="http://schemas.openxmlformats.org/officeDocument/2006/relationships" xmlns:p="http://schemas.openxmlformats.org/presentationml/2006/main">
  <p:tag name="TIMING" val="|56.1|16.1|4.9"/>
</p:tagLst>
</file>

<file path=ppt/tags/tag9.xml><?xml version="1.0" encoding="utf-8"?>
<p:tagLst xmlns:a="http://schemas.openxmlformats.org/drawingml/2006/main" xmlns:r="http://schemas.openxmlformats.org/officeDocument/2006/relationships" xmlns:p="http://schemas.openxmlformats.org/presentationml/2006/main">
  <p:tag name="TIMING" val="|16.1|0.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3040</TotalTime>
  <Words>932</Words>
  <Application>Microsoft Office PowerPoint</Application>
  <PresentationFormat>Widescreen</PresentationFormat>
  <Paragraphs>164</Paragraphs>
  <Slides>19</Slides>
  <Notes>0</Notes>
  <HiddenSlides>0</HiddenSlides>
  <MMClips>2</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19</vt:i4>
      </vt:variant>
    </vt:vector>
  </HeadingPairs>
  <TitlesOfParts>
    <vt:vector size="32" baseType="lpstr">
      <vt:lpstr>ＭＳ Ｐゴシック</vt:lpstr>
      <vt:lpstr>Aharoni</vt:lpstr>
      <vt:lpstr>Arial</vt:lpstr>
      <vt:lpstr>Calibri</vt:lpstr>
      <vt:lpstr>Calibri Normaal</vt:lpstr>
      <vt:lpstr>Calibri Vet</vt:lpstr>
      <vt:lpstr>Cambria Math</vt:lpstr>
      <vt:lpstr>Roboto</vt:lpstr>
      <vt:lpstr>Symbol</vt:lpstr>
      <vt:lpstr>Times</vt:lpstr>
      <vt:lpstr>Verdana</vt:lpstr>
      <vt:lpstr>Wingdings</vt:lpstr>
      <vt:lpstr>Thème Office</vt:lpstr>
      <vt:lpstr>Presentazione standard di PowerPoint</vt:lpstr>
      <vt:lpstr>Presentazione standard di PowerPoint</vt:lpstr>
      <vt:lpstr>Measuring adequacy and facing longevity risk in social security</vt:lpstr>
      <vt:lpstr>What is adequacy</vt:lpstr>
      <vt:lpstr>How to measure adequacy</vt:lpstr>
      <vt:lpstr>How to measure adequacy</vt:lpstr>
      <vt:lpstr>How to measure adequacy</vt:lpstr>
      <vt:lpstr>How to measure adequacy</vt:lpstr>
      <vt:lpstr>Vulnerable groups and disabled workers</vt:lpstr>
      <vt:lpstr>Presentazione standard di PowerPoint</vt:lpstr>
      <vt:lpstr>Vulnerable groups and disabled workers</vt:lpstr>
      <vt:lpstr>Vulnerable groups and disabled workers</vt:lpstr>
      <vt:lpstr>Pension wealth: a case study</vt:lpstr>
      <vt:lpstr>Pension wealth: a case study</vt:lpstr>
      <vt:lpstr>Pension wealth: a case study</vt:lpstr>
      <vt:lpstr>Pension wealth: a case study</vt:lpstr>
      <vt:lpstr>Pension wealth: a case study</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CYWIE</dc:creator>
  <cp:lastModifiedBy>Marcelloni Raffaello</cp:lastModifiedBy>
  <cp:revision>102</cp:revision>
  <dcterms:created xsi:type="dcterms:W3CDTF">2020-01-19T10:38:42Z</dcterms:created>
  <dcterms:modified xsi:type="dcterms:W3CDTF">2020-04-24T21:46:48Z</dcterms:modified>
</cp:coreProperties>
</file>