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7" r:id="rId3"/>
    <p:sldId id="275" r:id="rId4"/>
    <p:sldId id="260"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59" r:id="rId19"/>
    <p:sldId id="261" r:id="rId20"/>
  </p:sldIdLst>
  <p:sldSz cx="12192000" cy="6858000"/>
  <p:notesSz cx="6858000" cy="9144000"/>
  <p:defaultTex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57C"/>
    <a:srgbClr val="FE39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0" autoAdjust="0"/>
    <p:restoredTop sz="94660"/>
  </p:normalViewPr>
  <p:slideViewPr>
    <p:cSldViewPr snapToGrid="0">
      <p:cViewPr>
        <p:scale>
          <a:sx n="75" d="100"/>
          <a:sy n="75" d="100"/>
        </p:scale>
        <p:origin x="883"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95347E66-B7F6-4320-84C4-8B64410256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fr-FR"/>
          </a:p>
        </p:txBody>
      </p:sp>
      <p:sp>
        <p:nvSpPr>
          <p:cNvPr id="3" name="Espace réservé de la date 2">
            <a:extLst>
              <a:ext uri="{FF2B5EF4-FFF2-40B4-BE49-F238E27FC236}">
                <a16:creationId xmlns:a16="http://schemas.microsoft.com/office/drawing/2014/main" id="{5A83FD2B-E4FB-4F23-9C9A-C24B51A2E1A0}"/>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FD17798B-10C1-4332-975C-D486B5839916}" type="datetimeFigureOut">
              <a:rPr lang="fr-FR"/>
              <a:pPr>
                <a:defRPr/>
              </a:pPr>
              <a:t>06/04/2020</a:t>
            </a:fld>
            <a:endParaRPr lang="fr-FR"/>
          </a:p>
        </p:txBody>
      </p:sp>
      <p:sp>
        <p:nvSpPr>
          <p:cNvPr id="4" name="Espace réservé de l'image des diapositives 3">
            <a:extLst>
              <a:ext uri="{FF2B5EF4-FFF2-40B4-BE49-F238E27FC236}">
                <a16:creationId xmlns:a16="http://schemas.microsoft.com/office/drawing/2014/main" id="{7D0BE945-82FC-4935-A3CC-B856232D30C2}"/>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notes 4">
            <a:extLst>
              <a:ext uri="{FF2B5EF4-FFF2-40B4-BE49-F238E27FC236}">
                <a16:creationId xmlns:a16="http://schemas.microsoft.com/office/drawing/2014/main" id="{98F55018-D6AD-44C5-A1CC-DD10EF2DC8F6}"/>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a:extLst>
              <a:ext uri="{FF2B5EF4-FFF2-40B4-BE49-F238E27FC236}">
                <a16:creationId xmlns:a16="http://schemas.microsoft.com/office/drawing/2014/main" id="{9A74EE44-0531-4EBD-BE49-00B177019678}"/>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fr-FR"/>
          </a:p>
        </p:txBody>
      </p:sp>
      <p:sp>
        <p:nvSpPr>
          <p:cNvPr id="7" name="Espace réservé du numéro de diapositive 6">
            <a:extLst>
              <a:ext uri="{FF2B5EF4-FFF2-40B4-BE49-F238E27FC236}">
                <a16:creationId xmlns:a16="http://schemas.microsoft.com/office/drawing/2014/main" id="{98DC9FF4-C31E-4C40-AED3-7736697D5B73}"/>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CB48409E-B983-4D78-8B12-3F08006A05FA}" type="slidenum">
              <a:rPr lang="fr-FR"/>
              <a:pPr>
                <a:defRPr/>
              </a:pPr>
              <a:t>‹nº›</a:t>
            </a:fld>
            <a:endParaRPr 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7">
            <a:extLst>
              <a:ext uri="{FF2B5EF4-FFF2-40B4-BE49-F238E27FC236}">
                <a16:creationId xmlns:a16="http://schemas.microsoft.com/office/drawing/2014/main" id="{26F7EA53-F9C2-4CD3-A93C-CBC06CC74648}"/>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5" name="Espace réservé de la date 3">
            <a:extLst>
              <a:ext uri="{FF2B5EF4-FFF2-40B4-BE49-F238E27FC236}">
                <a16:creationId xmlns:a16="http://schemas.microsoft.com/office/drawing/2014/main" id="{DA3CEF92-A9A5-4309-97FB-A0AE8E00E10E}"/>
              </a:ext>
            </a:extLst>
          </p:cNvPr>
          <p:cNvSpPr>
            <a:spLocks noGrp="1"/>
          </p:cNvSpPr>
          <p:nvPr>
            <p:ph type="dt" sz="half" idx="10"/>
          </p:nvPr>
        </p:nvSpPr>
        <p:spPr/>
        <p:txBody>
          <a:bodyPr/>
          <a:lstStyle>
            <a:lvl1pPr>
              <a:defRPr/>
            </a:lvl1pPr>
          </a:lstStyle>
          <a:p>
            <a:pPr>
              <a:defRPr/>
            </a:pPr>
            <a:fld id="{162D2327-E53E-4B76-B79C-367D74E22412}" type="datetime1">
              <a:rPr lang="fr-FR" smtClean="0"/>
              <a:t>06/04/2020</a:t>
            </a:fld>
            <a:endParaRPr lang="fr-FR"/>
          </a:p>
        </p:txBody>
      </p:sp>
      <p:sp>
        <p:nvSpPr>
          <p:cNvPr id="6" name="Espace réservé du pied de page 4">
            <a:extLst>
              <a:ext uri="{FF2B5EF4-FFF2-40B4-BE49-F238E27FC236}">
                <a16:creationId xmlns:a16="http://schemas.microsoft.com/office/drawing/2014/main" id="{80EFE4FE-1D2B-48EE-A2FD-3321D0A85FD2}"/>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5B1342DD-1BB0-4CE6-8C04-FE8A374BF688}"/>
              </a:ext>
            </a:extLst>
          </p:cNvPr>
          <p:cNvSpPr>
            <a:spLocks noGrp="1"/>
          </p:cNvSpPr>
          <p:nvPr>
            <p:ph type="sldNum" sz="quarter" idx="12"/>
          </p:nvPr>
        </p:nvSpPr>
        <p:spPr/>
        <p:txBody>
          <a:bodyPr/>
          <a:lstStyle>
            <a:lvl1pPr>
              <a:defRPr sz="1400" b="1">
                <a:latin typeface="Arial" panose="020B0604020202020204" pitchFamily="34" charset="0"/>
                <a:cs typeface="Arial" panose="020B0604020202020204" pitchFamily="34" charset="0"/>
              </a:defRPr>
            </a:lvl1pPr>
          </a:lstStyle>
          <a:p>
            <a:pPr>
              <a:defRPr/>
            </a:pPr>
            <a:fld id="{B36A7628-AA5B-40EB-BCA6-5E60C2A90B77}" type="slidenum">
              <a:rPr lang="fr-FR" smtClean="0"/>
              <a:pPr>
                <a:defRPr/>
              </a:pPr>
              <a:t>‹nº›</a:t>
            </a:fld>
            <a:endParaRPr lang="fr-FR" dirty="0"/>
          </a:p>
        </p:txBody>
      </p:sp>
    </p:spTree>
    <p:extLst>
      <p:ext uri="{BB962C8B-B14F-4D97-AF65-F5344CB8AC3E}">
        <p14:creationId xmlns:p14="http://schemas.microsoft.com/office/powerpoint/2010/main" val="346478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lvl1pPr marL="228600" indent="-228600">
              <a:defRPr lang="fr-FR" altLang="fr-FR" sz="2800" kern="1200" dirty="0">
                <a:solidFill>
                  <a:schemeClr val="tx1"/>
                </a:solidFill>
                <a:latin typeface="Arial" panose="020B0604020202020204" pitchFamily="34" charset="0"/>
                <a:ea typeface="+mn-ea"/>
                <a:cs typeface="Arial" panose="020B0604020202020204" pitchFamily="34" charset="0"/>
              </a:defRPr>
            </a:lvl1pPr>
            <a:lvl2pPr marL="685800" indent="-228600">
              <a:defRPr lang="fr-FR" altLang="fr-FR" sz="2400" kern="1200" dirty="0">
                <a:solidFill>
                  <a:schemeClr val="tx1"/>
                </a:solidFill>
                <a:latin typeface="Arial" panose="020B0604020202020204" pitchFamily="34" charset="0"/>
                <a:ea typeface="+mn-ea"/>
                <a:cs typeface="Arial" panose="020B0604020202020204" pitchFamily="34" charset="0"/>
              </a:defRPr>
            </a:lvl2pPr>
            <a:lvl3pPr marL="1143000" indent="-228600">
              <a:defRPr lang="fr-FR" altLang="fr-FR" sz="2000" kern="1200" dirty="0">
                <a:solidFill>
                  <a:schemeClr val="tx1"/>
                </a:solidFill>
                <a:latin typeface="Arial" panose="020B0604020202020204" pitchFamily="34" charset="0"/>
                <a:ea typeface="+mn-ea"/>
                <a:cs typeface="Arial" panose="020B0604020202020204" pitchFamily="34" charset="0"/>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C0A869BF-140F-4786-A88B-D6F82CC88C02}"/>
              </a:ext>
            </a:extLst>
          </p:cNvPr>
          <p:cNvSpPr>
            <a:spLocks noGrp="1"/>
          </p:cNvSpPr>
          <p:nvPr>
            <p:ph type="dt" sz="half" idx="10"/>
          </p:nvPr>
        </p:nvSpPr>
        <p:spPr/>
        <p:txBody>
          <a:bodyPr/>
          <a:lstStyle>
            <a:lvl1pPr>
              <a:defRPr/>
            </a:lvl1pPr>
          </a:lstStyle>
          <a:p>
            <a:pPr>
              <a:defRPr/>
            </a:pPr>
            <a:fld id="{163034A5-90D2-4600-B383-E3E4E1FB7CCD}" type="datetime1">
              <a:rPr lang="fr-FR" smtClean="0"/>
              <a:t>06/04/2020</a:t>
            </a:fld>
            <a:endParaRPr lang="fr-FR"/>
          </a:p>
        </p:txBody>
      </p:sp>
      <p:sp>
        <p:nvSpPr>
          <p:cNvPr id="5" name="Espace réservé du pied de page 4">
            <a:extLst>
              <a:ext uri="{FF2B5EF4-FFF2-40B4-BE49-F238E27FC236}">
                <a16:creationId xmlns:a16="http://schemas.microsoft.com/office/drawing/2014/main" id="{527E84BB-7129-4A77-A190-C19271D3A792}"/>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C9CB0593-F466-440E-989F-18417037613D}"/>
              </a:ext>
            </a:extLst>
          </p:cNvPr>
          <p:cNvSpPr>
            <a:spLocks noGrp="1"/>
          </p:cNvSpPr>
          <p:nvPr>
            <p:ph type="sldNum" sz="quarter" idx="12"/>
          </p:nvPr>
        </p:nvSpPr>
        <p:spPr/>
        <p:txBody>
          <a:bodyPr/>
          <a:lstStyle>
            <a:lvl1pPr>
              <a:defRPr/>
            </a:lvl1pPr>
          </a:lstStyle>
          <a:p>
            <a:pPr>
              <a:defRPr/>
            </a:pPr>
            <a:fld id="{815C7591-095F-4BD3-8C09-593A1D385698}" type="slidenum">
              <a:rPr lang="fr-FR"/>
              <a:pPr>
                <a:defRPr/>
              </a:pPr>
              <a:t>‹nº›</a:t>
            </a:fld>
            <a:endParaRPr lang="fr-FR"/>
          </a:p>
        </p:txBody>
      </p:sp>
    </p:spTree>
    <p:extLst>
      <p:ext uri="{BB962C8B-B14F-4D97-AF65-F5344CB8AC3E}">
        <p14:creationId xmlns:p14="http://schemas.microsoft.com/office/powerpoint/2010/main" val="3180221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lvl1pPr marL="228600" indent="-228600">
              <a:defRPr lang="fr-FR" altLang="fr-FR" sz="2800" kern="1200" dirty="0">
                <a:solidFill>
                  <a:schemeClr val="tx1"/>
                </a:solidFill>
                <a:latin typeface="Arial" panose="020B0604020202020204" pitchFamily="34" charset="0"/>
                <a:ea typeface="+mn-ea"/>
                <a:cs typeface="Arial" panose="020B0604020202020204" pitchFamily="34" charset="0"/>
              </a:defRPr>
            </a:lvl1pPr>
            <a:lvl2pPr marL="685800" indent="-228600">
              <a:defRPr lang="fr-FR" altLang="fr-FR" sz="2400" kern="1200" dirty="0">
                <a:solidFill>
                  <a:schemeClr val="tx1"/>
                </a:solidFill>
                <a:latin typeface="Arial" panose="020B0604020202020204" pitchFamily="34" charset="0"/>
                <a:ea typeface="+mn-ea"/>
                <a:cs typeface="Arial" panose="020B0604020202020204" pitchFamily="34" charset="0"/>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0E92DEA4-7FCA-4113-8893-F854522AD8EE}"/>
              </a:ext>
            </a:extLst>
          </p:cNvPr>
          <p:cNvSpPr>
            <a:spLocks noGrp="1"/>
          </p:cNvSpPr>
          <p:nvPr>
            <p:ph type="dt" sz="half" idx="10"/>
          </p:nvPr>
        </p:nvSpPr>
        <p:spPr/>
        <p:txBody>
          <a:bodyPr/>
          <a:lstStyle>
            <a:lvl1pPr>
              <a:defRPr/>
            </a:lvl1pPr>
          </a:lstStyle>
          <a:p>
            <a:pPr>
              <a:defRPr/>
            </a:pPr>
            <a:fld id="{74EB5276-2B53-457C-AEB7-AE038AC39DB9}" type="datetime1">
              <a:rPr lang="fr-FR" smtClean="0"/>
              <a:t>06/04/2020</a:t>
            </a:fld>
            <a:endParaRPr lang="fr-FR"/>
          </a:p>
        </p:txBody>
      </p:sp>
      <p:sp>
        <p:nvSpPr>
          <p:cNvPr id="5" name="Espace réservé du pied de page 4">
            <a:extLst>
              <a:ext uri="{FF2B5EF4-FFF2-40B4-BE49-F238E27FC236}">
                <a16:creationId xmlns:a16="http://schemas.microsoft.com/office/drawing/2014/main" id="{0BD3E167-3D99-40E2-BBF8-951FC571CD81}"/>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9251FB1A-E34A-48EA-9F1D-3FE8B2133A43}"/>
              </a:ext>
            </a:extLst>
          </p:cNvPr>
          <p:cNvSpPr>
            <a:spLocks noGrp="1"/>
          </p:cNvSpPr>
          <p:nvPr>
            <p:ph type="sldNum" sz="quarter" idx="12"/>
          </p:nvPr>
        </p:nvSpPr>
        <p:spPr/>
        <p:txBody>
          <a:bodyPr/>
          <a:lstStyle>
            <a:lvl1pPr>
              <a:defRPr/>
            </a:lvl1pPr>
          </a:lstStyle>
          <a:p>
            <a:pPr>
              <a:defRPr/>
            </a:pPr>
            <a:fld id="{D434BAB0-2328-4F16-9BB4-21E9AA3DDE31}" type="slidenum">
              <a:rPr lang="fr-FR"/>
              <a:pPr>
                <a:defRPr/>
              </a:pPr>
              <a:t>‹nº›</a:t>
            </a:fld>
            <a:endParaRPr lang="fr-FR"/>
          </a:p>
        </p:txBody>
      </p:sp>
    </p:spTree>
    <p:extLst>
      <p:ext uri="{BB962C8B-B14F-4D97-AF65-F5344CB8AC3E}">
        <p14:creationId xmlns:p14="http://schemas.microsoft.com/office/powerpoint/2010/main" val="3055579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819D8B2B-5F8D-4D0F-8AA1-0B1C1B012B2E}"/>
              </a:ext>
            </a:extLst>
          </p:cNvPr>
          <p:cNvSpPr>
            <a:spLocks noGrp="1"/>
          </p:cNvSpPr>
          <p:nvPr>
            <p:ph type="dt" sz="half" idx="10"/>
          </p:nvPr>
        </p:nvSpPr>
        <p:spPr/>
        <p:txBody>
          <a:bodyPr/>
          <a:lstStyle>
            <a:lvl1pPr>
              <a:defRPr/>
            </a:lvl1pPr>
          </a:lstStyle>
          <a:p>
            <a:pPr>
              <a:defRPr/>
            </a:pPr>
            <a:fld id="{4D81A4EC-E1F2-403F-9750-96F0AD795788}" type="datetime1">
              <a:rPr lang="fr-FR" smtClean="0"/>
              <a:t>06/04/2020</a:t>
            </a:fld>
            <a:endParaRPr lang="fr-FR"/>
          </a:p>
        </p:txBody>
      </p:sp>
      <p:sp>
        <p:nvSpPr>
          <p:cNvPr id="5" name="Espace réservé du pied de page 4">
            <a:extLst>
              <a:ext uri="{FF2B5EF4-FFF2-40B4-BE49-F238E27FC236}">
                <a16:creationId xmlns:a16="http://schemas.microsoft.com/office/drawing/2014/main" id="{B5E62ED4-1E2E-4206-B1E1-5A4FFB164BB9}"/>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74986B4A-4F6B-4421-A6C8-F5ED5C3C0850}"/>
              </a:ext>
            </a:extLst>
          </p:cNvPr>
          <p:cNvSpPr>
            <a:spLocks noGrp="1"/>
          </p:cNvSpPr>
          <p:nvPr>
            <p:ph type="sldNum" sz="quarter" idx="12"/>
          </p:nvPr>
        </p:nvSpPr>
        <p:spPr/>
        <p:txBody>
          <a:bodyPr/>
          <a:lstStyle>
            <a:lvl1pPr>
              <a:defRPr sz="1400" b="1">
                <a:latin typeface="Arial" panose="020B0604020202020204" pitchFamily="34" charset="0"/>
                <a:cs typeface="Arial" panose="020B0604020202020204" pitchFamily="34" charset="0"/>
              </a:defRPr>
            </a:lvl1pPr>
          </a:lstStyle>
          <a:p>
            <a:pPr>
              <a:defRPr/>
            </a:pPr>
            <a:fld id="{6E4C29F6-C04E-4800-BDDD-8E0464A8B178}" type="slidenum">
              <a:rPr lang="fr-FR" smtClean="0"/>
              <a:pPr>
                <a:defRPr/>
              </a:pPr>
              <a:t>‹nº›</a:t>
            </a:fld>
            <a:endParaRPr lang="fr-FR"/>
          </a:p>
        </p:txBody>
      </p:sp>
    </p:spTree>
    <p:extLst>
      <p:ext uri="{BB962C8B-B14F-4D97-AF65-F5344CB8AC3E}">
        <p14:creationId xmlns:p14="http://schemas.microsoft.com/office/powerpoint/2010/main" val="1077731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03CFC85-EF14-450B-8448-34EDD518EB02}"/>
              </a:ext>
            </a:extLst>
          </p:cNvPr>
          <p:cNvSpPr>
            <a:spLocks noGrp="1"/>
          </p:cNvSpPr>
          <p:nvPr>
            <p:ph type="dt" sz="half" idx="10"/>
          </p:nvPr>
        </p:nvSpPr>
        <p:spPr/>
        <p:txBody>
          <a:bodyPr/>
          <a:lstStyle>
            <a:lvl1pPr>
              <a:defRPr/>
            </a:lvl1pPr>
          </a:lstStyle>
          <a:p>
            <a:pPr>
              <a:defRPr/>
            </a:pPr>
            <a:fld id="{628B1462-C762-436C-90F9-128ADB2131C3}" type="datetime1">
              <a:rPr lang="fr-FR" smtClean="0"/>
              <a:t>06/04/2020</a:t>
            </a:fld>
            <a:endParaRPr lang="fr-FR"/>
          </a:p>
        </p:txBody>
      </p:sp>
      <p:sp>
        <p:nvSpPr>
          <p:cNvPr id="5" name="Espace réservé du pied de page 4">
            <a:extLst>
              <a:ext uri="{FF2B5EF4-FFF2-40B4-BE49-F238E27FC236}">
                <a16:creationId xmlns:a16="http://schemas.microsoft.com/office/drawing/2014/main" id="{A504AD4A-8B68-4F5E-B67A-B0348AAB5176}"/>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2A4423EA-4955-4F0E-A23B-C63139CD8507}"/>
              </a:ext>
            </a:extLst>
          </p:cNvPr>
          <p:cNvSpPr>
            <a:spLocks noGrp="1"/>
          </p:cNvSpPr>
          <p:nvPr>
            <p:ph type="sldNum" sz="quarter" idx="12"/>
          </p:nvPr>
        </p:nvSpPr>
        <p:spPr/>
        <p:txBody>
          <a:bodyPr/>
          <a:lstStyle>
            <a:lvl1pPr>
              <a:defRPr/>
            </a:lvl1pPr>
          </a:lstStyle>
          <a:p>
            <a:pPr>
              <a:defRPr/>
            </a:pPr>
            <a:fld id="{E94C2F4A-24DE-42B5-9882-F18788340E71}" type="slidenum">
              <a:rPr lang="fr-FR"/>
              <a:pPr>
                <a:defRPr/>
              </a:pPr>
              <a:t>‹nº›</a:t>
            </a:fld>
            <a:endParaRPr lang="fr-FR"/>
          </a:p>
        </p:txBody>
      </p:sp>
    </p:spTree>
    <p:extLst>
      <p:ext uri="{BB962C8B-B14F-4D97-AF65-F5344CB8AC3E}">
        <p14:creationId xmlns:p14="http://schemas.microsoft.com/office/powerpoint/2010/main" val="1878291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lvl1pPr marL="228600" indent="-228600">
              <a:buSzPct val="85000"/>
              <a:defRPr lang="fr-FR" altLang="fr-FR" sz="2800" kern="1200" dirty="0">
                <a:solidFill>
                  <a:schemeClr val="tx1"/>
                </a:solidFill>
                <a:latin typeface="Arial" panose="020B0604020202020204" pitchFamily="34" charset="0"/>
                <a:ea typeface="+mn-ea"/>
                <a:cs typeface="Arial" panose="020B0604020202020204" pitchFamily="34" charset="0"/>
              </a:defRPr>
            </a:lvl1pPr>
            <a:lvl2pPr marL="685800" indent="-228600">
              <a:defRPr lang="fr-FR" altLang="fr-FR" sz="2400" kern="1200" dirty="0">
                <a:solidFill>
                  <a:schemeClr val="tx1"/>
                </a:solidFill>
                <a:latin typeface="Arial" panose="020B0604020202020204" pitchFamily="34" charset="0"/>
                <a:ea typeface="+mn-ea"/>
                <a:cs typeface="Arial" panose="020B0604020202020204" pitchFamily="34" charset="0"/>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p:cNvSpPr>
          <p:nvPr>
            <p:ph sz="half" idx="2"/>
          </p:nvPr>
        </p:nvSpPr>
        <p:spPr>
          <a:xfrm>
            <a:off x="6172200" y="1825625"/>
            <a:ext cx="5181600" cy="4351338"/>
          </a:xfrm>
        </p:spPr>
        <p:txBody>
          <a:bodyPr/>
          <a:lstStyle>
            <a:lvl1pPr marL="228600" indent="-228600">
              <a:buSzPct val="85000"/>
              <a:defRPr lang="fr-FR" altLang="fr-FR" sz="2800" kern="1200" dirty="0">
                <a:solidFill>
                  <a:schemeClr val="tx1"/>
                </a:solidFill>
                <a:latin typeface="Arial" panose="020B0604020202020204" pitchFamily="34" charset="0"/>
                <a:ea typeface="+mn-ea"/>
                <a:cs typeface="Arial" panose="020B0604020202020204" pitchFamily="34" charset="0"/>
              </a:defRPr>
            </a:lvl1pPr>
            <a:lvl2pPr marL="685800" indent="-228600">
              <a:defRPr lang="fr-FR" altLang="fr-FR" sz="2400" kern="1200" dirty="0">
                <a:solidFill>
                  <a:schemeClr val="tx1"/>
                </a:solidFill>
                <a:latin typeface="Arial" panose="020B0604020202020204" pitchFamily="34" charset="0"/>
                <a:ea typeface="+mn-ea"/>
                <a:cs typeface="Arial" panose="020B0604020202020204" pitchFamily="34" charset="0"/>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e la date 3">
            <a:extLst>
              <a:ext uri="{FF2B5EF4-FFF2-40B4-BE49-F238E27FC236}">
                <a16:creationId xmlns:a16="http://schemas.microsoft.com/office/drawing/2014/main" id="{C481FB9D-864B-423D-8CC1-C7396AC9DD12}"/>
              </a:ext>
            </a:extLst>
          </p:cNvPr>
          <p:cNvSpPr>
            <a:spLocks noGrp="1"/>
          </p:cNvSpPr>
          <p:nvPr>
            <p:ph type="dt" sz="half" idx="10"/>
          </p:nvPr>
        </p:nvSpPr>
        <p:spPr/>
        <p:txBody>
          <a:bodyPr/>
          <a:lstStyle>
            <a:lvl1pPr>
              <a:defRPr/>
            </a:lvl1pPr>
          </a:lstStyle>
          <a:p>
            <a:pPr>
              <a:defRPr/>
            </a:pPr>
            <a:fld id="{03D04802-0854-4C6C-92F6-552EEE9C28EB}" type="datetime1">
              <a:rPr lang="fr-FR" smtClean="0"/>
              <a:t>06/04/2020</a:t>
            </a:fld>
            <a:endParaRPr lang="fr-FR"/>
          </a:p>
        </p:txBody>
      </p:sp>
      <p:sp>
        <p:nvSpPr>
          <p:cNvPr id="6" name="Espace réservé du pied de page 4">
            <a:extLst>
              <a:ext uri="{FF2B5EF4-FFF2-40B4-BE49-F238E27FC236}">
                <a16:creationId xmlns:a16="http://schemas.microsoft.com/office/drawing/2014/main" id="{F26AC412-6A61-47F4-903D-DD92484CBB64}"/>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8A3B7B73-E6A8-41EA-AA5E-61AF27D124DF}"/>
              </a:ext>
            </a:extLst>
          </p:cNvPr>
          <p:cNvSpPr>
            <a:spLocks noGrp="1"/>
          </p:cNvSpPr>
          <p:nvPr>
            <p:ph type="sldNum" sz="quarter" idx="12"/>
          </p:nvPr>
        </p:nvSpPr>
        <p:spPr/>
        <p:txBody>
          <a:bodyPr/>
          <a:lstStyle>
            <a:lvl1pPr>
              <a:defRPr/>
            </a:lvl1pPr>
          </a:lstStyle>
          <a:p>
            <a:pPr>
              <a:defRPr/>
            </a:pPr>
            <a:fld id="{19457956-6EDB-4B2C-B75C-6EA4E48FD346}" type="slidenum">
              <a:rPr lang="fr-FR"/>
              <a:pPr>
                <a:defRPr/>
              </a:pPr>
              <a:t>‹nº›</a:t>
            </a:fld>
            <a:endParaRPr lang="fr-FR"/>
          </a:p>
        </p:txBody>
      </p:sp>
    </p:spTree>
    <p:extLst>
      <p:ext uri="{BB962C8B-B14F-4D97-AF65-F5344CB8AC3E}">
        <p14:creationId xmlns:p14="http://schemas.microsoft.com/office/powerpoint/2010/main" val="4157250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lvl1pPr marL="228600" indent="-228600">
              <a:defRPr lang="fr-FR" altLang="fr-FR" sz="2800" kern="1200" dirty="0">
                <a:solidFill>
                  <a:schemeClr val="tx1"/>
                </a:solidFill>
                <a:latin typeface="Arial" panose="020B0604020202020204" pitchFamily="34" charset="0"/>
                <a:ea typeface="+mn-ea"/>
                <a:cs typeface="Arial" panose="020B0604020202020204" pitchFamily="34" charset="0"/>
              </a:defRPr>
            </a:lvl1pPr>
            <a:lvl2pPr marL="685800" indent="-228600">
              <a:defRPr lang="fr-FR" altLang="fr-FR" sz="2400" kern="1200" dirty="0">
                <a:solidFill>
                  <a:schemeClr val="tx1"/>
                </a:solidFill>
                <a:latin typeface="Arial" panose="020B0604020202020204" pitchFamily="34" charset="0"/>
                <a:ea typeface="+mn-ea"/>
                <a:cs typeface="Arial" panose="020B0604020202020204" pitchFamily="34" charset="0"/>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lvl1pPr marL="228600" indent="-228600">
              <a:defRPr lang="fr-FR" altLang="fr-FR" sz="2800" kern="1200" dirty="0">
                <a:solidFill>
                  <a:schemeClr val="tx1"/>
                </a:solidFill>
                <a:latin typeface="Arial" panose="020B0604020202020204" pitchFamily="34" charset="0"/>
                <a:ea typeface="+mn-ea"/>
                <a:cs typeface="Arial" panose="020B0604020202020204" pitchFamily="34" charset="0"/>
              </a:defRPr>
            </a:lvl1pPr>
            <a:lvl2pPr marL="685800" indent="-228600">
              <a:defRPr lang="fr-FR" altLang="fr-FR" sz="2400" kern="1200" dirty="0">
                <a:solidFill>
                  <a:schemeClr val="tx1"/>
                </a:solidFill>
                <a:latin typeface="Arial" panose="020B0604020202020204" pitchFamily="34" charset="0"/>
                <a:ea typeface="+mn-ea"/>
                <a:cs typeface="Arial" panose="020B0604020202020204" pitchFamily="34" charset="0"/>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3">
            <a:extLst>
              <a:ext uri="{FF2B5EF4-FFF2-40B4-BE49-F238E27FC236}">
                <a16:creationId xmlns:a16="http://schemas.microsoft.com/office/drawing/2014/main" id="{B9CD5182-F548-4A3F-8CF1-DEC209BFDA0E}"/>
              </a:ext>
            </a:extLst>
          </p:cNvPr>
          <p:cNvSpPr>
            <a:spLocks noGrp="1"/>
          </p:cNvSpPr>
          <p:nvPr>
            <p:ph type="dt" sz="half" idx="10"/>
          </p:nvPr>
        </p:nvSpPr>
        <p:spPr/>
        <p:txBody>
          <a:bodyPr/>
          <a:lstStyle>
            <a:lvl1pPr>
              <a:defRPr/>
            </a:lvl1pPr>
          </a:lstStyle>
          <a:p>
            <a:pPr>
              <a:defRPr/>
            </a:pPr>
            <a:fld id="{A72C642E-5E22-4679-BA3A-0CC251F42250}" type="datetime1">
              <a:rPr lang="fr-FR" smtClean="0"/>
              <a:t>06/04/2020</a:t>
            </a:fld>
            <a:endParaRPr lang="fr-FR"/>
          </a:p>
        </p:txBody>
      </p:sp>
      <p:sp>
        <p:nvSpPr>
          <p:cNvPr id="8" name="Espace réservé du pied de page 4">
            <a:extLst>
              <a:ext uri="{FF2B5EF4-FFF2-40B4-BE49-F238E27FC236}">
                <a16:creationId xmlns:a16="http://schemas.microsoft.com/office/drawing/2014/main" id="{9AC0E094-DB58-4184-B407-1D39A5AD6B2A}"/>
              </a:ext>
            </a:extLst>
          </p:cNvPr>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a:extLst>
              <a:ext uri="{FF2B5EF4-FFF2-40B4-BE49-F238E27FC236}">
                <a16:creationId xmlns:a16="http://schemas.microsoft.com/office/drawing/2014/main" id="{26B3B365-4BE0-4069-91FF-50F4B9062C1D}"/>
              </a:ext>
            </a:extLst>
          </p:cNvPr>
          <p:cNvSpPr>
            <a:spLocks noGrp="1"/>
          </p:cNvSpPr>
          <p:nvPr>
            <p:ph type="sldNum" sz="quarter" idx="12"/>
          </p:nvPr>
        </p:nvSpPr>
        <p:spPr/>
        <p:txBody>
          <a:bodyPr/>
          <a:lstStyle>
            <a:lvl1pPr>
              <a:defRPr/>
            </a:lvl1pPr>
          </a:lstStyle>
          <a:p>
            <a:pPr>
              <a:defRPr/>
            </a:pPr>
            <a:fld id="{08021371-0571-4CBA-A452-CA05DC4994AF}" type="slidenum">
              <a:rPr lang="fr-FR"/>
              <a:pPr>
                <a:defRPr/>
              </a:pPr>
              <a:t>‹nº›</a:t>
            </a:fld>
            <a:endParaRPr lang="fr-FR"/>
          </a:p>
        </p:txBody>
      </p:sp>
    </p:spTree>
    <p:extLst>
      <p:ext uri="{BB962C8B-B14F-4D97-AF65-F5344CB8AC3E}">
        <p14:creationId xmlns:p14="http://schemas.microsoft.com/office/powerpoint/2010/main" val="1101783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a:extLst>
              <a:ext uri="{FF2B5EF4-FFF2-40B4-BE49-F238E27FC236}">
                <a16:creationId xmlns:a16="http://schemas.microsoft.com/office/drawing/2014/main" id="{4D8E7B7A-5938-4E50-B5B0-3EB61B2A1E18}"/>
              </a:ext>
            </a:extLst>
          </p:cNvPr>
          <p:cNvSpPr>
            <a:spLocks noGrp="1"/>
          </p:cNvSpPr>
          <p:nvPr>
            <p:ph type="dt" sz="half" idx="10"/>
          </p:nvPr>
        </p:nvSpPr>
        <p:spPr/>
        <p:txBody>
          <a:bodyPr/>
          <a:lstStyle>
            <a:lvl1pPr>
              <a:defRPr/>
            </a:lvl1pPr>
          </a:lstStyle>
          <a:p>
            <a:pPr>
              <a:defRPr/>
            </a:pPr>
            <a:fld id="{E7352EF9-6701-4301-AEA1-B8E85A525270}" type="datetime1">
              <a:rPr lang="fr-FR" smtClean="0"/>
              <a:t>06/04/2020</a:t>
            </a:fld>
            <a:endParaRPr lang="fr-FR"/>
          </a:p>
        </p:txBody>
      </p:sp>
      <p:sp>
        <p:nvSpPr>
          <p:cNvPr id="4" name="Espace réservé du pied de page 4">
            <a:extLst>
              <a:ext uri="{FF2B5EF4-FFF2-40B4-BE49-F238E27FC236}">
                <a16:creationId xmlns:a16="http://schemas.microsoft.com/office/drawing/2014/main" id="{18E51AD8-71DF-4C58-BBB5-CCD011376C8C}"/>
              </a:ext>
            </a:extLst>
          </p:cNvPr>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a:extLst>
              <a:ext uri="{FF2B5EF4-FFF2-40B4-BE49-F238E27FC236}">
                <a16:creationId xmlns:a16="http://schemas.microsoft.com/office/drawing/2014/main" id="{026D507A-4869-452F-A977-D9668C6A3329}"/>
              </a:ext>
            </a:extLst>
          </p:cNvPr>
          <p:cNvSpPr>
            <a:spLocks noGrp="1"/>
          </p:cNvSpPr>
          <p:nvPr>
            <p:ph type="sldNum" sz="quarter" idx="12"/>
          </p:nvPr>
        </p:nvSpPr>
        <p:spPr/>
        <p:txBody>
          <a:bodyPr/>
          <a:lstStyle>
            <a:lvl1pPr>
              <a:defRPr/>
            </a:lvl1pPr>
          </a:lstStyle>
          <a:p>
            <a:pPr>
              <a:defRPr/>
            </a:pPr>
            <a:fld id="{1F45B032-F385-477D-9767-0E5654D4F1DC}" type="slidenum">
              <a:rPr lang="fr-FR"/>
              <a:pPr>
                <a:defRPr/>
              </a:pPr>
              <a:t>‹nº›</a:t>
            </a:fld>
            <a:endParaRPr lang="fr-FR"/>
          </a:p>
        </p:txBody>
      </p:sp>
    </p:spTree>
    <p:extLst>
      <p:ext uri="{BB962C8B-B14F-4D97-AF65-F5344CB8AC3E}">
        <p14:creationId xmlns:p14="http://schemas.microsoft.com/office/powerpoint/2010/main" val="3242799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F32C8B15-7F4F-46B8-AA54-49B5DD0E1488}"/>
              </a:ext>
            </a:extLst>
          </p:cNvPr>
          <p:cNvSpPr>
            <a:spLocks noGrp="1"/>
          </p:cNvSpPr>
          <p:nvPr>
            <p:ph type="dt" sz="half" idx="10"/>
          </p:nvPr>
        </p:nvSpPr>
        <p:spPr/>
        <p:txBody>
          <a:bodyPr/>
          <a:lstStyle>
            <a:lvl1pPr>
              <a:defRPr/>
            </a:lvl1pPr>
          </a:lstStyle>
          <a:p>
            <a:pPr>
              <a:defRPr/>
            </a:pPr>
            <a:fld id="{C6E2194B-8095-4DD6-BD56-97A50AC5EFBB}" type="datetime1">
              <a:rPr lang="fr-FR" smtClean="0"/>
              <a:t>06/04/2020</a:t>
            </a:fld>
            <a:endParaRPr lang="fr-FR"/>
          </a:p>
        </p:txBody>
      </p:sp>
      <p:sp>
        <p:nvSpPr>
          <p:cNvPr id="3" name="Espace réservé du pied de page 4">
            <a:extLst>
              <a:ext uri="{FF2B5EF4-FFF2-40B4-BE49-F238E27FC236}">
                <a16:creationId xmlns:a16="http://schemas.microsoft.com/office/drawing/2014/main" id="{93123E51-2ED4-4AF4-BBC7-AA454A575133}"/>
              </a:ext>
            </a:extLst>
          </p:cNvPr>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a:extLst>
              <a:ext uri="{FF2B5EF4-FFF2-40B4-BE49-F238E27FC236}">
                <a16:creationId xmlns:a16="http://schemas.microsoft.com/office/drawing/2014/main" id="{F9661A4A-C192-4E86-BF14-6F2726D46B9B}"/>
              </a:ext>
            </a:extLst>
          </p:cNvPr>
          <p:cNvSpPr>
            <a:spLocks noGrp="1"/>
          </p:cNvSpPr>
          <p:nvPr>
            <p:ph type="sldNum" sz="quarter" idx="12"/>
          </p:nvPr>
        </p:nvSpPr>
        <p:spPr/>
        <p:txBody>
          <a:bodyPr/>
          <a:lstStyle>
            <a:lvl1pPr>
              <a:defRPr/>
            </a:lvl1pPr>
          </a:lstStyle>
          <a:p>
            <a:pPr>
              <a:defRPr/>
            </a:pPr>
            <a:fld id="{2CD25453-C933-4BDD-B7EE-4F1658DA5BAA}" type="slidenum">
              <a:rPr lang="fr-FR"/>
              <a:pPr>
                <a:defRPr/>
              </a:pPr>
              <a:t>‹nº›</a:t>
            </a:fld>
            <a:endParaRPr lang="fr-FR"/>
          </a:p>
        </p:txBody>
      </p:sp>
    </p:spTree>
    <p:extLst>
      <p:ext uri="{BB962C8B-B14F-4D97-AF65-F5344CB8AC3E}">
        <p14:creationId xmlns:p14="http://schemas.microsoft.com/office/powerpoint/2010/main" val="694664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marL="228600" indent="-228600">
              <a:defRPr lang="fr-FR" altLang="fr-FR" sz="2800" kern="1200" dirty="0">
                <a:solidFill>
                  <a:schemeClr val="tx1"/>
                </a:solidFill>
                <a:latin typeface="Arial" panose="020B0604020202020204" pitchFamily="34" charset="0"/>
                <a:ea typeface="+mn-ea"/>
                <a:cs typeface="Arial" panose="020B0604020202020204" pitchFamily="34" charset="0"/>
              </a:defRPr>
            </a:lvl1pPr>
            <a:lvl2pPr marL="685800" indent="-228600">
              <a:defRPr lang="fr-FR" altLang="fr-FR" sz="2400" kern="1200" dirty="0">
                <a:solidFill>
                  <a:schemeClr val="tx1"/>
                </a:solidFill>
                <a:latin typeface="Arial" panose="020B0604020202020204" pitchFamily="34" charset="0"/>
                <a:ea typeface="+mn-ea"/>
                <a:cs typeface="Arial" panose="020B0604020202020204" pitchFamily="34" charset="0"/>
              </a:defRPr>
            </a:lvl2pPr>
            <a:lvl3pPr marL="1143000" indent="-228600">
              <a:defRPr lang="fr-FR" altLang="fr-FR" sz="2000" kern="1200" dirty="0">
                <a:solidFill>
                  <a:schemeClr val="tx1"/>
                </a:solidFill>
                <a:latin typeface="Arial" panose="020B0604020202020204" pitchFamily="34" charset="0"/>
                <a:ea typeface="+mn-ea"/>
                <a:cs typeface="Arial" panose="020B0604020202020204" pitchFamily="34" charset="0"/>
              </a:defRPr>
            </a:lvl3pPr>
            <a:lvl4pPr marL="1600200" indent="-228600">
              <a:defRPr lang="fr-FR" altLang="fr-FR" kern="1200" dirty="0">
                <a:solidFill>
                  <a:schemeClr val="tx1"/>
                </a:solidFill>
                <a:latin typeface="Arial" panose="020B0604020202020204" pitchFamily="34" charset="0"/>
                <a:ea typeface="+mn-ea"/>
                <a:cs typeface="Arial" panose="020B0604020202020204" pitchFamily="34" charset="0"/>
              </a:defRPr>
            </a:lvl4pPr>
            <a:lvl5pPr marL="2057400" indent="-228600">
              <a:defRPr lang="fr-FR" altLang="fr-FR" kern="1200" dirty="0">
                <a:solidFill>
                  <a:schemeClr val="tx1"/>
                </a:solidFill>
                <a:latin typeface="Arial" panose="020B0604020202020204" pitchFamily="34" charset="0"/>
                <a:ea typeface="+mn-ea"/>
                <a:cs typeface="Arial" panose="020B0604020202020204" pitchFamily="34" charset="0"/>
              </a:defRPr>
            </a:lvl5pPr>
            <a:lvl6pPr>
              <a:defRPr sz="2000"/>
            </a:lvl6pPr>
            <a:lvl7pPr>
              <a:defRPr sz="2000"/>
            </a:lvl7pPr>
            <a:lvl8pPr>
              <a:defRPr sz="2000"/>
            </a:lvl8pPr>
            <a:lvl9pPr>
              <a:defRPr sz="20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3">
            <a:extLst>
              <a:ext uri="{FF2B5EF4-FFF2-40B4-BE49-F238E27FC236}">
                <a16:creationId xmlns:a16="http://schemas.microsoft.com/office/drawing/2014/main" id="{D8829B28-0DC5-4CA7-B83B-07B576AB7F5C}"/>
              </a:ext>
            </a:extLst>
          </p:cNvPr>
          <p:cNvSpPr>
            <a:spLocks noGrp="1"/>
          </p:cNvSpPr>
          <p:nvPr>
            <p:ph type="dt" sz="half" idx="10"/>
          </p:nvPr>
        </p:nvSpPr>
        <p:spPr/>
        <p:txBody>
          <a:bodyPr/>
          <a:lstStyle>
            <a:lvl1pPr>
              <a:defRPr/>
            </a:lvl1pPr>
          </a:lstStyle>
          <a:p>
            <a:pPr>
              <a:defRPr/>
            </a:pPr>
            <a:fld id="{F65DE50F-CB57-4319-A79B-FB4C4A101725}" type="datetime1">
              <a:rPr lang="fr-FR" smtClean="0"/>
              <a:t>06/04/2020</a:t>
            </a:fld>
            <a:endParaRPr lang="fr-FR"/>
          </a:p>
        </p:txBody>
      </p:sp>
      <p:sp>
        <p:nvSpPr>
          <p:cNvPr id="6" name="Espace réservé du pied de page 4">
            <a:extLst>
              <a:ext uri="{FF2B5EF4-FFF2-40B4-BE49-F238E27FC236}">
                <a16:creationId xmlns:a16="http://schemas.microsoft.com/office/drawing/2014/main" id="{8551E8E8-A61C-42E0-B01A-BCEA18695C2E}"/>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846E1382-B3DF-4DBD-9F5A-830084D14929}"/>
              </a:ext>
            </a:extLst>
          </p:cNvPr>
          <p:cNvSpPr>
            <a:spLocks noGrp="1"/>
          </p:cNvSpPr>
          <p:nvPr>
            <p:ph type="sldNum" sz="quarter" idx="12"/>
          </p:nvPr>
        </p:nvSpPr>
        <p:spPr/>
        <p:txBody>
          <a:bodyPr/>
          <a:lstStyle>
            <a:lvl1pPr>
              <a:defRPr/>
            </a:lvl1pPr>
          </a:lstStyle>
          <a:p>
            <a:pPr>
              <a:defRPr/>
            </a:pPr>
            <a:fld id="{6339FDCD-434D-47E2-8FA5-0E9F4C8F147C}" type="slidenum">
              <a:rPr lang="fr-FR"/>
              <a:pPr>
                <a:defRPr/>
              </a:pPr>
              <a:t>‹nº›</a:t>
            </a:fld>
            <a:endParaRPr lang="fr-FR"/>
          </a:p>
        </p:txBody>
      </p:sp>
    </p:spTree>
    <p:extLst>
      <p:ext uri="{BB962C8B-B14F-4D97-AF65-F5344CB8AC3E}">
        <p14:creationId xmlns:p14="http://schemas.microsoft.com/office/powerpoint/2010/main" val="2411826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altLang="fr-FR" noProof="0"/>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3">
            <a:extLst>
              <a:ext uri="{FF2B5EF4-FFF2-40B4-BE49-F238E27FC236}">
                <a16:creationId xmlns:a16="http://schemas.microsoft.com/office/drawing/2014/main" id="{35F4BC61-0B69-48DD-870C-1B2B87CBBE75}"/>
              </a:ext>
            </a:extLst>
          </p:cNvPr>
          <p:cNvSpPr>
            <a:spLocks noGrp="1"/>
          </p:cNvSpPr>
          <p:nvPr>
            <p:ph type="dt" sz="half" idx="10"/>
          </p:nvPr>
        </p:nvSpPr>
        <p:spPr/>
        <p:txBody>
          <a:bodyPr/>
          <a:lstStyle>
            <a:lvl1pPr>
              <a:defRPr/>
            </a:lvl1pPr>
          </a:lstStyle>
          <a:p>
            <a:pPr>
              <a:defRPr/>
            </a:pPr>
            <a:fld id="{C83C1AAA-CAD7-460C-A172-A1C7746D25A5}" type="datetime1">
              <a:rPr lang="fr-FR" smtClean="0"/>
              <a:t>06/04/2020</a:t>
            </a:fld>
            <a:endParaRPr lang="fr-FR"/>
          </a:p>
        </p:txBody>
      </p:sp>
      <p:sp>
        <p:nvSpPr>
          <p:cNvPr id="6" name="Espace réservé du pied de page 4">
            <a:extLst>
              <a:ext uri="{FF2B5EF4-FFF2-40B4-BE49-F238E27FC236}">
                <a16:creationId xmlns:a16="http://schemas.microsoft.com/office/drawing/2014/main" id="{C20E2BD3-596B-4E02-9884-9156EA8621B2}"/>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F9275683-D67C-40E5-BCBB-D7BB99419C29}"/>
              </a:ext>
            </a:extLst>
          </p:cNvPr>
          <p:cNvSpPr>
            <a:spLocks noGrp="1"/>
          </p:cNvSpPr>
          <p:nvPr>
            <p:ph type="sldNum" sz="quarter" idx="12"/>
          </p:nvPr>
        </p:nvSpPr>
        <p:spPr/>
        <p:txBody>
          <a:bodyPr/>
          <a:lstStyle>
            <a:lvl1pPr>
              <a:defRPr/>
            </a:lvl1pPr>
          </a:lstStyle>
          <a:p>
            <a:pPr>
              <a:defRPr/>
            </a:pPr>
            <a:fld id="{063AA005-07E7-4465-A2F1-4C4D036A8530}" type="slidenum">
              <a:rPr lang="fr-FR"/>
              <a:pPr>
                <a:defRPr/>
              </a:pPr>
              <a:t>‹nº›</a:t>
            </a:fld>
            <a:endParaRPr lang="fr-FR"/>
          </a:p>
        </p:txBody>
      </p:sp>
    </p:spTree>
    <p:extLst>
      <p:ext uri="{BB962C8B-B14F-4D97-AF65-F5344CB8AC3E}">
        <p14:creationId xmlns:p14="http://schemas.microsoft.com/office/powerpoint/2010/main" val="333637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a:extLst>
              <a:ext uri="{FF2B5EF4-FFF2-40B4-BE49-F238E27FC236}">
                <a16:creationId xmlns:a16="http://schemas.microsoft.com/office/drawing/2014/main" id="{A5DA86C6-74A9-4464-8906-E7E1EC14766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1027" name="Espace réservé du texte 2">
            <a:extLst>
              <a:ext uri="{FF2B5EF4-FFF2-40B4-BE49-F238E27FC236}">
                <a16:creationId xmlns:a16="http://schemas.microsoft.com/office/drawing/2014/main" id="{98ACB846-9147-4FDF-B3FA-88F10D9215F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a:extLst>
              <a:ext uri="{FF2B5EF4-FFF2-40B4-BE49-F238E27FC236}">
                <a16:creationId xmlns:a16="http://schemas.microsoft.com/office/drawing/2014/main" id="{ED89FD11-845A-413F-8FC8-EED47D1A88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C7E827D7-289B-423E-8708-8A222FEFF7AF}" type="datetime1">
              <a:rPr lang="fr-FR" smtClean="0"/>
              <a:t>06/04/2020</a:t>
            </a:fld>
            <a:endParaRPr lang="fr-FR"/>
          </a:p>
        </p:txBody>
      </p:sp>
      <p:sp>
        <p:nvSpPr>
          <p:cNvPr id="5" name="Espace réservé du pied de page 4">
            <a:extLst>
              <a:ext uri="{FF2B5EF4-FFF2-40B4-BE49-F238E27FC236}">
                <a16:creationId xmlns:a16="http://schemas.microsoft.com/office/drawing/2014/main" id="{0166BD6B-B0F7-44EE-856A-C8F2932CB2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fr-FR"/>
          </a:p>
        </p:txBody>
      </p:sp>
      <p:sp>
        <p:nvSpPr>
          <p:cNvPr id="6" name="Espace réservé du numéro de diapositive 5">
            <a:extLst>
              <a:ext uri="{FF2B5EF4-FFF2-40B4-BE49-F238E27FC236}">
                <a16:creationId xmlns:a16="http://schemas.microsoft.com/office/drawing/2014/main" id="{5CDAB617-6231-41DD-9A32-D8A274096F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07ECC807-6EBB-4AF0-BF0D-FCEFCD20FEAB}" type="slidenum">
              <a:rPr lang="fr-FR"/>
              <a:pPr>
                <a:defRPr/>
              </a:pPr>
              <a:t>‹nº›</a:t>
            </a:fld>
            <a:endParaRPr lang="fr-FR"/>
          </a:p>
        </p:txBody>
      </p:sp>
      <p:pic>
        <p:nvPicPr>
          <p:cNvPr id="9" name="Picture 8" descr="A screenshot of a cell phone&#10;&#10;Description automatically generated">
            <a:extLst>
              <a:ext uri="{FF2B5EF4-FFF2-40B4-BE49-F238E27FC236}">
                <a16:creationId xmlns:a16="http://schemas.microsoft.com/office/drawing/2014/main" id="{58E6689A-6D30-4CA3-A6F1-379394375401}"/>
              </a:ext>
            </a:extLst>
          </p:cNvPr>
          <p:cNvPicPr>
            <a:picLocks noChangeAspect="1"/>
          </p:cNvPicPr>
          <p:nvPr userDrawn="1"/>
        </p:nvPicPr>
        <p:blipFill rotWithShape="1">
          <a:blip r:embed="rId13" cstate="print">
            <a:extLst>
              <a:ext uri="{28A0092B-C50C-407E-A947-70E740481C1C}">
                <a14:useLocalDpi xmlns:a14="http://schemas.microsoft.com/office/drawing/2010/main"/>
              </a:ext>
            </a:extLst>
          </a:blip>
          <a:srcRect/>
          <a:stretch/>
        </p:blipFill>
        <p:spPr>
          <a:xfrm>
            <a:off x="10611451" y="40957"/>
            <a:ext cx="1484697" cy="640080"/>
          </a:xfrm>
          <a:prstGeom prst="rect">
            <a:avLst/>
          </a:prstGeom>
        </p:spPr>
      </p:pic>
    </p:spTree>
  </p:cSld>
  <p:clrMap bg1="lt1" tx1="dk1" bg2="lt2" tx2="dk2" accent1="accent1" accent2="accent2" accent3="accent3" accent4="accent4" accent5="accent5" accent6="accent6" hlink="hlink" folHlink="folHlink"/>
  <p:sldLayoutIdLst>
    <p:sldLayoutId id="2147483731"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hf hdr="0" ftr="0" dt="0"/>
  <p:txStyles>
    <p:titleStyle>
      <a:lvl1pPr algn="l" rtl="0" eaLnBrk="0" fontAlgn="base" hangingPunct="0">
        <a:lnSpc>
          <a:spcPct val="90000"/>
        </a:lnSpc>
        <a:spcBef>
          <a:spcPct val="0"/>
        </a:spcBef>
        <a:spcAft>
          <a:spcPct val="0"/>
        </a:spcAft>
        <a:defRPr sz="4000" b="1" kern="1200">
          <a:solidFill>
            <a:srgbClr val="00457C"/>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000" b="1">
          <a:solidFill>
            <a:srgbClr val="00457C"/>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4000" b="1">
          <a:solidFill>
            <a:srgbClr val="00457C"/>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4000" b="1">
          <a:solidFill>
            <a:srgbClr val="00457C"/>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4000" b="1">
          <a:solidFill>
            <a:srgbClr val="00457C"/>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4000" b="1">
          <a:solidFill>
            <a:srgbClr val="00457C"/>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4000" b="1">
          <a:solidFill>
            <a:srgbClr val="00457C"/>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4000" b="1">
          <a:solidFill>
            <a:srgbClr val="00457C"/>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4000" b="1">
          <a:solidFill>
            <a:srgbClr val="00457C"/>
          </a:solidFill>
          <a:latin typeface="Arial" panose="020B06040202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SzPct val="85000"/>
        <a:buFont typeface="Arial" panose="020B0604020202020204" pitchFamily="34" charset="0"/>
        <a:buChar char="•"/>
        <a:defRPr lang="fr-FR" altLang="fr-FR" sz="2800" kern="1200" dirty="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lang="fr-FR" altLang="fr-FR" sz="2400" kern="1200" dirty="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lang="fr-FR" altLang="fr-FR" sz="2000" kern="1200" dirty="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lang="fr-FR" altLang="fr-FR" kern="1200" dirty="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lang="fr-FR" altLang="fr-FR" kern="1200" dirty="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actuarialcolloquium2020.com/" TargetMode="External"/><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9.tiff"/></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40000"/>
            <a:lum/>
          </a:blip>
          <a:srcRect/>
          <a:stretch>
            <a:fillRect t="-6000" b="-6000"/>
          </a:stretch>
        </a:blipFill>
        <a:effectLst/>
      </p:bgPr>
    </p:bg>
    <p:spTree>
      <p:nvGrpSpPr>
        <p:cNvPr id="1" name=""/>
        <p:cNvGrpSpPr/>
        <p:nvPr/>
      </p:nvGrpSpPr>
      <p:grpSpPr>
        <a:xfrm>
          <a:off x="0" y="0"/>
          <a:ext cx="0" cy="0"/>
          <a:chOff x="0" y="0"/>
          <a:chExt cx="0" cy="0"/>
        </a:xfrm>
      </p:grpSpPr>
      <p:sp>
        <p:nvSpPr>
          <p:cNvPr id="4100" name="ZoneTexte 5">
            <a:extLst>
              <a:ext uri="{FF2B5EF4-FFF2-40B4-BE49-F238E27FC236}">
                <a16:creationId xmlns:a16="http://schemas.microsoft.com/office/drawing/2014/main" id="{F00A1025-FDFB-47F3-8B82-A0DBD3A44AA6}"/>
              </a:ext>
            </a:extLst>
          </p:cNvPr>
          <p:cNvSpPr txBox="1">
            <a:spLocks noChangeArrowheads="1"/>
          </p:cNvSpPr>
          <p:nvPr/>
        </p:nvSpPr>
        <p:spPr bwMode="auto">
          <a:xfrm>
            <a:off x="71520" y="2761959"/>
            <a:ext cx="1206822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SzPct val="85000"/>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fr-FR" sz="3600" b="1"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panose="020B0604020202020204" pitchFamily="34" charset="0"/>
              </a:rPr>
              <a:t>Viability Analysis of Brazilian Market for Universal Life</a:t>
            </a:r>
            <a:br>
              <a:rPr kumimoji="0" lang="en-US" altLang="fr-FR" sz="3600" b="1"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panose="020B0604020202020204" pitchFamily="34" charset="0"/>
              </a:rPr>
            </a:br>
            <a:endParaRPr kumimoji="0" lang="fr-FR" altLang="fr-FR" sz="36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Arial" panose="020B0604020202020204" pitchFamily="34" charset="0"/>
            </a:endParaRPr>
          </a:p>
        </p:txBody>
      </p:sp>
      <p:sp>
        <p:nvSpPr>
          <p:cNvPr id="4101" name="Inhaltsplatzhalter 15">
            <a:extLst>
              <a:ext uri="{FF2B5EF4-FFF2-40B4-BE49-F238E27FC236}">
                <a16:creationId xmlns:a16="http://schemas.microsoft.com/office/drawing/2014/main" id="{892830A4-B737-494A-9055-14DEFE9D8CF1}"/>
              </a:ext>
            </a:extLst>
          </p:cNvPr>
          <p:cNvSpPr txBox="1">
            <a:spLocks noChangeArrowheads="1"/>
          </p:cNvSpPr>
          <p:nvPr/>
        </p:nvSpPr>
        <p:spPr bwMode="auto">
          <a:xfrm>
            <a:off x="447675" y="4314824"/>
            <a:ext cx="9018542" cy="240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SzPct val="85000"/>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r>
              <a:rPr kumimoji="0" lang="en-US" altLang="fr-FR"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Mariana Mayumi Shiroma Ikeda &amp; João Vinícius de França Carvalho</a:t>
            </a:r>
            <a:r>
              <a:rPr kumimoji="0" lang="en-US" altLang="fr-FR" sz="24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Arial" panose="020B0604020202020204" pitchFamily="34" charset="0"/>
              </a:rPr>
              <a:t>,</a:t>
            </a:r>
            <a:r>
              <a:rPr kumimoji="0" lang="en-US" altLang="fr-FR"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r>
            <a:br>
              <a:rPr kumimoji="0" lang="en-US" altLang="fr-FR"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br>
            <a:r>
              <a:rPr kumimoji="0" lang="en-US" altLang="fr-FR"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Department of Accounting and Actuarial Sciences,</a:t>
            </a:r>
          </a:p>
          <a:p>
            <a:pPr marL="0" marR="0" lvl="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r>
              <a:rPr kumimoji="0" lang="en-US" altLang="fr-FR"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University of São Paulo, Brazil.</a:t>
            </a:r>
            <a:endParaRPr kumimoji="0" lang="en-US" altLang="fr-F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r>
              <a:rPr kumimoji="0" lang="en-US" altLang="fr-FR"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May 11</a:t>
            </a:r>
            <a:r>
              <a:rPr kumimoji="0" lang="en-US" altLang="fr-FR" sz="2400" b="1" i="0" u="none" strike="noStrike" kern="1200" cap="none" spc="0" normalizeH="0" baseline="30000" noProof="0" dirty="0">
                <a:ln>
                  <a:noFill/>
                </a:ln>
                <a:solidFill>
                  <a:prstClr val="black"/>
                </a:solidFill>
                <a:effectLst/>
                <a:uLnTx/>
                <a:uFillTx/>
                <a:latin typeface="Calibri" panose="020F0502020204030204" pitchFamily="34" charset="0"/>
                <a:ea typeface="+mn-ea"/>
                <a:cs typeface="Arial" panose="020B0604020202020204" pitchFamily="34" charset="0"/>
              </a:rPr>
              <a:t>th</a:t>
            </a:r>
            <a:r>
              <a:rPr kumimoji="0" lang="en-US" altLang="fr-FR"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 May 15</a:t>
            </a:r>
            <a:r>
              <a:rPr kumimoji="0" lang="en-US" altLang="fr-FR" sz="2400" b="1" i="0" u="none" strike="noStrike" kern="1200" cap="none" spc="0" normalizeH="0" baseline="30000" noProof="0" dirty="0">
                <a:ln>
                  <a:noFill/>
                </a:ln>
                <a:solidFill>
                  <a:prstClr val="black"/>
                </a:solidFill>
                <a:effectLst/>
                <a:uLnTx/>
                <a:uFillTx/>
                <a:latin typeface="Calibri" panose="020F0502020204030204" pitchFamily="34" charset="0"/>
                <a:ea typeface="+mn-ea"/>
                <a:cs typeface="Arial" panose="020B0604020202020204" pitchFamily="34" charset="0"/>
              </a:rPr>
              <a:t>th</a:t>
            </a:r>
            <a:r>
              <a:rPr kumimoji="0" lang="en-US" altLang="fr-FR"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2020 </a:t>
            </a:r>
          </a:p>
        </p:txBody>
      </p:sp>
      <p:pic>
        <p:nvPicPr>
          <p:cNvPr id="4" name="Picture 3" descr="A close up of a logo&#10;&#10;Description automatically generated">
            <a:extLst>
              <a:ext uri="{FF2B5EF4-FFF2-40B4-BE49-F238E27FC236}">
                <a16:creationId xmlns:a16="http://schemas.microsoft.com/office/drawing/2014/main" id="{E9C361AA-C299-43B0-B886-A1D8BEC73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8219" y="318013"/>
            <a:ext cx="3829687" cy="1375850"/>
          </a:xfrm>
          <a:prstGeom prst="rect">
            <a:avLst/>
          </a:prstGeom>
        </p:spPr>
      </p:pic>
      <p:sp>
        <p:nvSpPr>
          <p:cNvPr id="2" name="Espaço Reservado para Número de Slide 1"/>
          <p:cNvSpPr>
            <a:spLocks noGrp="1"/>
          </p:cNvSpPr>
          <p:nvPr>
            <p:ph type="sldNum" sz="quarter" idx="12"/>
          </p:nvPr>
        </p:nvSpPr>
        <p:spPr/>
        <p:txBody>
          <a:bodyPr/>
          <a:lstStyle/>
          <a:p>
            <a:pPr>
              <a:defRPr/>
            </a:pPr>
            <a:fld id="{B36A7628-AA5B-40EB-BCA6-5E60C2A90B77}" type="slidenum">
              <a:rPr lang="fr-FR" smtClean="0"/>
              <a:pPr>
                <a:defRPr/>
              </a:pPr>
              <a:t>1</a:t>
            </a:fld>
            <a:endParaRPr lang="fr-FR" dirty="0"/>
          </a:p>
        </p:txBody>
      </p:sp>
    </p:spTree>
    <p:extLst>
      <p:ext uri="{BB962C8B-B14F-4D97-AF65-F5344CB8AC3E}">
        <p14:creationId xmlns:p14="http://schemas.microsoft.com/office/powerpoint/2010/main" val="1063584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Titre 1">
            <a:extLst>
              <a:ext uri="{FF2B5EF4-FFF2-40B4-BE49-F238E27FC236}">
                <a16:creationId xmlns:a16="http://schemas.microsoft.com/office/drawing/2014/main" id="{0D3979BA-4657-FC4F-A5F3-199E9A5B52ED}"/>
              </a:ext>
            </a:extLst>
          </p:cNvPr>
          <p:cNvSpPr>
            <a:spLocks noGrp="1" noChangeArrowheads="1"/>
          </p:cNvSpPr>
          <p:nvPr>
            <p:ph type="title"/>
          </p:nvPr>
        </p:nvSpPr>
        <p:spPr>
          <a:xfrm>
            <a:off x="838200" y="365125"/>
            <a:ext cx="10515600" cy="1325563"/>
          </a:xfrm>
        </p:spPr>
        <p:txBody>
          <a:bodyPr/>
          <a:lstStyle/>
          <a:p>
            <a:r>
              <a:rPr lang="pt-BR" dirty="0"/>
              <a:t>Methodological Procedures</a:t>
            </a:r>
            <a:endParaRPr lang="pt-BR" dirty="0">
              <a:effectLst/>
            </a:endParaRPr>
          </a:p>
        </p:txBody>
      </p:sp>
      <mc:AlternateContent xmlns:mc="http://schemas.openxmlformats.org/markup-compatibility/2006" xmlns:a14="http://schemas.microsoft.com/office/drawing/2010/main">
        <mc:Choice Requires="a14">
          <p:sp>
            <p:nvSpPr>
              <p:cNvPr id="5" name="Espace réservé du contenu 2">
                <a:extLst>
                  <a:ext uri="{FF2B5EF4-FFF2-40B4-BE49-F238E27FC236}">
                    <a16:creationId xmlns:a16="http://schemas.microsoft.com/office/drawing/2014/main" id="{F7CE361D-5180-E447-AAC8-912A380D4ADB}"/>
                  </a:ext>
                </a:extLst>
              </p:cNvPr>
              <p:cNvSpPr txBox="1">
                <a:spLocks noChangeArrowheads="1"/>
              </p:cNvSpPr>
              <p:nvPr/>
            </p:nvSpPr>
            <p:spPr bwMode="auto">
              <a:xfrm>
                <a:off x="695325" y="1602708"/>
                <a:ext cx="5493439" cy="512939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SzPct val="85000"/>
                  <a:buFont typeface="Wingdings" panose="05000000000000000000" pitchFamily="2" charset="2"/>
                  <a:buChar char=""/>
                  <a:defRPr lang="fr-FR" altLang="fr-F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Wingdings" panose="05000000000000000000" pitchFamily="2" charset="2"/>
                  <a:buChar char="§"/>
                  <a:defRPr lang="fr-FR" altLang="fr-F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lang="fr-FR" altLang="fr-F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altLang="fr-FR" sz="1600" b="1" dirty="0">
                    <a:solidFill>
                      <a:schemeClr val="accent2"/>
                    </a:solidFill>
                  </a:rPr>
                  <a:t>Type B </a:t>
                </a:r>
                <a:r>
                  <a:rPr lang="pt-BR" altLang="fr-FR" sz="1600" dirty="0"/>
                  <a:t>-</a:t>
                </a:r>
                <a:r>
                  <a:rPr lang="pt-BR" altLang="fr-FR" sz="1600" b="1" dirty="0">
                    <a:solidFill>
                      <a:schemeClr val="accent2"/>
                    </a:solidFill>
                  </a:rPr>
                  <a:t> </a:t>
                </a:r>
                <a:r>
                  <a:rPr lang="pt-BR" altLang="fr-FR" sz="1600" dirty="0"/>
                  <a:t>level and predetermined additional death benefit.</a:t>
                </a:r>
              </a:p>
              <a:p>
                <a:pPr marL="0" indent="0" algn="just">
                  <a:buNone/>
                </a:pPr>
                <a:endParaRPr lang="pt-BR" altLang="fr-FR" sz="1600" b="1" dirty="0">
                  <a:solidFill>
                    <a:schemeClr val="accent2"/>
                  </a:solidFill>
                </a:endParaRPr>
              </a:p>
              <a:p>
                <a:pPr marL="0" indent="0" algn="just">
                  <a:buNone/>
                </a:pPr>
                <a14:m>
                  <m:oMath xmlns:m="http://schemas.openxmlformats.org/officeDocument/2006/math">
                    <m:sSub>
                      <m:sSubPr>
                        <m:ctrlPr>
                          <a:rPr lang="pt-BR" altLang="fr-FR" sz="1600" i="1">
                            <a:latin typeface="Cambria Math" panose="02040503050406030204" pitchFamily="18" charset="0"/>
                          </a:rPr>
                        </m:ctrlPr>
                      </m:sSubPr>
                      <m:e>
                        <m:r>
                          <a:rPr lang="pt-BR" altLang="fr-FR" sz="1600" i="1">
                            <a:latin typeface="Cambria Math" panose="02040503050406030204" pitchFamily="18" charset="0"/>
                          </a:rPr>
                          <m:t>𝐶𝑜𝐼</m:t>
                        </m:r>
                      </m:e>
                      <m:sub>
                        <m:r>
                          <a:rPr lang="pt-BR" altLang="fr-FR" sz="1600" i="1">
                            <a:latin typeface="Cambria Math" panose="02040503050406030204" pitchFamily="18" charset="0"/>
                          </a:rPr>
                          <m:t>𝑡</m:t>
                        </m:r>
                      </m:sub>
                    </m:sSub>
                    <m:r>
                      <a:rPr lang="pt-BR" altLang="fr-FR" sz="1600" i="1">
                        <a:latin typeface="Cambria Math" panose="02040503050406030204" pitchFamily="18" charset="0"/>
                      </a:rPr>
                      <m:t>=</m:t>
                    </m:r>
                    <m:sSub>
                      <m:sSubPr>
                        <m:ctrlPr>
                          <a:rPr lang="pt-BR" altLang="fr-FR" sz="1600" i="1">
                            <a:latin typeface="Cambria Math" panose="02040503050406030204" pitchFamily="18" charset="0"/>
                          </a:rPr>
                        </m:ctrlPr>
                      </m:sSubPr>
                      <m:e>
                        <m:r>
                          <a:rPr lang="pt-BR" altLang="fr-FR" sz="1600" i="1">
                            <a:latin typeface="Cambria Math" panose="02040503050406030204" pitchFamily="18" charset="0"/>
                          </a:rPr>
                          <m:t>𝐴</m:t>
                        </m:r>
                      </m:e>
                      <m:sub>
                        <m:r>
                          <a:rPr lang="pt-BR" altLang="fr-FR" sz="1600" i="1">
                            <a:latin typeface="Cambria Math" panose="02040503050406030204" pitchFamily="18" charset="0"/>
                          </a:rPr>
                          <m:t>𝑥</m:t>
                        </m:r>
                        <m:r>
                          <a:rPr lang="pt-BR" altLang="fr-FR" sz="1600" i="1">
                            <a:latin typeface="Cambria Math" panose="02040503050406030204" pitchFamily="18" charset="0"/>
                          </a:rPr>
                          <m:t>+</m:t>
                        </m:r>
                        <m:r>
                          <a:rPr lang="pt-BR" altLang="fr-FR" sz="1600" i="1">
                            <a:latin typeface="Cambria Math" panose="02040503050406030204" pitchFamily="18" charset="0"/>
                          </a:rPr>
                          <m:t>𝑡</m:t>
                        </m:r>
                        <m:r>
                          <a:rPr lang="pt-BR" altLang="fr-FR" sz="1600" i="1">
                            <a:latin typeface="Cambria Math" panose="02040503050406030204" pitchFamily="18" charset="0"/>
                          </a:rPr>
                          <m:t>:</m:t>
                        </m:r>
                        <m:acc>
                          <m:accPr>
                            <m:chr m:val="̅"/>
                            <m:ctrlPr>
                              <a:rPr lang="pt-BR" altLang="fr-FR" sz="1600" i="1">
                                <a:latin typeface="Cambria Math" panose="02040503050406030204" pitchFamily="18" charset="0"/>
                              </a:rPr>
                            </m:ctrlPr>
                          </m:accPr>
                          <m:e>
                            <m:r>
                              <a:rPr lang="pt-BR" altLang="fr-FR" sz="1600" i="1">
                                <a:latin typeface="Cambria Math" panose="02040503050406030204" pitchFamily="18" charset="0"/>
                              </a:rPr>
                              <m:t>1|</m:t>
                            </m:r>
                          </m:e>
                        </m:acc>
                      </m:sub>
                    </m:sSub>
                    <m:r>
                      <a:rPr lang="pt-BR" altLang="fr-FR" sz="1600" i="1">
                        <a:latin typeface="Cambria Math" panose="02040503050406030204" pitchFamily="18" charset="0"/>
                      </a:rPr>
                      <m:t>×</m:t>
                    </m:r>
                    <m:sSub>
                      <m:sSubPr>
                        <m:ctrlPr>
                          <a:rPr lang="pt-BR" altLang="fr-FR" sz="1600" i="1">
                            <a:latin typeface="Cambria Math" panose="02040503050406030204" pitchFamily="18" charset="0"/>
                          </a:rPr>
                        </m:ctrlPr>
                      </m:sSubPr>
                      <m:e>
                        <m:r>
                          <a:rPr lang="pt-BR" altLang="fr-FR" sz="1600" i="1">
                            <a:latin typeface="Cambria Math" panose="02040503050406030204" pitchFamily="18" charset="0"/>
                          </a:rPr>
                          <m:t>𝐴𝐷𝐵</m:t>
                        </m:r>
                      </m:e>
                      <m:sub>
                        <m:r>
                          <a:rPr lang="pt-BR" altLang="fr-FR" sz="1600" i="1">
                            <a:latin typeface="Cambria Math" panose="02040503050406030204" pitchFamily="18" charset="0"/>
                          </a:rPr>
                          <m:t>𝑡</m:t>
                        </m:r>
                      </m:sub>
                    </m:sSub>
                  </m:oMath>
                </a14:m>
                <a:r>
                  <a:rPr lang="pt-BR" altLang="fr-FR" sz="1600" dirty="0"/>
                  <a:t>.</a:t>
                </a:r>
              </a:p>
              <a:p>
                <a:pPr marL="0" indent="0" algn="just">
                  <a:buNone/>
                </a:pPr>
                <a14:m>
                  <m:oMath xmlns:m="http://schemas.openxmlformats.org/officeDocument/2006/math">
                    <m:sSub>
                      <m:sSubPr>
                        <m:ctrlPr>
                          <a:rPr lang="pt-BR" altLang="fr-FR" sz="1600" i="1">
                            <a:latin typeface="Cambria Math" panose="02040503050406030204" pitchFamily="18" charset="0"/>
                          </a:rPr>
                        </m:ctrlPr>
                      </m:sSubPr>
                      <m:e>
                        <m:r>
                          <a:rPr lang="pt-BR" altLang="fr-FR" sz="1600" i="1">
                            <a:latin typeface="Cambria Math" panose="02040503050406030204" pitchFamily="18" charset="0"/>
                          </a:rPr>
                          <m:t>𝐴</m:t>
                        </m:r>
                      </m:e>
                      <m:sub>
                        <m:r>
                          <a:rPr lang="pt-BR" altLang="fr-FR" sz="1600" i="1">
                            <a:latin typeface="Cambria Math" panose="02040503050406030204" pitchFamily="18" charset="0"/>
                          </a:rPr>
                          <m:t>𝑥</m:t>
                        </m:r>
                        <m:r>
                          <a:rPr lang="pt-BR" altLang="fr-FR" sz="1600" i="1">
                            <a:latin typeface="Cambria Math" panose="02040503050406030204" pitchFamily="18" charset="0"/>
                          </a:rPr>
                          <m:t>+</m:t>
                        </m:r>
                        <m:r>
                          <a:rPr lang="pt-BR" altLang="fr-FR" sz="1600" i="1">
                            <a:latin typeface="Cambria Math" panose="02040503050406030204" pitchFamily="18" charset="0"/>
                          </a:rPr>
                          <m:t>𝑡</m:t>
                        </m:r>
                        <m:r>
                          <a:rPr lang="pt-BR" altLang="fr-FR" sz="1600" i="1">
                            <a:latin typeface="Cambria Math" panose="02040503050406030204" pitchFamily="18" charset="0"/>
                          </a:rPr>
                          <m:t>:</m:t>
                        </m:r>
                        <m:acc>
                          <m:accPr>
                            <m:chr m:val="̅"/>
                            <m:ctrlPr>
                              <a:rPr lang="pt-BR" altLang="fr-FR" sz="1600" i="1">
                                <a:latin typeface="Cambria Math" panose="02040503050406030204" pitchFamily="18" charset="0"/>
                              </a:rPr>
                            </m:ctrlPr>
                          </m:accPr>
                          <m:e>
                            <m:r>
                              <a:rPr lang="pt-BR" altLang="fr-FR" sz="1600" i="1">
                                <a:latin typeface="Cambria Math" panose="02040503050406030204" pitchFamily="18" charset="0"/>
                              </a:rPr>
                              <m:t>1|</m:t>
                            </m:r>
                          </m:e>
                        </m:acc>
                      </m:sub>
                    </m:sSub>
                    <m:r>
                      <a:rPr lang="pt-BR" altLang="fr-FR" sz="1600" i="1">
                        <a:latin typeface="Cambria Math" panose="02040503050406030204" pitchFamily="18" charset="0"/>
                      </a:rPr>
                      <m:t> </m:t>
                    </m:r>
                  </m:oMath>
                </a14:m>
                <a:r>
                  <a:rPr lang="pt-BR" altLang="fr-FR" sz="1600" dirty="0"/>
                  <a:t>: pure single premium paid by an individual aged </a:t>
                </a:r>
                <a:r>
                  <a:rPr lang="pt-BR" altLang="fr-FR" sz="1600" i="1" dirty="0"/>
                  <a:t>x+t </a:t>
                </a:r>
                <a:r>
                  <a:rPr lang="pt-BR" altLang="fr-FR" sz="1600" dirty="0"/>
                  <a:t>for a one-year temporary life insurance with post-mortem benefit.</a:t>
                </a:r>
              </a:p>
              <a:p>
                <a:pPr marL="0" indent="0" algn="just">
                  <a:buNone/>
                </a:pPr>
                <a14:m>
                  <m:oMath xmlns:m="http://schemas.openxmlformats.org/officeDocument/2006/math">
                    <m:sSub>
                      <m:sSubPr>
                        <m:ctrlPr>
                          <a:rPr lang="pt-BR" altLang="fr-FR" sz="1600" i="1">
                            <a:latin typeface="Cambria Math" panose="02040503050406030204" pitchFamily="18" charset="0"/>
                          </a:rPr>
                        </m:ctrlPr>
                      </m:sSubPr>
                      <m:e>
                        <m:r>
                          <a:rPr lang="pt-BR" altLang="fr-FR" sz="1600" i="1">
                            <a:latin typeface="Cambria Math" panose="02040503050406030204" pitchFamily="18" charset="0"/>
                          </a:rPr>
                          <m:t>𝐴𝐷𝐵</m:t>
                        </m:r>
                      </m:e>
                      <m:sub>
                        <m:r>
                          <a:rPr lang="pt-BR" altLang="fr-FR" sz="1600" i="1">
                            <a:latin typeface="Cambria Math" panose="02040503050406030204" pitchFamily="18" charset="0"/>
                          </a:rPr>
                          <m:t>𝑡</m:t>
                        </m:r>
                      </m:sub>
                    </m:sSub>
                  </m:oMath>
                </a14:m>
                <a:r>
                  <a:rPr lang="pt-BR" altLang="fr-FR" sz="1600" dirty="0"/>
                  <a:t>: fixed amount for death coverage.</a:t>
                </a:r>
              </a:p>
              <a:p>
                <a:pPr marL="0" indent="0" algn="just">
                  <a:buNone/>
                </a:pPr>
                <a:r>
                  <a:rPr lang="pt-BR" altLang="fr-FR" sz="1600" i="1" dirty="0"/>
                  <a:t>P</a:t>
                </a:r>
                <a:r>
                  <a:rPr lang="pt-BR" altLang="fr-FR" sz="1600" i="1" baseline="-25000" dirty="0"/>
                  <a:t>t</a:t>
                </a:r>
                <a:r>
                  <a:rPr lang="pt-BR" altLang="fr-FR" sz="1600" i="1" dirty="0"/>
                  <a:t>: </a:t>
                </a:r>
                <a14:m>
                  <m:oMath xmlns:m="http://schemas.openxmlformats.org/officeDocument/2006/math">
                    <m:sSub>
                      <m:sSubPr>
                        <m:ctrlPr>
                          <a:rPr lang="pt-BR" altLang="fr-FR" sz="1600" i="1">
                            <a:latin typeface="Cambria Math" panose="02040503050406030204" pitchFamily="18" charset="0"/>
                          </a:rPr>
                        </m:ctrlPr>
                      </m:sSubPr>
                      <m:e>
                        <m:r>
                          <a:rPr lang="pt-BR" altLang="fr-FR" sz="1600" i="1">
                            <a:latin typeface="Cambria Math" panose="02040503050406030204" pitchFamily="18" charset="0"/>
                          </a:rPr>
                          <m:t>𝐶𝑜𝐼</m:t>
                        </m:r>
                      </m:e>
                      <m:sub>
                        <m:r>
                          <a:rPr lang="pt-BR" altLang="fr-FR" sz="1600" i="1">
                            <a:latin typeface="Cambria Math" panose="02040503050406030204" pitchFamily="18" charset="0"/>
                          </a:rPr>
                          <m:t>𝑡</m:t>
                        </m:r>
                      </m:sub>
                    </m:sSub>
                  </m:oMath>
                </a14:m>
                <a:r>
                  <a:rPr lang="pt-BR" altLang="fr-FR" sz="1600" dirty="0"/>
                  <a:t> plus the additional loading margin and the volume allocated to the investment portfolio.</a:t>
                </a:r>
              </a:p>
              <a:p>
                <a:pPr marL="0" indent="0" algn="just">
                  <a:buNone/>
                </a:pPr>
                <a:r>
                  <a:rPr lang="pt-BR" altLang="fr-FR" sz="1600" i="1" dirty="0"/>
                  <a:t>EC</a:t>
                </a:r>
                <a:r>
                  <a:rPr lang="pt-BR" altLang="fr-FR" sz="1600" i="1" baseline="-25000" dirty="0"/>
                  <a:t>t: </a:t>
                </a:r>
                <a:r>
                  <a:rPr lang="pt-BR" altLang="fr-FR" sz="1600" dirty="0"/>
                  <a:t>1% of the premiums paid plus an absolute value (approximation for the administration fees charged by investment funds).</a:t>
                </a:r>
              </a:p>
              <a:p>
                <a:pPr marL="0" indent="0" algn="just">
                  <a:buNone/>
                </a:pPr>
                <a:r>
                  <a:rPr lang="pt-BR" altLang="fr-FR" sz="1600" i="1" dirty="0"/>
                  <a:t>i</a:t>
                </a:r>
                <a:r>
                  <a:rPr lang="pt-BR" altLang="fr-FR" sz="1600" i="1" baseline="-25000" dirty="0"/>
                  <a:t>t </a:t>
                </a:r>
                <a:r>
                  <a:rPr lang="pt-BR" altLang="fr-FR" sz="1600" dirty="0"/>
                  <a:t>: conservative posture (80% of assets invested in fixed income – 4% per year interest plus a 4% per year inflation, with a tolerance range of ±1.5 percentage points – and 20% in variable income – average return of 12% per year with with a tolerance range of ±8 percentage points) or moderate posture (60% allocated in fixed income).</a:t>
                </a:r>
              </a:p>
              <a:p>
                <a:pPr marL="0" indent="0" algn="just">
                  <a:buNone/>
                </a:pPr>
                <a:endParaRPr lang="pt-BR" altLang="fr-FR" sz="1400" dirty="0"/>
              </a:p>
              <a:p>
                <a:pPr marL="0" indent="0" algn="just">
                  <a:buNone/>
                </a:pPr>
                <a:endParaRPr lang="pt-BR" altLang="fr-FR" sz="1400" dirty="0"/>
              </a:p>
              <a:p>
                <a:pPr marL="0" indent="0" algn="just">
                  <a:buNone/>
                </a:pPr>
                <a:endParaRPr lang="pt-BR" altLang="fr-FR" sz="1400" dirty="0"/>
              </a:p>
              <a:p>
                <a:pPr marL="0" indent="0" algn="just">
                  <a:buNone/>
                </a:pPr>
                <a:r>
                  <a:rPr lang="pt-BR" sz="1400" dirty="0">
                    <a:effectLst/>
                  </a:rPr>
                  <a:t> </a:t>
                </a:r>
                <a:endParaRPr lang="pt-BR" altLang="fr-FR" sz="1400" dirty="0"/>
              </a:p>
              <a:p>
                <a:pPr marL="0" indent="0" algn="just">
                  <a:buNone/>
                </a:pPr>
                <a:endParaRPr lang="pt-BR" altLang="fr-FR" sz="1400" dirty="0"/>
              </a:p>
              <a:p>
                <a:pPr marL="0" indent="0" algn="just">
                  <a:buNone/>
                </a:pPr>
                <a:endParaRPr lang="pt-BR" altLang="fr-FR" sz="1600" dirty="0"/>
              </a:p>
            </p:txBody>
          </p:sp>
        </mc:Choice>
        <mc:Fallback xmlns="">
          <p:sp>
            <p:nvSpPr>
              <p:cNvPr id="5" name="Espace réservé du contenu 2">
                <a:extLst>
                  <a:ext uri="{FF2B5EF4-FFF2-40B4-BE49-F238E27FC236}">
                    <a16:creationId xmlns:a16="http://schemas.microsoft.com/office/drawing/2014/main" id="{F7CE361D-5180-E447-AAC8-912A380D4ADB}"/>
                  </a:ext>
                </a:extLst>
              </p:cNvPr>
              <p:cNvSpPr txBox="1">
                <a:spLocks noRot="1" noChangeAspect="1" noMove="1" noResize="1" noEditPoints="1" noAdjustHandles="1" noChangeArrowheads="1" noChangeShapeType="1" noTextEdit="1"/>
              </p:cNvSpPr>
              <p:nvPr/>
            </p:nvSpPr>
            <p:spPr bwMode="auto">
              <a:xfrm>
                <a:off x="695325" y="1602708"/>
                <a:ext cx="5493439" cy="5129395"/>
              </a:xfrm>
              <a:prstGeom prst="rect">
                <a:avLst/>
              </a:prstGeom>
              <a:blipFill>
                <a:blip r:embed="rId3"/>
                <a:stretch>
                  <a:fillRect l="-462" t="-741" r="-46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6" name="Espace réservé du contenu 2">
                <a:extLst>
                  <a:ext uri="{FF2B5EF4-FFF2-40B4-BE49-F238E27FC236}">
                    <a16:creationId xmlns:a16="http://schemas.microsoft.com/office/drawing/2014/main" id="{E0BD95F4-A754-8C4B-85C1-E3481BB906E3}"/>
                  </a:ext>
                </a:extLst>
              </p:cNvPr>
              <p:cNvSpPr txBox="1">
                <a:spLocks noChangeArrowheads="1"/>
              </p:cNvSpPr>
              <p:nvPr/>
            </p:nvSpPr>
            <p:spPr bwMode="auto">
              <a:xfrm>
                <a:off x="6420938" y="1615155"/>
                <a:ext cx="5506020" cy="514264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SzPct val="85000"/>
                  <a:buFont typeface="Wingdings" panose="05000000000000000000" pitchFamily="2" charset="2"/>
                  <a:buChar char=""/>
                  <a:defRPr lang="fr-FR" altLang="fr-F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Wingdings" panose="05000000000000000000" pitchFamily="2" charset="2"/>
                  <a:buChar char="§"/>
                  <a:defRPr lang="fr-FR" altLang="fr-F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lang="fr-FR" altLang="fr-F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altLang="fr-FR" sz="1600" b="1" dirty="0">
                    <a:solidFill>
                      <a:schemeClr val="accent2"/>
                    </a:solidFill>
                  </a:rPr>
                  <a:t>Type A </a:t>
                </a:r>
                <a:r>
                  <a:rPr lang="pt-BR" altLang="fr-FR" sz="1600" dirty="0"/>
                  <a:t>-</a:t>
                </a:r>
                <a:r>
                  <a:rPr lang="pt-BR" altLang="fr-FR" sz="1600" b="1" dirty="0">
                    <a:solidFill>
                      <a:schemeClr val="accent2"/>
                    </a:solidFill>
                  </a:rPr>
                  <a:t> </a:t>
                </a:r>
                <a:r>
                  <a:rPr lang="pt-BR" altLang="fr-FR" sz="1600" dirty="0"/>
                  <a:t>fixed total benefit.</a:t>
                </a:r>
                <a:endParaRPr lang="pt-BR" altLang="fr-FR" sz="1600" b="1" dirty="0">
                  <a:solidFill>
                    <a:schemeClr val="accent2"/>
                  </a:solidFill>
                </a:endParaRPr>
              </a:p>
              <a:p>
                <a:pPr marL="0" indent="0" algn="just">
                  <a:buNone/>
                </a:pPr>
                <a14:m>
                  <m:oMath xmlns:m="http://schemas.openxmlformats.org/officeDocument/2006/math">
                    <m:sSub>
                      <m:sSubPr>
                        <m:ctrlPr>
                          <a:rPr lang="pt-BR" altLang="fr-FR" sz="1600" i="1">
                            <a:latin typeface="Cambria Math" panose="02040503050406030204" pitchFamily="18" charset="0"/>
                          </a:rPr>
                        </m:ctrlPr>
                      </m:sSubPr>
                      <m:e>
                        <m:r>
                          <a:rPr lang="pt-BR" altLang="fr-FR" sz="1600" i="1">
                            <a:latin typeface="Cambria Math" panose="02040503050406030204" pitchFamily="18" charset="0"/>
                          </a:rPr>
                          <m:t>𝐶𝑜𝐼</m:t>
                        </m:r>
                      </m:e>
                      <m:sub>
                        <m:r>
                          <a:rPr lang="pt-BR" altLang="fr-FR" sz="1600" i="1">
                            <a:latin typeface="Cambria Math" panose="02040503050406030204" pitchFamily="18" charset="0"/>
                          </a:rPr>
                          <m:t>𝑡</m:t>
                        </m:r>
                      </m:sub>
                    </m:sSub>
                    <m:r>
                      <a:rPr lang="pt-BR" altLang="fr-FR" sz="1600" i="1">
                        <a:latin typeface="Cambria Math" panose="02040503050406030204" pitchFamily="18" charset="0"/>
                      </a:rPr>
                      <m:t>=</m:t>
                    </m:r>
                    <m:func>
                      <m:funcPr>
                        <m:ctrlPr>
                          <a:rPr lang="pt-BR" altLang="fr-FR" sz="1600" i="1">
                            <a:latin typeface="Cambria Math" panose="02040503050406030204" pitchFamily="18" charset="0"/>
                          </a:rPr>
                        </m:ctrlPr>
                      </m:funcPr>
                      <m:fName>
                        <m:r>
                          <m:rPr>
                            <m:sty m:val="p"/>
                          </m:rPr>
                          <a:rPr lang="pt-BR" altLang="fr-FR" sz="1600">
                            <a:latin typeface="Cambria Math" panose="02040503050406030204" pitchFamily="18" charset="0"/>
                          </a:rPr>
                          <m:t>max</m:t>
                        </m:r>
                      </m:fName>
                      <m:e>
                        <m:d>
                          <m:dPr>
                            <m:ctrlPr>
                              <a:rPr lang="pt-BR" altLang="fr-FR" sz="1600" i="1">
                                <a:latin typeface="Cambria Math" panose="02040503050406030204" pitchFamily="18" charset="0"/>
                              </a:rPr>
                            </m:ctrlPr>
                          </m:dPr>
                          <m:e>
                            <m:sSubSup>
                              <m:sSubSupPr>
                                <m:ctrlPr>
                                  <a:rPr lang="pt-BR" altLang="fr-FR" sz="1600" i="1">
                                    <a:latin typeface="Cambria Math" panose="02040503050406030204" pitchFamily="18" charset="0"/>
                                  </a:rPr>
                                </m:ctrlPr>
                              </m:sSubSupPr>
                              <m:e>
                                <m:r>
                                  <a:rPr lang="pt-BR" altLang="fr-FR" sz="1600" i="1">
                                    <a:latin typeface="Cambria Math" panose="02040503050406030204" pitchFamily="18" charset="0"/>
                                  </a:rPr>
                                  <m:t>𝐶𝑜𝐼</m:t>
                                </m:r>
                              </m:e>
                              <m:sub>
                                <m:r>
                                  <a:rPr lang="pt-BR" altLang="fr-FR" sz="1600" i="1">
                                    <a:latin typeface="Cambria Math" panose="02040503050406030204" pitchFamily="18" charset="0"/>
                                  </a:rPr>
                                  <m:t>𝑡</m:t>
                                </m:r>
                              </m:sub>
                              <m:sup>
                                <m:r>
                                  <a:rPr lang="pt-BR" altLang="fr-FR" sz="1600" i="1">
                                    <a:latin typeface="Cambria Math" panose="02040503050406030204" pitchFamily="18" charset="0"/>
                                  </a:rPr>
                                  <m:t>𝑓</m:t>
                                </m:r>
                              </m:sup>
                            </m:sSubSup>
                            <m:r>
                              <a:rPr lang="pt-BR" altLang="fr-FR" sz="1600" i="1">
                                <a:latin typeface="Cambria Math" panose="02040503050406030204" pitchFamily="18" charset="0"/>
                              </a:rPr>
                              <m:t>,</m:t>
                            </m:r>
                            <m:sSubSup>
                              <m:sSubSupPr>
                                <m:ctrlPr>
                                  <a:rPr lang="pt-BR" altLang="fr-FR" sz="1600" i="1">
                                    <a:latin typeface="Cambria Math" panose="02040503050406030204" pitchFamily="18" charset="0"/>
                                  </a:rPr>
                                </m:ctrlPr>
                              </m:sSubSupPr>
                              <m:e>
                                <m:r>
                                  <a:rPr lang="pt-BR" altLang="fr-FR" sz="1600" i="1">
                                    <a:latin typeface="Cambria Math" panose="02040503050406030204" pitchFamily="18" charset="0"/>
                                  </a:rPr>
                                  <m:t>𝐶𝑜𝐼</m:t>
                                </m:r>
                              </m:e>
                              <m:sub>
                                <m:r>
                                  <a:rPr lang="pt-BR" altLang="fr-FR" sz="1600" i="1">
                                    <a:latin typeface="Cambria Math" panose="02040503050406030204" pitchFamily="18" charset="0"/>
                                  </a:rPr>
                                  <m:t>𝑡</m:t>
                                </m:r>
                              </m:sub>
                              <m:sup>
                                <m:r>
                                  <a:rPr lang="pt-BR" altLang="fr-FR" sz="1600" i="1">
                                    <a:latin typeface="Cambria Math" panose="02040503050406030204" pitchFamily="18" charset="0"/>
                                  </a:rPr>
                                  <m:t>𝑐</m:t>
                                </m:r>
                              </m:sup>
                            </m:sSubSup>
                          </m:e>
                        </m:d>
                      </m:e>
                    </m:func>
                  </m:oMath>
                </a14:m>
                <a:r>
                  <a:rPr lang="pt-BR" altLang="fr-FR" sz="1600" dirty="0"/>
                  <a:t>;		        </a:t>
                </a:r>
              </a:p>
              <a:p>
                <a:pPr marL="0" indent="0" algn="just">
                  <a:buNone/>
                </a:pPr>
                <a14:m>
                  <m:oMath xmlns:m="http://schemas.openxmlformats.org/officeDocument/2006/math">
                    <m:sSub>
                      <m:sSubPr>
                        <m:ctrlPr>
                          <a:rPr lang="pt-BR" altLang="fr-FR" sz="1600" i="1">
                            <a:latin typeface="Cambria Math" panose="02040503050406030204" pitchFamily="18" charset="0"/>
                          </a:rPr>
                        </m:ctrlPr>
                      </m:sSubPr>
                      <m:e>
                        <m:r>
                          <a:rPr lang="pt-BR" altLang="fr-FR" sz="1600" i="1">
                            <a:latin typeface="Cambria Math" panose="02040503050406030204" pitchFamily="18" charset="0"/>
                          </a:rPr>
                          <m:t>𝐴𝐷𝐵</m:t>
                        </m:r>
                      </m:e>
                      <m:sub>
                        <m:r>
                          <a:rPr lang="pt-BR" altLang="fr-FR" sz="1600" i="1">
                            <a:latin typeface="Cambria Math" panose="02040503050406030204" pitchFamily="18" charset="0"/>
                          </a:rPr>
                          <m:t>𝑡</m:t>
                        </m:r>
                      </m:sub>
                    </m:sSub>
                    <m:r>
                      <a:rPr lang="pt-BR" altLang="fr-FR" sz="1600" i="1">
                        <a:latin typeface="Cambria Math" panose="02040503050406030204" pitchFamily="18" charset="0"/>
                      </a:rPr>
                      <m:t>=</m:t>
                    </m:r>
                    <m:func>
                      <m:funcPr>
                        <m:ctrlPr>
                          <a:rPr lang="pt-BR" altLang="fr-FR" sz="1600" i="1">
                            <a:latin typeface="Cambria Math" panose="02040503050406030204" pitchFamily="18" charset="0"/>
                          </a:rPr>
                        </m:ctrlPr>
                      </m:funcPr>
                      <m:fName>
                        <m:r>
                          <m:rPr>
                            <m:sty m:val="p"/>
                          </m:rPr>
                          <a:rPr lang="pt-BR" altLang="fr-FR" sz="1600">
                            <a:latin typeface="Cambria Math" panose="02040503050406030204" pitchFamily="18" charset="0"/>
                          </a:rPr>
                          <m:t>max</m:t>
                        </m:r>
                      </m:fName>
                      <m:e>
                        <m:d>
                          <m:dPr>
                            <m:ctrlPr>
                              <a:rPr lang="pt-BR" altLang="fr-FR" sz="1600" i="1">
                                <a:latin typeface="Cambria Math" panose="02040503050406030204" pitchFamily="18" charset="0"/>
                              </a:rPr>
                            </m:ctrlPr>
                          </m:dPr>
                          <m:e>
                            <m:sSubSup>
                              <m:sSubSupPr>
                                <m:ctrlPr>
                                  <a:rPr lang="pt-BR" altLang="fr-FR" sz="1600" i="1">
                                    <a:latin typeface="Cambria Math" panose="02040503050406030204" pitchFamily="18" charset="0"/>
                                  </a:rPr>
                                </m:ctrlPr>
                              </m:sSubSupPr>
                              <m:e>
                                <m:r>
                                  <a:rPr lang="pt-BR" altLang="fr-FR" sz="1600" i="1">
                                    <a:latin typeface="Cambria Math" panose="02040503050406030204" pitchFamily="18" charset="0"/>
                                  </a:rPr>
                                  <m:t>𝐴𝐷𝐵</m:t>
                                </m:r>
                              </m:e>
                              <m:sub>
                                <m:r>
                                  <a:rPr lang="pt-BR" altLang="fr-FR" sz="1600" i="1">
                                    <a:latin typeface="Cambria Math" panose="02040503050406030204" pitchFamily="18" charset="0"/>
                                  </a:rPr>
                                  <m:t>𝑡</m:t>
                                </m:r>
                              </m:sub>
                              <m:sup>
                                <m:r>
                                  <a:rPr lang="pt-BR" altLang="fr-FR" sz="1600" i="1">
                                    <a:latin typeface="Cambria Math" panose="02040503050406030204" pitchFamily="18" charset="0"/>
                                  </a:rPr>
                                  <m:t>𝑓</m:t>
                                </m:r>
                              </m:sup>
                            </m:sSubSup>
                            <m:r>
                              <a:rPr lang="pt-BR" altLang="fr-FR" sz="1600" i="1">
                                <a:latin typeface="Cambria Math" panose="02040503050406030204" pitchFamily="18" charset="0"/>
                              </a:rPr>
                              <m:t>,</m:t>
                            </m:r>
                            <m:sSubSup>
                              <m:sSubSupPr>
                                <m:ctrlPr>
                                  <a:rPr lang="pt-BR" altLang="fr-FR" sz="1600" i="1">
                                    <a:latin typeface="Cambria Math" panose="02040503050406030204" pitchFamily="18" charset="0"/>
                                  </a:rPr>
                                </m:ctrlPr>
                              </m:sSubSupPr>
                              <m:e>
                                <m:r>
                                  <a:rPr lang="pt-BR" altLang="fr-FR" sz="1600" i="1">
                                    <a:latin typeface="Cambria Math" panose="02040503050406030204" pitchFamily="18" charset="0"/>
                                  </a:rPr>
                                  <m:t>𝐴𝐷𝐵</m:t>
                                </m:r>
                              </m:e>
                              <m:sub>
                                <m:r>
                                  <a:rPr lang="pt-BR" altLang="fr-FR" sz="1600" i="1">
                                    <a:latin typeface="Cambria Math" panose="02040503050406030204" pitchFamily="18" charset="0"/>
                                  </a:rPr>
                                  <m:t>𝑡</m:t>
                                </m:r>
                              </m:sub>
                              <m:sup>
                                <m:r>
                                  <a:rPr lang="pt-BR" altLang="fr-FR" sz="1600" i="1">
                                    <a:latin typeface="Cambria Math" panose="02040503050406030204" pitchFamily="18" charset="0"/>
                                  </a:rPr>
                                  <m:t>𝑐</m:t>
                                </m:r>
                              </m:sup>
                            </m:sSubSup>
                          </m:e>
                        </m:d>
                      </m:e>
                    </m:func>
                  </m:oMath>
                </a14:m>
                <a:r>
                  <a:rPr lang="pt-BR" altLang="fr-FR" sz="1600" dirty="0"/>
                  <a:t>;</a:t>
                </a:r>
              </a:p>
              <a:p>
                <a:pPr marL="0" indent="0" algn="just">
                  <a:buNone/>
                </a:pPr>
                <a14:m>
                  <m:oMath xmlns:m="http://schemas.openxmlformats.org/officeDocument/2006/math">
                    <m:sSubSup>
                      <m:sSubSupPr>
                        <m:ctrlPr>
                          <a:rPr lang="pt-BR" altLang="fr-FR" sz="1600" i="1">
                            <a:latin typeface="Cambria Math" panose="02040503050406030204" pitchFamily="18" charset="0"/>
                          </a:rPr>
                        </m:ctrlPr>
                      </m:sSubSupPr>
                      <m:e>
                        <m:r>
                          <a:rPr lang="pt-BR" altLang="fr-FR" sz="1600" i="1">
                            <a:latin typeface="Cambria Math" panose="02040503050406030204" pitchFamily="18" charset="0"/>
                          </a:rPr>
                          <m:t>𝐶𝑜𝐼</m:t>
                        </m:r>
                      </m:e>
                      <m:sub>
                        <m:r>
                          <a:rPr lang="pt-BR" altLang="fr-FR" sz="1600" i="1">
                            <a:latin typeface="Cambria Math" panose="02040503050406030204" pitchFamily="18" charset="0"/>
                          </a:rPr>
                          <m:t>𝑡</m:t>
                        </m:r>
                      </m:sub>
                      <m:sup>
                        <m:r>
                          <a:rPr lang="pt-BR" altLang="fr-FR" sz="1600" i="1">
                            <a:latin typeface="Cambria Math" panose="02040503050406030204" pitchFamily="18" charset="0"/>
                          </a:rPr>
                          <m:t>𝑓</m:t>
                        </m:r>
                      </m:sup>
                    </m:sSubSup>
                    <m:r>
                      <a:rPr lang="pt-BR" altLang="fr-FR" sz="1600" i="1">
                        <a:latin typeface="Cambria Math" panose="02040503050406030204" pitchFamily="18" charset="0"/>
                      </a:rPr>
                      <m:t>=</m:t>
                    </m:r>
                    <m:sSub>
                      <m:sSubPr>
                        <m:ctrlPr>
                          <a:rPr lang="pt-BR" altLang="fr-FR" sz="1600" i="1">
                            <a:latin typeface="Cambria Math" panose="02040503050406030204" pitchFamily="18" charset="0"/>
                          </a:rPr>
                        </m:ctrlPr>
                      </m:sSubPr>
                      <m:e>
                        <m:r>
                          <a:rPr lang="pt-BR" altLang="fr-FR" sz="1600" i="1">
                            <a:latin typeface="Cambria Math" panose="02040503050406030204" pitchFamily="18" charset="0"/>
                          </a:rPr>
                          <m:t>𝐴</m:t>
                        </m:r>
                      </m:e>
                      <m:sub>
                        <m:r>
                          <a:rPr lang="pt-BR" altLang="fr-FR" sz="1600" i="1">
                            <a:latin typeface="Cambria Math" panose="02040503050406030204" pitchFamily="18" charset="0"/>
                          </a:rPr>
                          <m:t>𝑥</m:t>
                        </m:r>
                        <m:r>
                          <a:rPr lang="pt-BR" altLang="fr-FR" sz="1600" i="1">
                            <a:latin typeface="Cambria Math" panose="02040503050406030204" pitchFamily="18" charset="0"/>
                          </a:rPr>
                          <m:t>:</m:t>
                        </m:r>
                        <m:acc>
                          <m:accPr>
                            <m:chr m:val="̅"/>
                            <m:ctrlPr>
                              <a:rPr lang="pt-BR" altLang="fr-FR" sz="1600" i="1">
                                <a:latin typeface="Cambria Math" panose="02040503050406030204" pitchFamily="18" charset="0"/>
                              </a:rPr>
                            </m:ctrlPr>
                          </m:accPr>
                          <m:e>
                            <m:r>
                              <a:rPr lang="pt-BR" altLang="fr-FR" sz="1600" i="1">
                                <a:latin typeface="Cambria Math" panose="02040503050406030204" pitchFamily="18" charset="0"/>
                              </a:rPr>
                              <m:t>1|</m:t>
                            </m:r>
                          </m:e>
                        </m:acc>
                      </m:sub>
                    </m:sSub>
                    <m:r>
                      <a:rPr lang="pt-BR" altLang="fr-FR" sz="1600" i="1">
                        <a:latin typeface="Cambria Math" panose="02040503050406030204" pitchFamily="18" charset="0"/>
                      </a:rPr>
                      <m:t>×</m:t>
                    </m:r>
                    <m:sSubSup>
                      <m:sSubSupPr>
                        <m:ctrlPr>
                          <a:rPr lang="pt-BR" altLang="fr-FR" sz="1600" i="1">
                            <a:latin typeface="Cambria Math" panose="02040503050406030204" pitchFamily="18" charset="0"/>
                          </a:rPr>
                        </m:ctrlPr>
                      </m:sSubSupPr>
                      <m:e>
                        <m:r>
                          <a:rPr lang="pt-BR" altLang="fr-FR" sz="1600" i="1">
                            <a:latin typeface="Cambria Math" panose="02040503050406030204" pitchFamily="18" charset="0"/>
                          </a:rPr>
                          <m:t>𝐴𝐷𝐵</m:t>
                        </m:r>
                      </m:e>
                      <m:sub>
                        <m:r>
                          <a:rPr lang="pt-BR" altLang="fr-FR" sz="1600" i="1">
                            <a:latin typeface="Cambria Math" panose="02040503050406030204" pitchFamily="18" charset="0"/>
                          </a:rPr>
                          <m:t>𝑡</m:t>
                        </m:r>
                      </m:sub>
                      <m:sup>
                        <m:r>
                          <a:rPr lang="pt-BR" altLang="fr-FR" sz="1600" i="1">
                            <a:latin typeface="Cambria Math" panose="02040503050406030204" pitchFamily="18" charset="0"/>
                          </a:rPr>
                          <m:t>𝑓</m:t>
                        </m:r>
                      </m:sup>
                    </m:sSubSup>
                    <m:r>
                      <a:rPr lang="pt-BR" altLang="fr-FR" sz="1600" i="1">
                        <a:latin typeface="Cambria Math" panose="02040503050406030204" pitchFamily="18" charset="0"/>
                      </a:rPr>
                      <m:t>=</m:t>
                    </m:r>
                    <m:f>
                      <m:fPr>
                        <m:ctrlPr>
                          <a:rPr lang="pt-BR" altLang="fr-FR" sz="1600" i="1" smtClean="0">
                            <a:latin typeface="Cambria Math" panose="02040503050406030204" pitchFamily="18" charset="0"/>
                          </a:rPr>
                        </m:ctrlPr>
                      </m:fPr>
                      <m:num>
                        <m:sSub>
                          <m:sSubPr>
                            <m:ctrlPr>
                              <a:rPr lang="pt-BR" altLang="fr-FR" sz="1600" i="1" smtClean="0">
                                <a:latin typeface="Cambria Math" panose="02040503050406030204" pitchFamily="18" charset="0"/>
                              </a:rPr>
                            </m:ctrlPr>
                          </m:sSubPr>
                          <m:e>
                            <m:r>
                              <a:rPr lang="pt-BR" altLang="fr-FR" sz="1600" i="1">
                                <a:latin typeface="Cambria Math" panose="02040503050406030204" pitchFamily="18" charset="0"/>
                              </a:rPr>
                              <m:t>𝐴</m:t>
                            </m:r>
                          </m:e>
                          <m:sub>
                            <m:r>
                              <a:rPr lang="pt-BR" altLang="fr-FR" sz="1600" i="1">
                                <a:latin typeface="Cambria Math" panose="02040503050406030204" pitchFamily="18" charset="0"/>
                              </a:rPr>
                              <m:t>𝑥</m:t>
                            </m:r>
                            <m:r>
                              <a:rPr lang="pt-BR" altLang="fr-FR" sz="1600" i="1">
                                <a:latin typeface="Cambria Math" panose="02040503050406030204" pitchFamily="18" charset="0"/>
                              </a:rPr>
                              <m:t>:</m:t>
                            </m:r>
                            <m:acc>
                              <m:accPr>
                                <m:chr m:val="̅"/>
                                <m:ctrlPr>
                                  <a:rPr lang="pt-BR" altLang="fr-FR" sz="1600" i="1">
                                    <a:latin typeface="Cambria Math" panose="02040503050406030204" pitchFamily="18" charset="0"/>
                                  </a:rPr>
                                </m:ctrlPr>
                              </m:accPr>
                              <m:e>
                                <m:r>
                                  <a:rPr lang="pt-BR" altLang="fr-FR" sz="1600" i="1">
                                    <a:latin typeface="Cambria Math" panose="02040503050406030204" pitchFamily="18" charset="0"/>
                                  </a:rPr>
                                  <m:t>1|</m:t>
                                </m:r>
                              </m:e>
                            </m:acc>
                          </m:sub>
                        </m:sSub>
                        <m:r>
                          <a:rPr lang="pt-BR" altLang="fr-FR" sz="1600" i="1">
                            <a:latin typeface="Cambria Math" panose="02040503050406030204" pitchFamily="18" charset="0"/>
                          </a:rPr>
                          <m:t>×[</m:t>
                        </m:r>
                        <m:r>
                          <a:rPr lang="pt-BR" altLang="fr-FR" sz="1600" i="1">
                            <a:latin typeface="Cambria Math" panose="02040503050406030204" pitchFamily="18" charset="0"/>
                          </a:rPr>
                          <m:t>𝐹𝐴</m:t>
                        </m:r>
                        <m:r>
                          <a:rPr lang="pt-BR" altLang="fr-FR" sz="1600" i="1">
                            <a:latin typeface="Cambria Math" panose="02040503050406030204" pitchFamily="18" charset="0"/>
                          </a:rPr>
                          <m:t>−</m:t>
                        </m:r>
                        <m:d>
                          <m:dPr>
                            <m:ctrlPr>
                              <a:rPr lang="pt-BR" altLang="fr-FR" sz="1600" i="1">
                                <a:latin typeface="Cambria Math" panose="02040503050406030204" pitchFamily="18" charset="0"/>
                              </a:rPr>
                            </m:ctrlPr>
                          </m:dPr>
                          <m:e>
                            <m:sSub>
                              <m:sSubPr>
                                <m:ctrlPr>
                                  <a:rPr lang="pt-BR" altLang="fr-FR" sz="1600" i="1">
                                    <a:latin typeface="Cambria Math" panose="02040503050406030204" pitchFamily="18" charset="0"/>
                                  </a:rPr>
                                </m:ctrlPr>
                              </m:sSubPr>
                              <m:e>
                                <m:r>
                                  <a:rPr lang="pt-BR" altLang="fr-FR" sz="1600" i="1">
                                    <a:latin typeface="Cambria Math" panose="02040503050406030204" pitchFamily="18" charset="0"/>
                                  </a:rPr>
                                  <m:t>𝐴𝑉</m:t>
                                </m:r>
                              </m:e>
                              <m:sub>
                                <m:r>
                                  <a:rPr lang="pt-BR" altLang="fr-FR" sz="1600" i="1">
                                    <a:latin typeface="Cambria Math" panose="02040503050406030204" pitchFamily="18" charset="0"/>
                                  </a:rPr>
                                  <m:t>𝑡</m:t>
                                </m:r>
                                <m:r>
                                  <a:rPr lang="pt-BR" altLang="fr-FR" sz="1600" i="1">
                                    <a:latin typeface="Cambria Math" panose="02040503050406030204" pitchFamily="18" charset="0"/>
                                  </a:rPr>
                                  <m:t>−1</m:t>
                                </m:r>
                              </m:sub>
                            </m:sSub>
                            <m:r>
                              <a:rPr lang="pt-BR" altLang="fr-FR" sz="1600" i="1">
                                <a:latin typeface="Cambria Math" panose="02040503050406030204" pitchFamily="18" charset="0"/>
                              </a:rPr>
                              <m:t>+</m:t>
                            </m:r>
                            <m:sSub>
                              <m:sSubPr>
                                <m:ctrlPr>
                                  <a:rPr lang="pt-BR" altLang="fr-FR" sz="1600" i="1">
                                    <a:latin typeface="Cambria Math" panose="02040503050406030204" pitchFamily="18" charset="0"/>
                                  </a:rPr>
                                </m:ctrlPr>
                              </m:sSubPr>
                              <m:e>
                                <m:r>
                                  <a:rPr lang="pt-BR" altLang="fr-FR" sz="1600" i="1">
                                    <a:latin typeface="Cambria Math" panose="02040503050406030204" pitchFamily="18" charset="0"/>
                                  </a:rPr>
                                  <m:t>𝑃</m:t>
                                </m:r>
                              </m:e>
                              <m:sub>
                                <m:r>
                                  <a:rPr lang="pt-BR" altLang="fr-FR" sz="1600" i="1">
                                    <a:latin typeface="Cambria Math" panose="02040503050406030204" pitchFamily="18" charset="0"/>
                                  </a:rPr>
                                  <m:t>𝑡</m:t>
                                </m:r>
                              </m:sub>
                            </m:sSub>
                            <m:r>
                              <a:rPr lang="pt-BR" altLang="fr-FR" sz="1600" i="1">
                                <a:latin typeface="Cambria Math" panose="02040503050406030204" pitchFamily="18" charset="0"/>
                              </a:rPr>
                              <m:t>−</m:t>
                            </m:r>
                            <m:sSub>
                              <m:sSubPr>
                                <m:ctrlPr>
                                  <a:rPr lang="pt-BR" altLang="fr-FR" sz="1600" i="1">
                                    <a:latin typeface="Cambria Math" panose="02040503050406030204" pitchFamily="18" charset="0"/>
                                  </a:rPr>
                                </m:ctrlPr>
                              </m:sSubPr>
                              <m:e>
                                <m:r>
                                  <a:rPr lang="pt-BR" altLang="fr-FR" sz="1600" i="1">
                                    <a:latin typeface="Cambria Math" panose="02040503050406030204" pitchFamily="18" charset="0"/>
                                  </a:rPr>
                                  <m:t>𝐸𝐶</m:t>
                                </m:r>
                              </m:e>
                              <m:sub>
                                <m:r>
                                  <a:rPr lang="pt-BR" altLang="fr-FR" sz="1600" i="1">
                                    <a:latin typeface="Cambria Math" panose="02040503050406030204" pitchFamily="18" charset="0"/>
                                  </a:rPr>
                                  <m:t>𝑡</m:t>
                                </m:r>
                              </m:sub>
                            </m:sSub>
                          </m:e>
                        </m:d>
                        <m:r>
                          <a:rPr lang="pt-BR" altLang="fr-FR" sz="1600" i="1">
                            <a:latin typeface="Cambria Math" panose="02040503050406030204" pitchFamily="18" charset="0"/>
                          </a:rPr>
                          <m:t>×</m:t>
                        </m:r>
                        <m:d>
                          <m:dPr>
                            <m:ctrlPr>
                              <a:rPr lang="pt-BR" altLang="fr-FR" sz="1600" i="1">
                                <a:latin typeface="Cambria Math" panose="02040503050406030204" pitchFamily="18" charset="0"/>
                              </a:rPr>
                            </m:ctrlPr>
                          </m:dPr>
                          <m:e>
                            <m:r>
                              <a:rPr lang="pt-BR" altLang="fr-FR" sz="1600" i="1">
                                <a:latin typeface="Cambria Math" panose="02040503050406030204" pitchFamily="18" charset="0"/>
                              </a:rPr>
                              <m:t>1+</m:t>
                            </m:r>
                            <m:sSubSup>
                              <m:sSubSupPr>
                                <m:ctrlPr>
                                  <a:rPr lang="pt-BR" altLang="fr-FR" sz="1600" i="1">
                                    <a:latin typeface="Cambria Math" panose="02040503050406030204" pitchFamily="18" charset="0"/>
                                  </a:rPr>
                                </m:ctrlPr>
                              </m:sSubSupPr>
                              <m:e>
                                <m:r>
                                  <a:rPr lang="pt-BR" altLang="fr-FR" sz="1600" i="1">
                                    <a:latin typeface="Cambria Math" panose="02040503050406030204" pitchFamily="18" charset="0"/>
                                  </a:rPr>
                                  <m:t>𝑖</m:t>
                                </m:r>
                              </m:e>
                              <m:sub>
                                <m:r>
                                  <a:rPr lang="pt-BR" altLang="fr-FR" sz="1600" i="1">
                                    <a:latin typeface="Cambria Math" panose="02040503050406030204" pitchFamily="18" charset="0"/>
                                  </a:rPr>
                                  <m:t>𝑡</m:t>
                                </m:r>
                              </m:sub>
                              <m:sup>
                                <m:r>
                                  <a:rPr lang="pt-BR" altLang="fr-FR" sz="1600" i="1">
                                    <a:latin typeface="Cambria Math" panose="02040503050406030204" pitchFamily="18" charset="0"/>
                                  </a:rPr>
                                  <m:t> </m:t>
                                </m:r>
                              </m:sup>
                            </m:sSubSup>
                          </m:e>
                        </m:d>
                        <m:r>
                          <a:rPr lang="pt-BR" altLang="fr-FR" sz="1600" i="1">
                            <a:latin typeface="Cambria Math" panose="02040503050406030204" pitchFamily="18" charset="0"/>
                          </a:rPr>
                          <m:t>]+</m:t>
                        </m:r>
                        <m:sSubSup>
                          <m:sSubSupPr>
                            <m:ctrlPr>
                              <a:rPr lang="pt-BR" altLang="fr-FR" sz="1600" i="1">
                                <a:latin typeface="Cambria Math" panose="02040503050406030204" pitchFamily="18" charset="0"/>
                              </a:rPr>
                            </m:ctrlPr>
                          </m:sSubSupPr>
                          <m:e>
                            <m:r>
                              <a:rPr lang="pt-BR" altLang="fr-FR" sz="1600" i="1">
                                <a:latin typeface="Cambria Math" panose="02040503050406030204" pitchFamily="18" charset="0"/>
                              </a:rPr>
                              <m:t>𝐶𝑜𝐼</m:t>
                            </m:r>
                          </m:e>
                          <m:sub>
                            <m:r>
                              <a:rPr lang="pt-BR" altLang="fr-FR" sz="1600" i="1">
                                <a:latin typeface="Cambria Math" panose="02040503050406030204" pitchFamily="18" charset="0"/>
                              </a:rPr>
                              <m:t>𝑡</m:t>
                            </m:r>
                          </m:sub>
                          <m:sup>
                            <m:r>
                              <a:rPr lang="pt-BR" altLang="fr-FR" sz="1600" i="1">
                                <a:latin typeface="Cambria Math" panose="02040503050406030204" pitchFamily="18" charset="0"/>
                              </a:rPr>
                              <m:t>𝑓</m:t>
                            </m:r>
                          </m:sup>
                        </m:sSubSup>
                        <m:r>
                          <a:rPr lang="pt-BR" altLang="fr-FR" sz="1600" i="1">
                            <a:latin typeface="Cambria Math" panose="02040503050406030204" pitchFamily="18" charset="0"/>
                          </a:rPr>
                          <m:t>×(1+</m:t>
                        </m:r>
                        <m:sSubSup>
                          <m:sSubSupPr>
                            <m:ctrlPr>
                              <a:rPr lang="pt-BR" altLang="fr-FR" sz="1600" i="1">
                                <a:latin typeface="Cambria Math" panose="02040503050406030204" pitchFamily="18" charset="0"/>
                              </a:rPr>
                            </m:ctrlPr>
                          </m:sSubSupPr>
                          <m:e>
                            <m:r>
                              <a:rPr lang="pt-BR" altLang="fr-FR" sz="1600" i="1">
                                <a:latin typeface="Cambria Math" panose="02040503050406030204" pitchFamily="18" charset="0"/>
                              </a:rPr>
                              <m:t>𝑖</m:t>
                            </m:r>
                          </m:e>
                          <m:sub>
                            <m:r>
                              <a:rPr lang="pt-BR" altLang="fr-FR" sz="1600" i="1">
                                <a:latin typeface="Cambria Math" panose="02040503050406030204" pitchFamily="18" charset="0"/>
                              </a:rPr>
                              <m:t>𝑡</m:t>
                            </m:r>
                          </m:sub>
                          <m:sup>
                            <m:r>
                              <a:rPr lang="pt-BR" altLang="fr-FR" sz="1600" i="1">
                                <a:latin typeface="Cambria Math" panose="02040503050406030204" pitchFamily="18" charset="0"/>
                              </a:rPr>
                              <m:t> </m:t>
                            </m:r>
                          </m:sup>
                        </m:sSubSup>
                        <m:r>
                          <a:rPr lang="pt-BR" altLang="fr-FR" sz="1600" i="1">
                            <a:latin typeface="Cambria Math" panose="02040503050406030204" pitchFamily="18" charset="0"/>
                          </a:rPr>
                          <m:t>)</m:t>
                        </m:r>
                      </m:num>
                      <m:den>
                        <m:r>
                          <a:rPr lang="pt-BR" altLang="fr-FR" sz="1600" i="1">
                            <a:latin typeface="Cambria Math" panose="02040503050406030204" pitchFamily="18" charset="0"/>
                          </a:rPr>
                          <m:t>1−</m:t>
                        </m:r>
                        <m:sSub>
                          <m:sSubPr>
                            <m:ctrlPr>
                              <a:rPr lang="pt-BR" altLang="fr-FR" sz="1600" i="1">
                                <a:latin typeface="Cambria Math" panose="02040503050406030204" pitchFamily="18" charset="0"/>
                              </a:rPr>
                            </m:ctrlPr>
                          </m:sSubPr>
                          <m:e>
                            <m:r>
                              <a:rPr lang="pt-BR" altLang="fr-FR" sz="1600" i="1">
                                <a:latin typeface="Cambria Math" panose="02040503050406030204" pitchFamily="18" charset="0"/>
                              </a:rPr>
                              <m:t>𝐴</m:t>
                            </m:r>
                          </m:e>
                          <m:sub>
                            <m:r>
                              <a:rPr lang="pt-BR" altLang="fr-FR" sz="1600" i="1">
                                <a:latin typeface="Cambria Math" panose="02040503050406030204" pitchFamily="18" charset="0"/>
                              </a:rPr>
                              <m:t>𝑥</m:t>
                            </m:r>
                            <m:r>
                              <a:rPr lang="pt-BR" altLang="fr-FR" sz="1600" i="1">
                                <a:latin typeface="Cambria Math" panose="02040503050406030204" pitchFamily="18" charset="0"/>
                              </a:rPr>
                              <m:t>:</m:t>
                            </m:r>
                            <m:acc>
                              <m:accPr>
                                <m:chr m:val="̅"/>
                                <m:ctrlPr>
                                  <a:rPr lang="pt-BR" altLang="fr-FR" sz="1600" i="1">
                                    <a:latin typeface="Cambria Math" panose="02040503050406030204" pitchFamily="18" charset="0"/>
                                  </a:rPr>
                                </m:ctrlPr>
                              </m:accPr>
                              <m:e>
                                <m:r>
                                  <a:rPr lang="pt-BR" altLang="fr-FR" sz="1600" i="1">
                                    <a:latin typeface="Cambria Math" panose="02040503050406030204" pitchFamily="18" charset="0"/>
                                  </a:rPr>
                                  <m:t>1|</m:t>
                                </m:r>
                              </m:e>
                            </m:acc>
                          </m:sub>
                        </m:sSub>
                        <m:r>
                          <a:rPr lang="pt-BR" altLang="fr-FR" sz="1600" i="1">
                            <a:latin typeface="Cambria Math" panose="02040503050406030204" pitchFamily="18" charset="0"/>
                          </a:rPr>
                          <m:t>∗(1+</m:t>
                        </m:r>
                        <m:sSubSup>
                          <m:sSubSupPr>
                            <m:ctrlPr>
                              <a:rPr lang="pt-BR" altLang="fr-FR" sz="1600" i="1">
                                <a:latin typeface="Cambria Math" panose="02040503050406030204" pitchFamily="18" charset="0"/>
                              </a:rPr>
                            </m:ctrlPr>
                          </m:sSubSupPr>
                          <m:e>
                            <m:r>
                              <a:rPr lang="pt-BR" altLang="fr-FR" sz="1600" i="1">
                                <a:latin typeface="Cambria Math" panose="02040503050406030204" pitchFamily="18" charset="0"/>
                              </a:rPr>
                              <m:t>𝑖</m:t>
                            </m:r>
                          </m:e>
                          <m:sub>
                            <m:r>
                              <a:rPr lang="pt-BR" altLang="fr-FR" sz="1600" i="1">
                                <a:latin typeface="Cambria Math" panose="02040503050406030204" pitchFamily="18" charset="0"/>
                              </a:rPr>
                              <m:t>𝑡</m:t>
                            </m:r>
                          </m:sub>
                          <m:sup>
                            <m:r>
                              <a:rPr lang="pt-BR" altLang="fr-FR" sz="1600" i="1">
                                <a:latin typeface="Cambria Math" panose="02040503050406030204" pitchFamily="18" charset="0"/>
                              </a:rPr>
                              <m:t> </m:t>
                            </m:r>
                          </m:sup>
                        </m:sSubSup>
                        <m:r>
                          <a:rPr lang="pt-BR" altLang="fr-FR" sz="1600" i="1">
                            <a:latin typeface="Cambria Math" panose="02040503050406030204" pitchFamily="18" charset="0"/>
                          </a:rPr>
                          <m:t>)</m:t>
                        </m:r>
                      </m:den>
                    </m:f>
                    <m:r>
                      <a:rPr lang="pt-BR" altLang="fr-FR" sz="1600" b="0" i="1" smtClean="0">
                        <a:latin typeface="Cambria Math" panose="02040503050406030204" pitchFamily="18" charset="0"/>
                      </a:rPr>
                      <m:t>;</m:t>
                    </m:r>
                  </m:oMath>
                </a14:m>
                <a:r>
                  <a:rPr lang="pt-BR" altLang="fr-FR" sz="1600" dirty="0"/>
                  <a:t>	</a:t>
                </a:r>
              </a:p>
              <a:p>
                <a:pPr marL="0" indent="0" algn="just">
                  <a:buNone/>
                </a:pPr>
                <a14:m>
                  <m:oMath xmlns:m="http://schemas.openxmlformats.org/officeDocument/2006/math">
                    <m:sSubSup>
                      <m:sSubSupPr>
                        <m:ctrlPr>
                          <a:rPr lang="pt-BR" altLang="fr-FR" sz="1600" i="1">
                            <a:latin typeface="Cambria Math" panose="02040503050406030204" pitchFamily="18" charset="0"/>
                          </a:rPr>
                        </m:ctrlPr>
                      </m:sSubSupPr>
                      <m:e>
                        <m:r>
                          <a:rPr lang="pt-BR" altLang="fr-FR" sz="1600" i="1">
                            <a:latin typeface="Cambria Math" panose="02040503050406030204" pitchFamily="18" charset="0"/>
                          </a:rPr>
                          <m:t>𝐶𝑜𝐼</m:t>
                        </m:r>
                      </m:e>
                      <m:sub>
                        <m:r>
                          <a:rPr lang="pt-BR" altLang="fr-FR" sz="1600" i="1">
                            <a:latin typeface="Cambria Math" panose="02040503050406030204" pitchFamily="18" charset="0"/>
                          </a:rPr>
                          <m:t>𝑡</m:t>
                        </m:r>
                      </m:sub>
                      <m:sup>
                        <m:r>
                          <a:rPr lang="pt-BR" altLang="fr-FR" sz="1600" i="1">
                            <a:latin typeface="Cambria Math" panose="02040503050406030204" pitchFamily="18" charset="0"/>
                          </a:rPr>
                          <m:t>𝑐</m:t>
                        </m:r>
                      </m:sup>
                    </m:sSubSup>
                    <m:r>
                      <a:rPr lang="pt-BR" altLang="fr-FR" sz="1600" i="1">
                        <a:latin typeface="Cambria Math" panose="02040503050406030204" pitchFamily="18" charset="0"/>
                      </a:rPr>
                      <m:t>=</m:t>
                    </m:r>
                    <m:sSub>
                      <m:sSubPr>
                        <m:ctrlPr>
                          <a:rPr lang="pt-BR" altLang="fr-FR" sz="1600" i="1">
                            <a:latin typeface="Cambria Math" panose="02040503050406030204" pitchFamily="18" charset="0"/>
                          </a:rPr>
                        </m:ctrlPr>
                      </m:sSubPr>
                      <m:e>
                        <m:r>
                          <a:rPr lang="pt-BR" altLang="fr-FR" sz="1600" i="1">
                            <a:latin typeface="Cambria Math" panose="02040503050406030204" pitchFamily="18" charset="0"/>
                          </a:rPr>
                          <m:t>𝐴</m:t>
                        </m:r>
                      </m:e>
                      <m:sub>
                        <m:r>
                          <a:rPr lang="pt-BR" altLang="fr-FR" sz="1600" i="1">
                            <a:latin typeface="Cambria Math" panose="02040503050406030204" pitchFamily="18" charset="0"/>
                          </a:rPr>
                          <m:t>𝑥</m:t>
                        </m:r>
                        <m:r>
                          <a:rPr lang="pt-BR" altLang="fr-FR" sz="1600" i="1">
                            <a:latin typeface="Cambria Math" panose="02040503050406030204" pitchFamily="18" charset="0"/>
                          </a:rPr>
                          <m:t>:</m:t>
                        </m:r>
                        <m:acc>
                          <m:accPr>
                            <m:chr m:val="̅"/>
                            <m:ctrlPr>
                              <a:rPr lang="pt-BR" altLang="fr-FR" sz="1600" i="1">
                                <a:latin typeface="Cambria Math" panose="02040503050406030204" pitchFamily="18" charset="0"/>
                              </a:rPr>
                            </m:ctrlPr>
                          </m:accPr>
                          <m:e>
                            <m:r>
                              <a:rPr lang="pt-BR" altLang="fr-FR" sz="1600" i="1">
                                <a:latin typeface="Cambria Math" panose="02040503050406030204" pitchFamily="18" charset="0"/>
                              </a:rPr>
                              <m:t>1|</m:t>
                            </m:r>
                          </m:e>
                        </m:acc>
                      </m:sub>
                    </m:sSub>
                    <m:r>
                      <a:rPr lang="pt-BR" altLang="fr-FR" sz="1600" i="1">
                        <a:latin typeface="Cambria Math" panose="02040503050406030204" pitchFamily="18" charset="0"/>
                      </a:rPr>
                      <m:t>×</m:t>
                    </m:r>
                    <m:sSubSup>
                      <m:sSubSupPr>
                        <m:ctrlPr>
                          <a:rPr lang="pt-BR" altLang="fr-FR" sz="1600" i="1">
                            <a:latin typeface="Cambria Math" panose="02040503050406030204" pitchFamily="18" charset="0"/>
                          </a:rPr>
                        </m:ctrlPr>
                      </m:sSubSupPr>
                      <m:e>
                        <m:r>
                          <a:rPr lang="pt-BR" altLang="fr-FR" sz="1600" i="1">
                            <a:latin typeface="Cambria Math" panose="02040503050406030204" pitchFamily="18" charset="0"/>
                          </a:rPr>
                          <m:t>𝐴𝐷𝐵</m:t>
                        </m:r>
                      </m:e>
                      <m:sub>
                        <m:r>
                          <a:rPr lang="pt-BR" altLang="fr-FR" sz="1600" i="1">
                            <a:latin typeface="Cambria Math" panose="02040503050406030204" pitchFamily="18" charset="0"/>
                          </a:rPr>
                          <m:t>𝑡</m:t>
                        </m:r>
                      </m:sub>
                      <m:sup>
                        <m:r>
                          <a:rPr lang="pt-BR" altLang="fr-FR" sz="1600" i="1">
                            <a:latin typeface="Cambria Math" panose="02040503050406030204" pitchFamily="18" charset="0"/>
                          </a:rPr>
                          <m:t>𝑐</m:t>
                        </m:r>
                      </m:sup>
                    </m:sSubSup>
                    <m:r>
                      <a:rPr lang="pt-BR" altLang="fr-FR" sz="1600" i="1">
                        <a:latin typeface="Cambria Math" panose="02040503050406030204" pitchFamily="18" charset="0"/>
                      </a:rPr>
                      <m:t>=</m:t>
                    </m:r>
                    <m:f>
                      <m:fPr>
                        <m:ctrlPr>
                          <a:rPr lang="pt-BR" altLang="fr-FR" sz="1600" i="1">
                            <a:latin typeface="Cambria Math" panose="02040503050406030204" pitchFamily="18" charset="0"/>
                          </a:rPr>
                        </m:ctrlPr>
                      </m:fPr>
                      <m:num>
                        <m:sSub>
                          <m:sSubPr>
                            <m:ctrlPr>
                              <a:rPr lang="pt-BR" altLang="fr-FR" sz="1600" i="1">
                                <a:latin typeface="Cambria Math" panose="02040503050406030204" pitchFamily="18" charset="0"/>
                              </a:rPr>
                            </m:ctrlPr>
                          </m:sSubPr>
                          <m:e>
                            <m:r>
                              <a:rPr lang="pt-BR" altLang="fr-FR" sz="1600" i="1">
                                <a:latin typeface="Cambria Math" panose="02040503050406030204" pitchFamily="18" charset="0"/>
                              </a:rPr>
                              <m:t>𝐴</m:t>
                            </m:r>
                          </m:e>
                          <m:sub>
                            <m:r>
                              <a:rPr lang="pt-BR" altLang="fr-FR" sz="1600" i="1">
                                <a:latin typeface="Cambria Math" panose="02040503050406030204" pitchFamily="18" charset="0"/>
                              </a:rPr>
                              <m:t>𝑥</m:t>
                            </m:r>
                            <m:r>
                              <a:rPr lang="pt-BR" altLang="fr-FR" sz="1600" i="1">
                                <a:latin typeface="Cambria Math" panose="02040503050406030204" pitchFamily="18" charset="0"/>
                              </a:rPr>
                              <m:t>:</m:t>
                            </m:r>
                            <m:acc>
                              <m:accPr>
                                <m:chr m:val="̅"/>
                                <m:ctrlPr>
                                  <a:rPr lang="pt-BR" altLang="fr-FR" sz="1600" i="1">
                                    <a:latin typeface="Cambria Math" panose="02040503050406030204" pitchFamily="18" charset="0"/>
                                  </a:rPr>
                                </m:ctrlPr>
                              </m:accPr>
                              <m:e>
                                <m:r>
                                  <a:rPr lang="pt-BR" altLang="fr-FR" sz="1600" i="1">
                                    <a:latin typeface="Cambria Math" panose="02040503050406030204" pitchFamily="18" charset="0"/>
                                  </a:rPr>
                                  <m:t>1|</m:t>
                                </m:r>
                              </m:e>
                            </m:acc>
                          </m:sub>
                        </m:sSub>
                        <m:r>
                          <a:rPr lang="pt-BR" altLang="fr-FR" sz="1600" i="1">
                            <a:latin typeface="Cambria Math" panose="02040503050406030204" pitchFamily="18" charset="0"/>
                          </a:rPr>
                          <m:t>×</m:t>
                        </m:r>
                        <m:d>
                          <m:dPr>
                            <m:ctrlPr>
                              <a:rPr lang="pt-BR" altLang="fr-FR" sz="1600" i="1">
                                <a:latin typeface="Cambria Math" panose="02040503050406030204" pitchFamily="18" charset="0"/>
                              </a:rPr>
                            </m:ctrlPr>
                          </m:dPr>
                          <m:e>
                            <m:r>
                              <a:rPr lang="pt-BR" altLang="fr-FR" sz="1600" i="1">
                                <a:latin typeface="Cambria Math" panose="02040503050406030204" pitchFamily="18" charset="0"/>
                              </a:rPr>
                              <m:t>1+</m:t>
                            </m:r>
                            <m:sSubSup>
                              <m:sSubSupPr>
                                <m:ctrlPr>
                                  <a:rPr lang="pt-BR" altLang="fr-FR" sz="1600" i="1">
                                    <a:latin typeface="Cambria Math" panose="02040503050406030204" pitchFamily="18" charset="0"/>
                                  </a:rPr>
                                </m:ctrlPr>
                              </m:sSubSupPr>
                              <m:e>
                                <m:r>
                                  <a:rPr lang="pt-BR" altLang="fr-FR" sz="1600" i="1">
                                    <a:latin typeface="Cambria Math" panose="02040503050406030204" pitchFamily="18" charset="0"/>
                                  </a:rPr>
                                  <m:t>𝑖</m:t>
                                </m:r>
                              </m:e>
                              <m:sub>
                                <m:r>
                                  <a:rPr lang="pt-BR" altLang="fr-FR" sz="1600" i="1">
                                    <a:latin typeface="Cambria Math" panose="02040503050406030204" pitchFamily="18" charset="0"/>
                                  </a:rPr>
                                  <m:t>𝑡</m:t>
                                </m:r>
                              </m:sub>
                              <m:sup>
                                <m:r>
                                  <a:rPr lang="pt-BR" altLang="fr-FR" sz="1600" i="1">
                                    <a:latin typeface="Cambria Math" panose="02040503050406030204" pitchFamily="18" charset="0"/>
                                  </a:rPr>
                                  <m:t> </m:t>
                                </m:r>
                              </m:sup>
                            </m:sSubSup>
                          </m:e>
                        </m:d>
                        <m:r>
                          <a:rPr lang="pt-BR" altLang="fr-FR" sz="1600" i="1">
                            <a:latin typeface="Cambria Math" panose="02040503050406030204" pitchFamily="18" charset="0"/>
                          </a:rPr>
                          <m:t>×</m:t>
                        </m:r>
                        <m:d>
                          <m:dPr>
                            <m:ctrlPr>
                              <a:rPr lang="pt-BR" altLang="fr-FR" sz="1600" i="1">
                                <a:latin typeface="Cambria Math" panose="02040503050406030204" pitchFamily="18" charset="0"/>
                              </a:rPr>
                            </m:ctrlPr>
                          </m:dPr>
                          <m:e>
                            <m:sSub>
                              <m:sSubPr>
                                <m:ctrlPr>
                                  <a:rPr lang="pt-BR" altLang="fr-FR" sz="1600" i="1">
                                    <a:latin typeface="Cambria Math" panose="02040503050406030204" pitchFamily="18" charset="0"/>
                                  </a:rPr>
                                </m:ctrlPr>
                              </m:sSubPr>
                              <m:e>
                                <m:r>
                                  <a:rPr lang="pt-BR" altLang="fr-FR" sz="1600" i="1">
                                    <a:latin typeface="Cambria Math" panose="02040503050406030204" pitchFamily="18" charset="0"/>
                                  </a:rPr>
                                  <m:t>𝛾</m:t>
                                </m:r>
                              </m:e>
                              <m:sub>
                                <m:r>
                                  <a:rPr lang="pt-BR" altLang="fr-FR" sz="1600" i="1">
                                    <a:latin typeface="Cambria Math" panose="02040503050406030204" pitchFamily="18" charset="0"/>
                                  </a:rPr>
                                  <m:t>𝑡</m:t>
                                </m:r>
                              </m:sub>
                            </m:sSub>
                            <m:r>
                              <a:rPr lang="pt-BR" altLang="fr-FR" sz="1600" i="1">
                                <a:latin typeface="Cambria Math" panose="02040503050406030204" pitchFamily="18" charset="0"/>
                              </a:rPr>
                              <m:t>−1</m:t>
                            </m:r>
                          </m:e>
                        </m:d>
                        <m:r>
                          <a:rPr lang="pt-BR" altLang="fr-FR" sz="1600" i="1">
                            <a:latin typeface="Cambria Math" panose="02040503050406030204" pitchFamily="18" charset="0"/>
                          </a:rPr>
                          <m:t>×</m:t>
                        </m:r>
                        <m:d>
                          <m:dPr>
                            <m:ctrlPr>
                              <a:rPr lang="pt-BR" altLang="fr-FR" sz="1600" i="1">
                                <a:latin typeface="Cambria Math" panose="02040503050406030204" pitchFamily="18" charset="0"/>
                              </a:rPr>
                            </m:ctrlPr>
                          </m:dPr>
                          <m:e>
                            <m:sSub>
                              <m:sSubPr>
                                <m:ctrlPr>
                                  <a:rPr lang="pt-BR" altLang="fr-FR" sz="1600" i="1">
                                    <a:latin typeface="Cambria Math" panose="02040503050406030204" pitchFamily="18" charset="0"/>
                                  </a:rPr>
                                </m:ctrlPr>
                              </m:sSubPr>
                              <m:e>
                                <m:r>
                                  <a:rPr lang="pt-BR" altLang="fr-FR" sz="1600" i="1">
                                    <a:latin typeface="Cambria Math" panose="02040503050406030204" pitchFamily="18" charset="0"/>
                                  </a:rPr>
                                  <m:t>𝐴𝑉</m:t>
                                </m:r>
                              </m:e>
                              <m:sub>
                                <m:r>
                                  <a:rPr lang="pt-BR" altLang="fr-FR" sz="1600" i="1">
                                    <a:latin typeface="Cambria Math" panose="02040503050406030204" pitchFamily="18" charset="0"/>
                                  </a:rPr>
                                  <m:t>𝑡</m:t>
                                </m:r>
                                <m:r>
                                  <a:rPr lang="pt-BR" altLang="fr-FR" sz="1600" i="1">
                                    <a:latin typeface="Cambria Math" panose="02040503050406030204" pitchFamily="18" charset="0"/>
                                  </a:rPr>
                                  <m:t>−1</m:t>
                                </m:r>
                              </m:sub>
                            </m:sSub>
                            <m:r>
                              <a:rPr lang="pt-BR" altLang="fr-FR" sz="1600" i="1">
                                <a:latin typeface="Cambria Math" panose="02040503050406030204" pitchFamily="18" charset="0"/>
                              </a:rPr>
                              <m:t>+</m:t>
                            </m:r>
                            <m:sSub>
                              <m:sSubPr>
                                <m:ctrlPr>
                                  <a:rPr lang="pt-BR" altLang="fr-FR" sz="1600" i="1">
                                    <a:latin typeface="Cambria Math" panose="02040503050406030204" pitchFamily="18" charset="0"/>
                                  </a:rPr>
                                </m:ctrlPr>
                              </m:sSubPr>
                              <m:e>
                                <m:r>
                                  <a:rPr lang="pt-BR" altLang="fr-FR" sz="1600" i="1">
                                    <a:latin typeface="Cambria Math" panose="02040503050406030204" pitchFamily="18" charset="0"/>
                                  </a:rPr>
                                  <m:t>𝑃</m:t>
                                </m:r>
                              </m:e>
                              <m:sub>
                                <m:r>
                                  <a:rPr lang="pt-BR" altLang="fr-FR" sz="1600" i="1">
                                    <a:latin typeface="Cambria Math" panose="02040503050406030204" pitchFamily="18" charset="0"/>
                                  </a:rPr>
                                  <m:t>𝑡</m:t>
                                </m:r>
                              </m:sub>
                            </m:sSub>
                            <m:r>
                              <a:rPr lang="pt-BR" altLang="fr-FR" sz="1600" i="1">
                                <a:latin typeface="Cambria Math" panose="02040503050406030204" pitchFamily="18" charset="0"/>
                              </a:rPr>
                              <m:t>−</m:t>
                            </m:r>
                            <m:sSub>
                              <m:sSubPr>
                                <m:ctrlPr>
                                  <a:rPr lang="pt-BR" altLang="fr-FR" sz="1600" i="1">
                                    <a:latin typeface="Cambria Math" panose="02040503050406030204" pitchFamily="18" charset="0"/>
                                  </a:rPr>
                                </m:ctrlPr>
                              </m:sSubPr>
                              <m:e>
                                <m:r>
                                  <a:rPr lang="pt-BR" altLang="fr-FR" sz="1600" i="1">
                                    <a:latin typeface="Cambria Math" panose="02040503050406030204" pitchFamily="18" charset="0"/>
                                  </a:rPr>
                                  <m:t>𝐸𝐶</m:t>
                                </m:r>
                              </m:e>
                              <m:sub>
                                <m:r>
                                  <a:rPr lang="pt-BR" altLang="fr-FR" sz="1600" i="1">
                                    <a:latin typeface="Cambria Math" panose="02040503050406030204" pitchFamily="18" charset="0"/>
                                  </a:rPr>
                                  <m:t>𝑡</m:t>
                                </m:r>
                              </m:sub>
                            </m:sSub>
                          </m:e>
                        </m:d>
                      </m:num>
                      <m:den>
                        <m:r>
                          <a:rPr lang="pt-BR" altLang="fr-FR" sz="1600" i="1">
                            <a:latin typeface="Cambria Math" panose="02040503050406030204" pitchFamily="18" charset="0"/>
                          </a:rPr>
                          <m:t>1+</m:t>
                        </m:r>
                        <m:sSub>
                          <m:sSubPr>
                            <m:ctrlPr>
                              <a:rPr lang="pt-BR" altLang="fr-FR" sz="1600" i="1">
                                <a:latin typeface="Cambria Math" panose="02040503050406030204" pitchFamily="18" charset="0"/>
                              </a:rPr>
                            </m:ctrlPr>
                          </m:sSubPr>
                          <m:e>
                            <m:r>
                              <a:rPr lang="pt-BR" altLang="fr-FR" sz="1600" i="1">
                                <a:latin typeface="Cambria Math" panose="02040503050406030204" pitchFamily="18" charset="0"/>
                              </a:rPr>
                              <m:t>𝐴</m:t>
                            </m:r>
                          </m:e>
                          <m:sub>
                            <m:r>
                              <a:rPr lang="pt-BR" altLang="fr-FR" sz="1600" i="1">
                                <a:latin typeface="Cambria Math" panose="02040503050406030204" pitchFamily="18" charset="0"/>
                              </a:rPr>
                              <m:t>𝑥</m:t>
                            </m:r>
                            <m:r>
                              <a:rPr lang="pt-BR" altLang="fr-FR" sz="1600" i="1">
                                <a:latin typeface="Cambria Math" panose="02040503050406030204" pitchFamily="18" charset="0"/>
                              </a:rPr>
                              <m:t>:</m:t>
                            </m:r>
                            <m:acc>
                              <m:accPr>
                                <m:chr m:val="̅"/>
                                <m:ctrlPr>
                                  <a:rPr lang="pt-BR" altLang="fr-FR" sz="1600" i="1">
                                    <a:latin typeface="Cambria Math" panose="02040503050406030204" pitchFamily="18" charset="0"/>
                                  </a:rPr>
                                </m:ctrlPr>
                              </m:accPr>
                              <m:e>
                                <m:r>
                                  <a:rPr lang="pt-BR" altLang="fr-FR" sz="1600" i="1">
                                    <a:latin typeface="Cambria Math" panose="02040503050406030204" pitchFamily="18" charset="0"/>
                                  </a:rPr>
                                  <m:t>1|</m:t>
                                </m:r>
                              </m:e>
                            </m:acc>
                          </m:sub>
                        </m:sSub>
                        <m:r>
                          <a:rPr lang="pt-BR" altLang="fr-FR" sz="1600" i="1">
                            <a:latin typeface="Cambria Math" panose="02040503050406030204" pitchFamily="18" charset="0"/>
                          </a:rPr>
                          <m:t>×(1+</m:t>
                        </m:r>
                        <m:sSubSup>
                          <m:sSubSupPr>
                            <m:ctrlPr>
                              <a:rPr lang="pt-BR" altLang="fr-FR" sz="1600" i="1">
                                <a:latin typeface="Cambria Math" panose="02040503050406030204" pitchFamily="18" charset="0"/>
                              </a:rPr>
                            </m:ctrlPr>
                          </m:sSubSupPr>
                          <m:e>
                            <m:r>
                              <a:rPr lang="pt-BR" altLang="fr-FR" sz="1600" i="1">
                                <a:latin typeface="Cambria Math" panose="02040503050406030204" pitchFamily="18" charset="0"/>
                              </a:rPr>
                              <m:t>𝑖</m:t>
                            </m:r>
                          </m:e>
                          <m:sub>
                            <m:r>
                              <a:rPr lang="pt-BR" altLang="fr-FR" sz="1600" i="1">
                                <a:latin typeface="Cambria Math" panose="02040503050406030204" pitchFamily="18" charset="0"/>
                              </a:rPr>
                              <m:t>𝑡</m:t>
                            </m:r>
                          </m:sub>
                          <m:sup>
                            <m:r>
                              <a:rPr lang="pt-BR" altLang="fr-FR" sz="1600" i="1">
                                <a:latin typeface="Cambria Math" panose="02040503050406030204" pitchFamily="18" charset="0"/>
                              </a:rPr>
                              <m:t> </m:t>
                            </m:r>
                          </m:sup>
                        </m:sSubSup>
                        <m:r>
                          <a:rPr lang="pt-BR" altLang="fr-FR" sz="1600" i="1">
                            <a:latin typeface="Cambria Math" panose="02040503050406030204" pitchFamily="18" charset="0"/>
                          </a:rPr>
                          <m:t>)×</m:t>
                        </m:r>
                        <m:d>
                          <m:dPr>
                            <m:ctrlPr>
                              <a:rPr lang="pt-BR" altLang="fr-FR" sz="1600" i="1">
                                <a:latin typeface="Cambria Math" panose="02040503050406030204" pitchFamily="18" charset="0"/>
                              </a:rPr>
                            </m:ctrlPr>
                          </m:dPr>
                          <m:e>
                            <m:sSub>
                              <m:sSubPr>
                                <m:ctrlPr>
                                  <a:rPr lang="pt-BR" altLang="fr-FR" sz="1600" i="1">
                                    <a:latin typeface="Cambria Math" panose="02040503050406030204" pitchFamily="18" charset="0"/>
                                  </a:rPr>
                                </m:ctrlPr>
                              </m:sSubPr>
                              <m:e>
                                <m:r>
                                  <a:rPr lang="pt-BR" altLang="fr-FR" sz="1600" i="1">
                                    <a:latin typeface="Cambria Math" panose="02040503050406030204" pitchFamily="18" charset="0"/>
                                  </a:rPr>
                                  <m:t>𝛾</m:t>
                                </m:r>
                              </m:e>
                              <m:sub>
                                <m:r>
                                  <a:rPr lang="pt-BR" altLang="fr-FR" sz="1600" i="1">
                                    <a:latin typeface="Cambria Math" panose="02040503050406030204" pitchFamily="18" charset="0"/>
                                  </a:rPr>
                                  <m:t>𝑡</m:t>
                                </m:r>
                              </m:sub>
                            </m:sSub>
                            <m:r>
                              <a:rPr lang="pt-BR" altLang="fr-FR" sz="1600" i="1">
                                <a:latin typeface="Cambria Math" panose="02040503050406030204" pitchFamily="18" charset="0"/>
                              </a:rPr>
                              <m:t>−1</m:t>
                            </m:r>
                          </m:e>
                        </m:d>
                      </m:den>
                    </m:f>
                    <m:r>
                      <a:rPr lang="pt-BR" altLang="fr-FR" sz="1600" b="0" i="1" smtClean="0">
                        <a:latin typeface="Cambria Math" panose="02040503050406030204" pitchFamily="18" charset="0"/>
                      </a:rPr>
                      <m:t>;</m:t>
                    </m:r>
                  </m:oMath>
                </a14:m>
                <a:r>
                  <a:rPr lang="pt-BR" altLang="fr-FR" sz="1600" dirty="0"/>
                  <a:t>		 </a:t>
                </a:r>
              </a:p>
              <a:p>
                <a:pPr marL="0" indent="0" algn="just">
                  <a:buNone/>
                </a:pPr>
                <a14:m>
                  <m:oMathPara xmlns:m="http://schemas.openxmlformats.org/officeDocument/2006/math">
                    <m:oMathParaPr>
                      <m:jc m:val="left"/>
                    </m:oMathParaPr>
                    <m:oMath xmlns:m="http://schemas.openxmlformats.org/officeDocument/2006/math">
                      <m:sSubSup>
                        <m:sSubSupPr>
                          <m:ctrlPr>
                            <a:rPr lang="pt-BR" altLang="fr-FR" sz="1600" i="1">
                              <a:latin typeface="Cambria Math" panose="02040503050406030204" pitchFamily="18" charset="0"/>
                            </a:rPr>
                          </m:ctrlPr>
                        </m:sSubSupPr>
                        <m:e>
                          <m:r>
                            <a:rPr lang="pt-BR" altLang="fr-FR" sz="1600" i="1">
                              <a:latin typeface="Cambria Math" panose="02040503050406030204" pitchFamily="18" charset="0"/>
                            </a:rPr>
                            <m:t>𝐴𝐷𝐵</m:t>
                          </m:r>
                        </m:e>
                        <m:sub>
                          <m:r>
                            <a:rPr lang="pt-BR" altLang="fr-FR" sz="1600" i="1">
                              <a:latin typeface="Cambria Math" panose="02040503050406030204" pitchFamily="18" charset="0"/>
                            </a:rPr>
                            <m:t>𝑡</m:t>
                          </m:r>
                        </m:sub>
                        <m:sup>
                          <m:r>
                            <a:rPr lang="pt-BR" altLang="fr-FR" sz="1600" i="1">
                              <a:latin typeface="Cambria Math" panose="02040503050406030204" pitchFamily="18" charset="0"/>
                            </a:rPr>
                            <m:t>𝑓</m:t>
                          </m:r>
                        </m:sup>
                      </m:sSubSup>
                      <m:r>
                        <a:rPr lang="pt-BR" altLang="fr-FR" sz="1600" i="1">
                          <a:latin typeface="Cambria Math" panose="02040503050406030204" pitchFamily="18" charset="0"/>
                        </a:rPr>
                        <m:t>=</m:t>
                      </m:r>
                      <m:r>
                        <a:rPr lang="pt-BR" altLang="fr-FR" sz="1600" i="1">
                          <a:latin typeface="Cambria Math" panose="02040503050406030204" pitchFamily="18" charset="0"/>
                        </a:rPr>
                        <m:t>𝐹𝐴</m:t>
                      </m:r>
                      <m:r>
                        <a:rPr lang="pt-BR" altLang="fr-FR" sz="1600" i="1">
                          <a:latin typeface="Cambria Math" panose="02040503050406030204" pitchFamily="18" charset="0"/>
                        </a:rPr>
                        <m:t>−</m:t>
                      </m:r>
                      <m:sSub>
                        <m:sSubPr>
                          <m:ctrlPr>
                            <a:rPr lang="pt-BR" altLang="fr-FR" sz="1600" i="1">
                              <a:latin typeface="Cambria Math" panose="02040503050406030204" pitchFamily="18" charset="0"/>
                            </a:rPr>
                          </m:ctrlPr>
                        </m:sSubPr>
                        <m:e>
                          <m:r>
                            <a:rPr lang="pt-BR" altLang="fr-FR" sz="1600" i="1">
                              <a:latin typeface="Cambria Math" panose="02040503050406030204" pitchFamily="18" charset="0"/>
                            </a:rPr>
                            <m:t>𝐴𝑉</m:t>
                          </m:r>
                        </m:e>
                        <m:sub>
                          <m:r>
                            <a:rPr lang="pt-BR" altLang="fr-FR" sz="1600" i="1">
                              <a:latin typeface="Cambria Math" panose="02040503050406030204" pitchFamily="18" charset="0"/>
                            </a:rPr>
                            <m:t>𝑡</m:t>
                          </m:r>
                        </m:sub>
                      </m:sSub>
                      <m:r>
                        <a:rPr lang="pt-BR" altLang="fr-FR" sz="1600" b="0" i="0" smtClean="0">
                          <a:latin typeface="Cambria Math" panose="02040503050406030204" pitchFamily="18" charset="0"/>
                        </a:rPr>
                        <m:t>;</m:t>
                      </m:r>
                    </m:oMath>
                  </m:oMathPara>
                </a14:m>
                <a:endParaRPr lang="pt-BR" altLang="fr-FR" sz="1600" dirty="0"/>
              </a:p>
              <a:p>
                <a:pPr marL="0" indent="0" algn="just">
                  <a:buNone/>
                </a:pPr>
                <a14:m>
                  <m:oMath xmlns:m="http://schemas.openxmlformats.org/officeDocument/2006/math">
                    <m:sSubSup>
                      <m:sSubSupPr>
                        <m:ctrlPr>
                          <a:rPr lang="pt-BR" altLang="fr-FR" sz="1600" i="1">
                            <a:latin typeface="Cambria Math" panose="02040503050406030204" pitchFamily="18" charset="0"/>
                          </a:rPr>
                        </m:ctrlPr>
                      </m:sSubSupPr>
                      <m:e>
                        <m:r>
                          <a:rPr lang="pt-BR" altLang="fr-FR" sz="1600" i="1">
                            <a:latin typeface="Cambria Math" panose="02040503050406030204" pitchFamily="18" charset="0"/>
                          </a:rPr>
                          <m:t>𝐴𝐷𝐵</m:t>
                        </m:r>
                      </m:e>
                      <m:sub>
                        <m:r>
                          <a:rPr lang="pt-BR" altLang="fr-FR" sz="1600" i="1">
                            <a:latin typeface="Cambria Math" panose="02040503050406030204" pitchFamily="18" charset="0"/>
                          </a:rPr>
                          <m:t>𝑡</m:t>
                        </m:r>
                      </m:sub>
                      <m:sup>
                        <m:r>
                          <a:rPr lang="pt-BR" altLang="fr-FR" sz="1600" i="1">
                            <a:latin typeface="Cambria Math" panose="02040503050406030204" pitchFamily="18" charset="0"/>
                          </a:rPr>
                          <m:t>𝑐</m:t>
                        </m:r>
                      </m:sup>
                    </m:sSubSup>
                    <m:r>
                      <a:rPr lang="pt-BR" altLang="fr-FR" sz="1600" i="1">
                        <a:latin typeface="Cambria Math" panose="02040503050406030204" pitchFamily="18" charset="0"/>
                      </a:rPr>
                      <m:t>=</m:t>
                    </m:r>
                    <m:d>
                      <m:dPr>
                        <m:ctrlPr>
                          <a:rPr lang="pt-BR" altLang="fr-FR" sz="1600" i="1">
                            <a:latin typeface="Cambria Math" panose="02040503050406030204" pitchFamily="18" charset="0"/>
                          </a:rPr>
                        </m:ctrlPr>
                      </m:dPr>
                      <m:e>
                        <m:sSub>
                          <m:sSubPr>
                            <m:ctrlPr>
                              <a:rPr lang="pt-BR" altLang="fr-FR" sz="1600" i="1">
                                <a:latin typeface="Cambria Math" panose="02040503050406030204" pitchFamily="18" charset="0"/>
                              </a:rPr>
                            </m:ctrlPr>
                          </m:sSubPr>
                          <m:e>
                            <m:r>
                              <a:rPr lang="pt-BR" altLang="fr-FR" sz="1600" i="1">
                                <a:latin typeface="Cambria Math" panose="02040503050406030204" pitchFamily="18" charset="0"/>
                              </a:rPr>
                              <m:t>𝛾</m:t>
                            </m:r>
                          </m:e>
                          <m:sub>
                            <m:r>
                              <a:rPr lang="pt-BR" altLang="fr-FR" sz="1600" i="1">
                                <a:latin typeface="Cambria Math" panose="02040503050406030204" pitchFamily="18" charset="0"/>
                              </a:rPr>
                              <m:t>𝑡</m:t>
                            </m:r>
                          </m:sub>
                        </m:sSub>
                        <m:r>
                          <a:rPr lang="pt-BR" altLang="fr-FR" sz="1600" i="1">
                            <a:latin typeface="Cambria Math" panose="02040503050406030204" pitchFamily="18" charset="0"/>
                          </a:rPr>
                          <m:t>−1</m:t>
                        </m:r>
                      </m:e>
                    </m:d>
                    <m:r>
                      <a:rPr lang="pt-BR" altLang="fr-FR" sz="1600" i="1">
                        <a:latin typeface="Cambria Math" panose="02040503050406030204" pitchFamily="18" charset="0"/>
                      </a:rPr>
                      <m:t>×</m:t>
                    </m:r>
                    <m:sSub>
                      <m:sSubPr>
                        <m:ctrlPr>
                          <a:rPr lang="pt-BR" altLang="fr-FR" sz="1600" i="1">
                            <a:latin typeface="Cambria Math" panose="02040503050406030204" pitchFamily="18" charset="0"/>
                          </a:rPr>
                        </m:ctrlPr>
                      </m:sSubPr>
                      <m:e>
                        <m:r>
                          <a:rPr lang="pt-BR" altLang="fr-FR" sz="1600" i="1">
                            <a:latin typeface="Cambria Math" panose="02040503050406030204" pitchFamily="18" charset="0"/>
                          </a:rPr>
                          <m:t>𝐴𝑉</m:t>
                        </m:r>
                      </m:e>
                      <m:sub>
                        <m:r>
                          <a:rPr lang="pt-BR" altLang="fr-FR" sz="1600" i="1">
                            <a:latin typeface="Cambria Math" panose="02040503050406030204" pitchFamily="18" charset="0"/>
                          </a:rPr>
                          <m:t>𝑡</m:t>
                        </m:r>
                      </m:sub>
                    </m:sSub>
                  </m:oMath>
                </a14:m>
                <a:r>
                  <a:rPr lang="pt-BR" altLang="fr-FR" sz="1600" dirty="0"/>
                  <a:t>.</a:t>
                </a:r>
              </a:p>
              <a:p>
                <a:pPr marL="0" indent="0" algn="just">
                  <a:buNone/>
                </a:pPr>
                <a:endParaRPr lang="pt-BR" altLang="fr-FR" sz="1600" dirty="0"/>
              </a:p>
              <a:p>
                <a:pPr marL="0" indent="0" algn="just">
                  <a:buNone/>
                </a:pPr>
                <a:r>
                  <a:rPr lang="pt-BR" altLang="fr-FR" sz="1600" i="1" dirty="0"/>
                  <a:t>FA</a:t>
                </a:r>
                <a:r>
                  <a:rPr lang="pt-BR" altLang="fr-FR" sz="1600" dirty="0"/>
                  <a:t>: total death benefit (</a:t>
                </a:r>
                <a14:m>
                  <m:oMath xmlns:m="http://schemas.openxmlformats.org/officeDocument/2006/math">
                    <m:sSub>
                      <m:sSubPr>
                        <m:ctrlPr>
                          <a:rPr lang="pt-BR" altLang="fr-FR" sz="1600" i="1">
                            <a:latin typeface="Cambria Math" panose="02040503050406030204" pitchFamily="18" charset="0"/>
                          </a:rPr>
                        </m:ctrlPr>
                      </m:sSubPr>
                      <m:e>
                        <m:r>
                          <a:rPr lang="pt-BR" altLang="fr-FR" sz="1600" i="1">
                            <a:latin typeface="Cambria Math" panose="02040503050406030204" pitchFamily="18" charset="0"/>
                          </a:rPr>
                          <m:t>𝐴𝑉</m:t>
                        </m:r>
                      </m:e>
                      <m:sub>
                        <m:r>
                          <a:rPr lang="pt-BR" altLang="fr-FR" sz="1600" i="1">
                            <a:latin typeface="Cambria Math" panose="02040503050406030204" pitchFamily="18" charset="0"/>
                          </a:rPr>
                          <m:t>𝑡</m:t>
                        </m:r>
                      </m:sub>
                    </m:sSub>
                  </m:oMath>
                </a14:m>
                <a:r>
                  <a:rPr lang="pt-BR" altLang="fr-FR" sz="1600" dirty="0"/>
                  <a:t>+ </a:t>
                </a:r>
                <a14:m>
                  <m:oMath xmlns:m="http://schemas.openxmlformats.org/officeDocument/2006/math">
                    <m:sSub>
                      <m:sSubPr>
                        <m:ctrlPr>
                          <a:rPr lang="pt-BR" altLang="fr-FR" sz="1600" i="1">
                            <a:latin typeface="Cambria Math" panose="02040503050406030204" pitchFamily="18" charset="0"/>
                          </a:rPr>
                        </m:ctrlPr>
                      </m:sSubPr>
                      <m:e>
                        <m:r>
                          <a:rPr lang="pt-BR" altLang="fr-FR" sz="1600" i="1">
                            <a:latin typeface="Cambria Math" panose="02040503050406030204" pitchFamily="18" charset="0"/>
                          </a:rPr>
                          <m:t>𝐴𝐷𝐵</m:t>
                        </m:r>
                      </m:e>
                      <m:sub>
                        <m:r>
                          <a:rPr lang="pt-BR" altLang="fr-FR" sz="1600" i="1">
                            <a:latin typeface="Cambria Math" panose="02040503050406030204" pitchFamily="18" charset="0"/>
                          </a:rPr>
                          <m:t>𝑡</m:t>
                        </m:r>
                      </m:sub>
                    </m:sSub>
                  </m:oMath>
                </a14:m>
                <a:r>
                  <a:rPr lang="pt-BR" altLang="fr-FR" sz="1600" dirty="0"/>
                  <a:t>).</a:t>
                </a:r>
              </a:p>
              <a:p>
                <a:pPr marL="0" indent="0" algn="just">
                  <a:buNone/>
                </a:pPr>
                <a14:m>
                  <m:oMath xmlns:m="http://schemas.openxmlformats.org/officeDocument/2006/math">
                    <m:sSub>
                      <m:sSubPr>
                        <m:ctrlPr>
                          <a:rPr lang="pt-BR" altLang="fr-FR" sz="1600" i="1">
                            <a:latin typeface="Cambria Math" panose="02040503050406030204" pitchFamily="18" charset="0"/>
                          </a:rPr>
                        </m:ctrlPr>
                      </m:sSubPr>
                      <m:e>
                        <m:r>
                          <a:rPr lang="pt-BR" altLang="fr-FR" sz="1600" i="1">
                            <a:latin typeface="Cambria Math" panose="02040503050406030204" pitchFamily="18" charset="0"/>
                          </a:rPr>
                          <m:t>𝛾</m:t>
                        </m:r>
                      </m:e>
                      <m:sub>
                        <m:r>
                          <a:rPr lang="pt-BR" altLang="fr-FR" sz="1600" i="1">
                            <a:latin typeface="Cambria Math" panose="02040503050406030204" pitchFamily="18" charset="0"/>
                          </a:rPr>
                          <m:t>𝑡</m:t>
                        </m:r>
                      </m:sub>
                    </m:sSub>
                    <m:r>
                      <a:rPr lang="pt-BR" altLang="fr-FR" sz="1600" b="0" i="1" smtClean="0">
                        <a:latin typeface="Cambria Math" panose="02040503050406030204" pitchFamily="18" charset="0"/>
                      </a:rPr>
                      <m:t>: </m:t>
                    </m:r>
                  </m:oMath>
                </a14:m>
                <a:r>
                  <a:rPr lang="pt-BR" altLang="fr-FR" sz="1600" dirty="0"/>
                  <a:t>corridor factor adjustment in t.</a:t>
                </a:r>
              </a:p>
              <a:p>
                <a:pPr algn="just">
                  <a:buFont typeface="Wingdings" pitchFamily="2" charset="2"/>
                  <a:buChar char="q"/>
                </a:pPr>
                <a:r>
                  <a:rPr lang="pt-BR" altLang="fr-FR" sz="1600" b="1" dirty="0"/>
                  <a:t>The superscript </a:t>
                </a:r>
                <a:r>
                  <a:rPr lang="pt-BR" altLang="fr-FR" sz="1600" b="1" i="1" dirty="0"/>
                  <a:t>c</a:t>
                </a:r>
                <a:r>
                  <a:rPr lang="pt-BR" altLang="fr-FR" sz="1600" b="1" dirty="0"/>
                  <a:t> indicates the application of the adjustment factor.</a:t>
                </a:r>
              </a:p>
              <a:p>
                <a:pPr marL="0" indent="0" algn="just">
                  <a:buNone/>
                </a:pPr>
                <a:endParaRPr lang="pt-BR" altLang="fr-FR" sz="1600" dirty="0"/>
              </a:p>
              <a:p>
                <a:pPr marL="0" indent="0" algn="just">
                  <a:buNone/>
                </a:pPr>
                <a:endParaRPr lang="pt-BR" altLang="fr-FR" sz="1600" dirty="0"/>
              </a:p>
            </p:txBody>
          </p:sp>
        </mc:Choice>
        <mc:Fallback xmlns="">
          <p:sp>
            <p:nvSpPr>
              <p:cNvPr id="6" name="Espace réservé du contenu 2">
                <a:extLst>
                  <a:ext uri="{FF2B5EF4-FFF2-40B4-BE49-F238E27FC236}">
                    <a16:creationId xmlns:a16="http://schemas.microsoft.com/office/drawing/2014/main" id="{E0BD95F4-A754-8C4B-85C1-E3481BB906E3}"/>
                  </a:ext>
                </a:extLst>
              </p:cNvPr>
              <p:cNvSpPr txBox="1">
                <a:spLocks noRot="1" noChangeAspect="1" noMove="1" noResize="1" noEditPoints="1" noAdjustHandles="1" noChangeArrowheads="1" noChangeShapeType="1" noTextEdit="1"/>
              </p:cNvSpPr>
              <p:nvPr/>
            </p:nvSpPr>
            <p:spPr bwMode="auto">
              <a:xfrm>
                <a:off x="6420938" y="1615155"/>
                <a:ext cx="5506020" cy="5142647"/>
              </a:xfrm>
              <a:prstGeom prst="rect">
                <a:avLst/>
              </a:prstGeom>
              <a:blipFill>
                <a:blip r:embed="rId4"/>
                <a:stretch>
                  <a:fillRect l="-461" t="-739" r="-46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noFill/>
                  </a:rPr>
                  <a:t> </a:t>
                </a:r>
              </a:p>
            </p:txBody>
          </p:sp>
        </mc:Fallback>
      </mc:AlternateContent>
      <p:cxnSp>
        <p:nvCxnSpPr>
          <p:cNvPr id="7" name="Conector Reto 6">
            <a:extLst>
              <a:ext uri="{FF2B5EF4-FFF2-40B4-BE49-F238E27FC236}">
                <a16:creationId xmlns:a16="http://schemas.microsoft.com/office/drawing/2014/main" id="{5DAE583C-FCB9-6744-9486-9CAFC2679AB7}"/>
              </a:ext>
            </a:extLst>
          </p:cNvPr>
          <p:cNvCxnSpPr>
            <a:cxnSpLocks/>
          </p:cNvCxnSpPr>
          <p:nvPr/>
        </p:nvCxnSpPr>
        <p:spPr>
          <a:xfrm>
            <a:off x="6219159" y="1323525"/>
            <a:ext cx="0" cy="535557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 name="Titre 1">
            <a:extLst>
              <a:ext uri="{FF2B5EF4-FFF2-40B4-BE49-F238E27FC236}">
                <a16:creationId xmlns:a16="http://schemas.microsoft.com/office/drawing/2014/main" id="{97526CC6-3160-3E4D-9E44-6A95E75D2F39}"/>
              </a:ext>
            </a:extLst>
          </p:cNvPr>
          <p:cNvSpPr txBox="1">
            <a:spLocks noChangeArrowheads="1"/>
          </p:cNvSpPr>
          <p:nvPr/>
        </p:nvSpPr>
        <p:spPr bwMode="auto">
          <a:xfrm>
            <a:off x="838200" y="1067662"/>
            <a:ext cx="2726632" cy="662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000" b="1" kern="1200">
                <a:solidFill>
                  <a:srgbClr val="00457C"/>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000" b="1">
                <a:solidFill>
                  <a:srgbClr val="00457C"/>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4000" b="1">
                <a:solidFill>
                  <a:srgbClr val="00457C"/>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4000" b="1">
                <a:solidFill>
                  <a:srgbClr val="00457C"/>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4000" b="1">
                <a:solidFill>
                  <a:srgbClr val="00457C"/>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4000" b="1">
                <a:solidFill>
                  <a:srgbClr val="00457C"/>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4000" b="1">
                <a:solidFill>
                  <a:srgbClr val="00457C"/>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4000" b="1">
                <a:solidFill>
                  <a:srgbClr val="00457C"/>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4000" b="1">
                <a:solidFill>
                  <a:srgbClr val="00457C"/>
                </a:solidFill>
                <a:latin typeface="Arial" panose="020B0604020202020204" pitchFamily="34" charset="0"/>
                <a:cs typeface="Arial" panose="020B0604020202020204" pitchFamily="34" charset="0"/>
              </a:defRPr>
            </a:lvl9pPr>
          </a:lstStyle>
          <a:p>
            <a:r>
              <a:rPr lang="pt-BR" sz="2600" dirty="0">
                <a:solidFill>
                  <a:schemeClr val="bg1">
                    <a:lumMod val="50000"/>
                  </a:schemeClr>
                </a:solidFill>
              </a:rPr>
              <a:t>Account Value</a:t>
            </a:r>
          </a:p>
        </p:txBody>
      </p:sp>
      <p:sp>
        <p:nvSpPr>
          <p:cNvPr id="2" name="Espaço Reservado para Número de Slide 1"/>
          <p:cNvSpPr>
            <a:spLocks noGrp="1"/>
          </p:cNvSpPr>
          <p:nvPr>
            <p:ph type="sldNum" sz="quarter" idx="12"/>
          </p:nvPr>
        </p:nvSpPr>
        <p:spPr/>
        <p:txBody>
          <a:bodyPr/>
          <a:lstStyle/>
          <a:p>
            <a:pPr>
              <a:defRPr/>
            </a:pPr>
            <a:fld id="{6E4C29F6-C04E-4800-BDDD-8E0464A8B178}" type="slidenum">
              <a:rPr lang="fr-FR" smtClean="0"/>
              <a:pPr>
                <a:defRPr/>
              </a:pPr>
              <a:t>10</a:t>
            </a:fld>
            <a:endParaRPr lang="fr-FR"/>
          </a:p>
        </p:txBody>
      </p:sp>
    </p:spTree>
    <p:extLst>
      <p:ext uri="{BB962C8B-B14F-4D97-AF65-F5344CB8AC3E}">
        <p14:creationId xmlns:p14="http://schemas.microsoft.com/office/powerpoint/2010/main" val="16686245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Titre 1">
            <a:extLst>
              <a:ext uri="{FF2B5EF4-FFF2-40B4-BE49-F238E27FC236}">
                <a16:creationId xmlns:a16="http://schemas.microsoft.com/office/drawing/2014/main" id="{266EBF12-0B61-E240-9D5D-C487F408C3EF}"/>
              </a:ext>
            </a:extLst>
          </p:cNvPr>
          <p:cNvSpPr>
            <a:spLocks noGrp="1" noChangeArrowheads="1"/>
          </p:cNvSpPr>
          <p:nvPr>
            <p:ph type="title"/>
          </p:nvPr>
        </p:nvSpPr>
        <p:spPr>
          <a:xfrm>
            <a:off x="838200" y="365125"/>
            <a:ext cx="10515600" cy="1325563"/>
          </a:xfrm>
        </p:spPr>
        <p:txBody>
          <a:bodyPr/>
          <a:lstStyle/>
          <a:p>
            <a:r>
              <a:rPr lang="pt-BR" dirty="0"/>
              <a:t>Methodological Procedures </a:t>
            </a:r>
            <a:endParaRPr lang="pt-BR" dirty="0">
              <a:effectLst/>
            </a:endParaRPr>
          </a:p>
        </p:txBody>
      </p:sp>
      <p:sp>
        <p:nvSpPr>
          <p:cNvPr id="5" name="Espace réservé du contenu 2">
            <a:extLst>
              <a:ext uri="{FF2B5EF4-FFF2-40B4-BE49-F238E27FC236}">
                <a16:creationId xmlns:a16="http://schemas.microsoft.com/office/drawing/2014/main" id="{4187B1BE-FF69-9243-A4D1-5E3CCF8124A6}"/>
              </a:ext>
            </a:extLst>
          </p:cNvPr>
          <p:cNvSpPr txBox="1">
            <a:spLocks noChangeArrowheads="1"/>
          </p:cNvSpPr>
          <p:nvPr/>
        </p:nvSpPr>
        <p:spPr bwMode="auto">
          <a:xfrm>
            <a:off x="943774" y="1741412"/>
            <a:ext cx="4923045" cy="462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SzPct val="85000"/>
              <a:buFont typeface="Wingdings" panose="05000000000000000000" pitchFamily="2" charset="2"/>
              <a:buChar char=""/>
              <a:defRPr lang="fr-FR" altLang="fr-F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Wingdings" panose="05000000000000000000" pitchFamily="2" charset="2"/>
              <a:buChar char="§"/>
              <a:defRPr lang="fr-FR" altLang="fr-F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lang="fr-FR" altLang="fr-F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altLang="fr-FR" sz="1600" b="1" u="sng" dirty="0">
                <a:solidFill>
                  <a:schemeClr val="accent2"/>
                </a:solidFill>
              </a:rPr>
              <a:t>Internal rate of return</a:t>
            </a:r>
          </a:p>
          <a:p>
            <a:pPr marL="0" indent="0" algn="just">
              <a:buNone/>
            </a:pPr>
            <a:r>
              <a:rPr lang="pt-BR" altLang="fr-FR" sz="1600" i="1" dirty="0">
                <a:solidFill>
                  <a:schemeClr val="bg1">
                    <a:lumMod val="50000"/>
                  </a:schemeClr>
                </a:solidFill>
              </a:rPr>
              <a:t>Would the individual be in a better position by acquiring Universal Life or by purchasing a renewable temporary life insurance in the open market and investing the surplus in portfolios or investment funds with similar benefits and risks?</a:t>
            </a:r>
          </a:p>
          <a:p>
            <a:pPr marL="0" indent="0" algn="just">
              <a:buNone/>
            </a:pPr>
            <a:endParaRPr lang="pt-BR" altLang="fr-FR" sz="1600" i="1" dirty="0">
              <a:solidFill>
                <a:schemeClr val="bg1">
                  <a:lumMod val="50000"/>
                </a:schemeClr>
              </a:solidFill>
            </a:endParaRPr>
          </a:p>
          <a:p>
            <a:pPr marL="0" indent="0" algn="just">
              <a:buNone/>
            </a:pPr>
            <a:r>
              <a:rPr lang="pt-BR" altLang="fr-FR" sz="1600" dirty="0"/>
              <a:t>Cherin and Hutchins (1987): fictitious investment scenario for the individual (premiums paid at each instant of time minus the average commercial premium practiced by the open market for temporary one-year life insurance), who receives, after keeping the contract, the cash value. </a:t>
            </a:r>
          </a:p>
          <a:p>
            <a:pPr marL="0" indent="0" algn="just">
              <a:buNone/>
            </a:pPr>
            <a:endParaRPr lang="pt-BR" altLang="fr-FR" sz="1600" i="1" dirty="0">
              <a:solidFill>
                <a:schemeClr val="bg1">
                  <a:lumMod val="50000"/>
                </a:schemeClr>
              </a:solidFill>
            </a:endParaRPr>
          </a:p>
          <a:p>
            <a:pPr marL="0" indent="0" algn="just">
              <a:buNone/>
            </a:pPr>
            <a:endParaRPr lang="pt-BR" altLang="fr-FR" sz="1600" dirty="0"/>
          </a:p>
          <a:p>
            <a:pPr marL="0" indent="0" algn="just">
              <a:buNone/>
            </a:pPr>
            <a:endParaRPr lang="pt-BR" altLang="fr-FR" sz="1400" dirty="0"/>
          </a:p>
          <a:p>
            <a:pPr marL="0" indent="0" algn="just">
              <a:buNone/>
            </a:pPr>
            <a:r>
              <a:rPr lang="pt-BR" sz="1400" dirty="0">
                <a:effectLst/>
              </a:rPr>
              <a:t> </a:t>
            </a:r>
            <a:endParaRPr lang="pt-BR" altLang="fr-FR" sz="1400" dirty="0"/>
          </a:p>
          <a:p>
            <a:pPr marL="0" indent="0" algn="just">
              <a:buNone/>
            </a:pPr>
            <a:endParaRPr lang="pt-BR" altLang="fr-FR" sz="1400" dirty="0"/>
          </a:p>
          <a:p>
            <a:pPr marL="0" indent="0" algn="just">
              <a:buNone/>
            </a:pPr>
            <a:endParaRPr lang="pt-BR" altLang="fr-FR" sz="1600" dirty="0"/>
          </a:p>
        </p:txBody>
      </p:sp>
      <mc:AlternateContent xmlns:mc="http://schemas.openxmlformats.org/markup-compatibility/2006" xmlns:a14="http://schemas.microsoft.com/office/drawing/2010/main">
        <mc:Choice Requires="a14">
          <p:sp>
            <p:nvSpPr>
              <p:cNvPr id="6" name="Espace réservé du contenu 2">
                <a:extLst>
                  <a:ext uri="{FF2B5EF4-FFF2-40B4-BE49-F238E27FC236}">
                    <a16:creationId xmlns:a16="http://schemas.microsoft.com/office/drawing/2014/main" id="{AAE2950B-FEA8-E841-84E6-4AB1C006C3FB}"/>
                  </a:ext>
                </a:extLst>
              </p:cNvPr>
              <p:cNvSpPr txBox="1">
                <a:spLocks noChangeArrowheads="1"/>
              </p:cNvSpPr>
              <p:nvPr/>
            </p:nvSpPr>
            <p:spPr bwMode="auto">
              <a:xfrm>
                <a:off x="6107670" y="1741412"/>
                <a:ext cx="5542721" cy="481203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SzPct val="85000"/>
                  <a:buFont typeface="Wingdings" panose="05000000000000000000" pitchFamily="2" charset="2"/>
                  <a:buChar char=""/>
                  <a:defRPr lang="fr-FR" altLang="fr-F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Wingdings" panose="05000000000000000000" pitchFamily="2" charset="2"/>
                  <a:buChar char="§"/>
                  <a:defRPr lang="fr-FR" altLang="fr-F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lang="fr-FR" altLang="fr-F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altLang="fr-FR" sz="1600" b="1" u="sng" dirty="0">
                    <a:solidFill>
                      <a:schemeClr val="accent2"/>
                    </a:solidFill>
                  </a:rPr>
                  <a:t>Profit testing</a:t>
                </a:r>
              </a:p>
              <a:p>
                <a:pPr marL="0" indent="0" algn="just">
                  <a:buNone/>
                </a:pPr>
                <a:r>
                  <a:rPr lang="pt-BR" altLang="fr-FR" sz="1600" dirty="0"/>
                  <a:t>Dickson, Hardy and Waters (2013): evaluation of the insurance company financial results at each period of time.</a:t>
                </a:r>
                <a:endParaRPr lang="pt-BR" altLang="fr-FR" sz="1400" dirty="0"/>
              </a:p>
              <a:p>
                <a:pPr marL="0" indent="0" algn="just">
                  <a:buNone/>
                </a:pPr>
                <a14:m>
                  <m:oMath xmlns:m="http://schemas.openxmlformats.org/officeDocument/2006/math">
                    <m:sSub>
                      <m:sSubPr>
                        <m:ctrlPr>
                          <a:rPr lang="pt-BR" altLang="fr-FR" sz="1400" i="1">
                            <a:latin typeface="Cambria Math" panose="02040503050406030204" pitchFamily="18" charset="0"/>
                          </a:rPr>
                        </m:ctrlPr>
                      </m:sSubPr>
                      <m:e>
                        <m:r>
                          <a:rPr lang="pt-BR" altLang="fr-FR" sz="1400" i="1">
                            <a:latin typeface="Cambria Math" panose="02040503050406030204" pitchFamily="18" charset="0"/>
                          </a:rPr>
                          <m:t>𝑃𝑟</m:t>
                        </m:r>
                      </m:e>
                      <m:sub>
                        <m:r>
                          <a:rPr lang="pt-BR" altLang="fr-FR" sz="1400" i="1">
                            <a:latin typeface="Cambria Math" panose="02040503050406030204" pitchFamily="18" charset="0"/>
                          </a:rPr>
                          <m:t>𝑡</m:t>
                        </m:r>
                      </m:sub>
                    </m:sSub>
                    <m:r>
                      <a:rPr lang="pt-BR" altLang="fr-FR" sz="1400" i="1">
                        <a:latin typeface="Cambria Math" panose="02040503050406030204" pitchFamily="18" charset="0"/>
                      </a:rPr>
                      <m:t>=</m:t>
                    </m:r>
                    <m:sSub>
                      <m:sSubPr>
                        <m:ctrlPr>
                          <a:rPr lang="pt-BR" altLang="fr-FR" sz="1400" i="1">
                            <a:latin typeface="Cambria Math" panose="02040503050406030204" pitchFamily="18" charset="0"/>
                          </a:rPr>
                        </m:ctrlPr>
                      </m:sSubPr>
                      <m:e>
                        <m:r>
                          <a:rPr lang="pt-BR" altLang="fr-FR" sz="1400" i="1">
                            <a:latin typeface="Cambria Math" panose="02040503050406030204" pitchFamily="18" charset="0"/>
                          </a:rPr>
                          <m:t>𝐴𝑉</m:t>
                        </m:r>
                      </m:e>
                      <m:sub>
                        <m:r>
                          <a:rPr lang="pt-BR" altLang="fr-FR" sz="1400" i="1">
                            <a:latin typeface="Cambria Math" panose="02040503050406030204" pitchFamily="18" charset="0"/>
                          </a:rPr>
                          <m:t>𝑡</m:t>
                        </m:r>
                        <m:r>
                          <a:rPr lang="pt-BR" altLang="fr-FR" sz="1400" i="1">
                            <a:latin typeface="Cambria Math" panose="02040503050406030204" pitchFamily="18" charset="0"/>
                          </a:rPr>
                          <m:t>−1</m:t>
                        </m:r>
                      </m:sub>
                    </m:sSub>
                    <m:r>
                      <a:rPr lang="pt-BR" altLang="fr-FR" sz="1400" i="1">
                        <a:latin typeface="Cambria Math" panose="02040503050406030204" pitchFamily="18" charset="0"/>
                      </a:rPr>
                      <m:t>+</m:t>
                    </m:r>
                    <m:sSub>
                      <m:sSubPr>
                        <m:ctrlPr>
                          <a:rPr lang="pt-BR" altLang="fr-FR" sz="1400" i="1">
                            <a:latin typeface="Cambria Math" panose="02040503050406030204" pitchFamily="18" charset="0"/>
                          </a:rPr>
                        </m:ctrlPr>
                      </m:sSubPr>
                      <m:e>
                        <m:r>
                          <a:rPr lang="pt-BR" altLang="fr-FR" sz="1400" i="1">
                            <a:latin typeface="Cambria Math" panose="02040503050406030204" pitchFamily="18" charset="0"/>
                          </a:rPr>
                          <m:t>𝑃</m:t>
                        </m:r>
                      </m:e>
                      <m:sub>
                        <m:r>
                          <a:rPr lang="pt-BR" altLang="fr-FR" sz="1400" i="1">
                            <a:latin typeface="Cambria Math" panose="02040503050406030204" pitchFamily="18" charset="0"/>
                          </a:rPr>
                          <m:t>𝑡</m:t>
                        </m:r>
                      </m:sub>
                    </m:sSub>
                    <m:r>
                      <a:rPr lang="pt-BR" altLang="fr-FR" sz="1400" i="1">
                        <a:latin typeface="Cambria Math" panose="02040503050406030204" pitchFamily="18" charset="0"/>
                      </a:rPr>
                      <m:t>−</m:t>
                    </m:r>
                    <m:sSub>
                      <m:sSubPr>
                        <m:ctrlPr>
                          <a:rPr lang="pt-BR" altLang="fr-FR" sz="1400" i="1">
                            <a:latin typeface="Cambria Math" panose="02040503050406030204" pitchFamily="18" charset="0"/>
                          </a:rPr>
                        </m:ctrlPr>
                      </m:sSubPr>
                      <m:e>
                        <m:r>
                          <a:rPr lang="pt-BR" altLang="fr-FR" sz="1400" i="1">
                            <a:latin typeface="Cambria Math" panose="02040503050406030204" pitchFamily="18" charset="0"/>
                          </a:rPr>
                          <m:t>𝐸</m:t>
                        </m:r>
                      </m:e>
                      <m:sub>
                        <m:r>
                          <a:rPr lang="pt-BR" altLang="fr-FR" sz="1400" i="1">
                            <a:latin typeface="Cambria Math" panose="02040503050406030204" pitchFamily="18" charset="0"/>
                          </a:rPr>
                          <m:t>𝑡</m:t>
                        </m:r>
                      </m:sub>
                    </m:sSub>
                    <m:r>
                      <a:rPr lang="pt-BR" altLang="fr-FR" sz="1400" i="1">
                        <a:latin typeface="Cambria Math" panose="02040503050406030204" pitchFamily="18" charset="0"/>
                      </a:rPr>
                      <m:t>+</m:t>
                    </m:r>
                    <m:sSub>
                      <m:sSubPr>
                        <m:ctrlPr>
                          <a:rPr lang="pt-BR" altLang="fr-FR" sz="1400" i="1">
                            <a:latin typeface="Cambria Math" panose="02040503050406030204" pitchFamily="18" charset="0"/>
                          </a:rPr>
                        </m:ctrlPr>
                      </m:sSubPr>
                      <m:e>
                        <m:r>
                          <a:rPr lang="pt-BR" altLang="fr-FR" sz="1400" i="1">
                            <a:latin typeface="Cambria Math" panose="02040503050406030204" pitchFamily="18" charset="0"/>
                          </a:rPr>
                          <m:t>𝐼</m:t>
                        </m:r>
                      </m:e>
                      <m:sub>
                        <m:r>
                          <a:rPr lang="pt-BR" altLang="fr-FR" sz="1400" i="1">
                            <a:latin typeface="Cambria Math" panose="02040503050406030204" pitchFamily="18" charset="0"/>
                          </a:rPr>
                          <m:t>𝑡</m:t>
                        </m:r>
                      </m:sub>
                    </m:sSub>
                    <m:r>
                      <a:rPr lang="pt-BR" altLang="fr-FR" sz="1400" i="1">
                        <a:latin typeface="Cambria Math" panose="02040503050406030204" pitchFamily="18" charset="0"/>
                      </a:rPr>
                      <m:t>−</m:t>
                    </m:r>
                    <m:sSub>
                      <m:sSubPr>
                        <m:ctrlPr>
                          <a:rPr lang="pt-BR" altLang="fr-FR" sz="1400" i="1">
                            <a:latin typeface="Cambria Math" panose="02040503050406030204" pitchFamily="18" charset="0"/>
                          </a:rPr>
                        </m:ctrlPr>
                      </m:sSubPr>
                      <m:e>
                        <m:r>
                          <a:rPr lang="pt-BR" altLang="fr-FR" sz="1400" i="1">
                            <a:latin typeface="Cambria Math" panose="02040503050406030204" pitchFamily="18" charset="0"/>
                          </a:rPr>
                          <m:t>𝐸𝐷𝐵</m:t>
                        </m:r>
                      </m:e>
                      <m:sub>
                        <m:r>
                          <a:rPr lang="pt-BR" altLang="fr-FR" sz="1400" i="1">
                            <a:latin typeface="Cambria Math" panose="02040503050406030204" pitchFamily="18" charset="0"/>
                          </a:rPr>
                          <m:t>𝑡</m:t>
                        </m:r>
                      </m:sub>
                    </m:sSub>
                    <m:r>
                      <a:rPr lang="pt-BR" altLang="fr-FR" sz="1400" i="1">
                        <a:latin typeface="Cambria Math" panose="02040503050406030204" pitchFamily="18" charset="0"/>
                      </a:rPr>
                      <m:t>−</m:t>
                    </m:r>
                    <m:sSub>
                      <m:sSubPr>
                        <m:ctrlPr>
                          <a:rPr lang="pt-BR" altLang="fr-FR" sz="1400" i="1">
                            <a:latin typeface="Cambria Math" panose="02040503050406030204" pitchFamily="18" charset="0"/>
                          </a:rPr>
                        </m:ctrlPr>
                      </m:sSubPr>
                      <m:e>
                        <m:r>
                          <a:rPr lang="pt-BR" altLang="fr-FR" sz="1400" i="1">
                            <a:latin typeface="Cambria Math" panose="02040503050406030204" pitchFamily="18" charset="0"/>
                          </a:rPr>
                          <m:t>𝐸𝑆𝐵</m:t>
                        </m:r>
                      </m:e>
                      <m:sub>
                        <m:r>
                          <a:rPr lang="pt-BR" altLang="fr-FR" sz="1400" i="1">
                            <a:latin typeface="Cambria Math" panose="02040503050406030204" pitchFamily="18" charset="0"/>
                          </a:rPr>
                          <m:t>𝑡</m:t>
                        </m:r>
                      </m:sub>
                    </m:sSub>
                    <m:sSub>
                      <m:sSubPr>
                        <m:ctrlPr>
                          <a:rPr lang="pt-BR" altLang="fr-FR" sz="1400" i="1">
                            <a:latin typeface="Cambria Math" panose="02040503050406030204" pitchFamily="18" charset="0"/>
                          </a:rPr>
                        </m:ctrlPr>
                      </m:sSubPr>
                      <m:e>
                        <m:r>
                          <a:rPr lang="pt-BR" altLang="fr-FR" sz="1400" i="1">
                            <a:latin typeface="Cambria Math" panose="02040503050406030204" pitchFamily="18" charset="0"/>
                          </a:rPr>
                          <m:t>−</m:t>
                        </m:r>
                        <m:r>
                          <a:rPr lang="pt-BR" altLang="fr-FR" sz="1400" i="1">
                            <a:latin typeface="Cambria Math" panose="02040503050406030204" pitchFamily="18" charset="0"/>
                          </a:rPr>
                          <m:t>𝐸𝐴𝑉</m:t>
                        </m:r>
                      </m:e>
                      <m:sub>
                        <m:r>
                          <a:rPr lang="pt-BR" altLang="fr-FR" sz="1400" i="1">
                            <a:latin typeface="Cambria Math" panose="02040503050406030204" pitchFamily="18" charset="0"/>
                          </a:rPr>
                          <m:t>𝑡</m:t>
                        </m:r>
                      </m:sub>
                    </m:sSub>
                  </m:oMath>
                </a14:m>
                <a:r>
                  <a:rPr lang="pt-BR" altLang="fr-FR" sz="1400" dirty="0"/>
                  <a:t>.</a:t>
                </a:r>
              </a:p>
              <a:p>
                <a:pPr marL="0" indent="0" algn="just">
                  <a:buNone/>
                </a:pPr>
                <a14:m>
                  <m:oMath xmlns:m="http://schemas.openxmlformats.org/officeDocument/2006/math">
                    <m:sSub>
                      <m:sSubPr>
                        <m:ctrlPr>
                          <a:rPr lang="pt-BR" altLang="fr-FR" sz="1400" i="1">
                            <a:solidFill>
                              <a:schemeClr val="bg1">
                                <a:lumMod val="50000"/>
                              </a:schemeClr>
                            </a:solidFill>
                            <a:latin typeface="Cambria Math" panose="02040503050406030204" pitchFamily="18" charset="0"/>
                          </a:rPr>
                        </m:ctrlPr>
                      </m:sSubPr>
                      <m:e>
                        <m:r>
                          <a:rPr lang="pt-BR" altLang="fr-FR" sz="1400" i="1">
                            <a:solidFill>
                              <a:schemeClr val="bg1">
                                <a:lumMod val="50000"/>
                              </a:schemeClr>
                            </a:solidFill>
                            <a:latin typeface="Cambria Math" panose="02040503050406030204" pitchFamily="18" charset="0"/>
                          </a:rPr>
                          <m:t>𝐸𝐷𝐵</m:t>
                        </m:r>
                      </m:e>
                      <m:sub>
                        <m:r>
                          <a:rPr lang="pt-BR" altLang="fr-FR" sz="1400" i="1">
                            <a:solidFill>
                              <a:schemeClr val="bg1">
                                <a:lumMod val="50000"/>
                              </a:schemeClr>
                            </a:solidFill>
                            <a:latin typeface="Cambria Math" panose="02040503050406030204" pitchFamily="18" charset="0"/>
                          </a:rPr>
                          <m:t>𝑡</m:t>
                        </m:r>
                      </m:sub>
                    </m:sSub>
                  </m:oMath>
                </a14:m>
                <a:r>
                  <a:rPr lang="pt-BR" altLang="fr-FR" sz="1400" dirty="0">
                    <a:solidFill>
                      <a:schemeClr val="bg1">
                        <a:lumMod val="50000"/>
                      </a:schemeClr>
                    </a:solidFill>
                  </a:rPr>
                  <a:t>: expected death benefit in t;</a:t>
                </a:r>
              </a:p>
              <a:p>
                <a:pPr marL="0" indent="0" algn="just">
                  <a:buNone/>
                </a:pPr>
                <a14:m>
                  <m:oMath xmlns:m="http://schemas.openxmlformats.org/officeDocument/2006/math">
                    <m:sSub>
                      <m:sSubPr>
                        <m:ctrlPr>
                          <a:rPr lang="pt-BR" altLang="fr-FR" sz="1400" i="1">
                            <a:solidFill>
                              <a:schemeClr val="bg1">
                                <a:lumMod val="50000"/>
                              </a:schemeClr>
                            </a:solidFill>
                            <a:latin typeface="Cambria Math" panose="02040503050406030204" pitchFamily="18" charset="0"/>
                          </a:rPr>
                        </m:ctrlPr>
                      </m:sSubPr>
                      <m:e>
                        <m:r>
                          <a:rPr lang="pt-BR" altLang="fr-FR" sz="1400" i="1">
                            <a:solidFill>
                              <a:schemeClr val="bg1">
                                <a:lumMod val="50000"/>
                              </a:schemeClr>
                            </a:solidFill>
                            <a:latin typeface="Cambria Math" panose="02040503050406030204" pitchFamily="18" charset="0"/>
                          </a:rPr>
                          <m:t>𝐸𝑆𝐵</m:t>
                        </m:r>
                      </m:e>
                      <m:sub>
                        <m:r>
                          <a:rPr lang="pt-BR" altLang="fr-FR" sz="1400" i="1">
                            <a:solidFill>
                              <a:schemeClr val="bg1">
                                <a:lumMod val="50000"/>
                              </a:schemeClr>
                            </a:solidFill>
                            <a:latin typeface="Cambria Math" panose="02040503050406030204" pitchFamily="18" charset="0"/>
                          </a:rPr>
                          <m:t>𝑡</m:t>
                        </m:r>
                      </m:sub>
                    </m:sSub>
                  </m:oMath>
                </a14:m>
                <a:r>
                  <a:rPr lang="pt-BR" altLang="fr-FR" sz="1400" dirty="0">
                    <a:solidFill>
                      <a:schemeClr val="bg1">
                        <a:lumMod val="50000"/>
                      </a:schemeClr>
                    </a:solidFill>
                  </a:rPr>
                  <a:t>: expected surrender benefit in t;</a:t>
                </a:r>
              </a:p>
              <a:p>
                <a:pPr marL="0" indent="0" algn="just">
                  <a:buNone/>
                </a:pPr>
                <a14:m>
                  <m:oMath xmlns:m="http://schemas.openxmlformats.org/officeDocument/2006/math">
                    <m:sSub>
                      <m:sSubPr>
                        <m:ctrlPr>
                          <a:rPr lang="pt-BR" altLang="fr-FR" sz="1400" i="1">
                            <a:solidFill>
                              <a:schemeClr val="bg1">
                                <a:lumMod val="50000"/>
                              </a:schemeClr>
                            </a:solidFill>
                            <a:latin typeface="Cambria Math" panose="02040503050406030204" pitchFamily="18" charset="0"/>
                          </a:rPr>
                        </m:ctrlPr>
                      </m:sSubPr>
                      <m:e>
                        <m:r>
                          <a:rPr lang="pt-BR" altLang="fr-FR" sz="1400" i="1">
                            <a:solidFill>
                              <a:schemeClr val="bg1">
                                <a:lumMod val="50000"/>
                              </a:schemeClr>
                            </a:solidFill>
                            <a:latin typeface="Cambria Math" panose="02040503050406030204" pitchFamily="18" charset="0"/>
                          </a:rPr>
                          <m:t>𝐸𝐴𝑉</m:t>
                        </m:r>
                      </m:e>
                      <m:sub>
                        <m:r>
                          <a:rPr lang="pt-BR" altLang="fr-FR" sz="1400" i="1">
                            <a:solidFill>
                              <a:schemeClr val="bg1">
                                <a:lumMod val="50000"/>
                              </a:schemeClr>
                            </a:solidFill>
                            <a:latin typeface="Cambria Math" panose="02040503050406030204" pitchFamily="18" charset="0"/>
                          </a:rPr>
                          <m:t>𝑡</m:t>
                        </m:r>
                      </m:sub>
                    </m:sSub>
                  </m:oMath>
                </a14:m>
                <a:r>
                  <a:rPr lang="pt-BR" altLang="fr-FR" sz="1400" dirty="0">
                    <a:solidFill>
                      <a:schemeClr val="bg1">
                        <a:lumMod val="50000"/>
                      </a:schemeClr>
                    </a:solidFill>
                  </a:rPr>
                  <a:t>: expected account value in t.</a:t>
                </a:r>
              </a:p>
              <a:p>
                <a:pPr marL="0" indent="0" algn="just">
                  <a:buNone/>
                </a:pPr>
                <a14:m>
                  <m:oMath xmlns:m="http://schemas.openxmlformats.org/officeDocument/2006/math">
                    <m:sSub>
                      <m:sSubPr>
                        <m:ctrlPr>
                          <a:rPr lang="pt-BR" altLang="fr-FR" sz="1400" i="1">
                            <a:latin typeface="Cambria Math" panose="02040503050406030204" pitchFamily="18" charset="0"/>
                          </a:rPr>
                        </m:ctrlPr>
                      </m:sSubPr>
                      <m:e>
                        <m:r>
                          <a:rPr lang="pt-BR" altLang="fr-FR" sz="1400" i="1">
                            <a:latin typeface="Cambria Math" panose="02040503050406030204" pitchFamily="18" charset="0"/>
                          </a:rPr>
                          <m:t>𝜋</m:t>
                        </m:r>
                      </m:e>
                      <m:sub>
                        <m:r>
                          <a:rPr lang="pt-BR" altLang="fr-FR" sz="1400" i="1">
                            <a:latin typeface="Cambria Math" panose="02040503050406030204" pitchFamily="18" charset="0"/>
                          </a:rPr>
                          <m:t>𝑡</m:t>
                        </m:r>
                      </m:sub>
                    </m:sSub>
                    <m:r>
                      <a:rPr lang="pt-BR" altLang="fr-FR" sz="1400" i="1">
                        <a:latin typeface="Cambria Math" panose="02040503050406030204" pitchFamily="18" charset="0"/>
                      </a:rPr>
                      <m:t>=</m:t>
                    </m:r>
                    <m:sSub>
                      <m:sSubPr>
                        <m:ctrlPr>
                          <a:rPr lang="pt-BR" altLang="fr-FR" sz="1400" i="1">
                            <a:latin typeface="Cambria Math" panose="02040503050406030204" pitchFamily="18" charset="0"/>
                          </a:rPr>
                        </m:ctrlPr>
                      </m:sSubPr>
                      <m:e>
                        <m:r>
                          <a:rPr lang="pt-BR" altLang="fr-FR" sz="1400" i="1">
                            <a:latin typeface="Cambria Math" panose="02040503050406030204" pitchFamily="18" charset="0"/>
                          </a:rPr>
                          <m:t>𝑃𝑟</m:t>
                        </m:r>
                      </m:e>
                      <m:sub>
                        <m:r>
                          <a:rPr lang="pt-BR" altLang="fr-FR" sz="1400" i="1">
                            <a:latin typeface="Cambria Math" panose="02040503050406030204" pitchFamily="18" charset="0"/>
                          </a:rPr>
                          <m:t>𝑡</m:t>
                        </m:r>
                      </m:sub>
                    </m:sSub>
                    <m:r>
                      <a:rPr lang="pt-BR" altLang="fr-FR" sz="1400" i="1">
                        <a:latin typeface="Cambria Math" panose="02040503050406030204" pitchFamily="18" charset="0"/>
                      </a:rPr>
                      <m:t>× </m:t>
                    </m:r>
                    <m:sSubSup>
                      <m:sSubSupPr>
                        <m:ctrlPr>
                          <a:rPr lang="pt-BR" altLang="fr-FR" sz="1400" i="1">
                            <a:latin typeface="Cambria Math" panose="02040503050406030204" pitchFamily="18" charset="0"/>
                          </a:rPr>
                        </m:ctrlPr>
                      </m:sSubSupPr>
                      <m:e>
                        <m:r>
                          <a:rPr lang="pt-BR" altLang="fr-FR" sz="1400" i="1">
                            <a:latin typeface="Cambria Math" panose="02040503050406030204" pitchFamily="18" charset="0"/>
                          </a:rPr>
                          <m:t>𝑝</m:t>
                        </m:r>
                      </m:e>
                      <m:sub>
                        <m:r>
                          <a:rPr lang="pt-BR" altLang="fr-FR" sz="1400" i="1">
                            <a:latin typeface="Cambria Math" panose="02040503050406030204" pitchFamily="18" charset="0"/>
                          </a:rPr>
                          <m:t>𝑥</m:t>
                        </m:r>
                        <m:r>
                          <a:rPr lang="pt-BR" altLang="fr-FR" sz="1400" i="1">
                            <a:latin typeface="Cambria Math" panose="02040503050406030204" pitchFamily="18" charset="0"/>
                          </a:rPr>
                          <m:t>+</m:t>
                        </m:r>
                        <m:r>
                          <a:rPr lang="pt-BR" altLang="fr-FR" sz="1400" i="1">
                            <a:latin typeface="Cambria Math" panose="02040503050406030204" pitchFamily="18" charset="0"/>
                          </a:rPr>
                          <m:t>𝑡</m:t>
                        </m:r>
                        <m:r>
                          <a:rPr lang="pt-BR" altLang="fr-FR" sz="1400" i="1">
                            <a:latin typeface="Cambria Math" panose="02040503050406030204" pitchFamily="18" charset="0"/>
                          </a:rPr>
                          <m:t>−2</m:t>
                        </m:r>
                      </m:sub>
                      <m:sup>
                        <m:r>
                          <a:rPr lang="pt-BR" altLang="fr-FR" sz="1400" i="1">
                            <a:latin typeface="Cambria Math" panose="02040503050406030204" pitchFamily="18" charset="0"/>
                          </a:rPr>
                          <m:t>00</m:t>
                        </m:r>
                      </m:sup>
                    </m:sSubSup>
                    <m:r>
                      <a:rPr lang="pt-BR" altLang="fr-FR" sz="1400" i="1">
                        <a:latin typeface="Cambria Math" panose="02040503050406030204" pitchFamily="18" charset="0"/>
                      </a:rPr>
                      <m:t>×</m:t>
                    </m:r>
                    <m:d>
                      <m:dPr>
                        <m:ctrlPr>
                          <a:rPr lang="pt-BR" altLang="fr-FR" sz="1400" i="1">
                            <a:latin typeface="Cambria Math" panose="02040503050406030204" pitchFamily="18" charset="0"/>
                          </a:rPr>
                        </m:ctrlPr>
                      </m:dPr>
                      <m:e>
                        <m:r>
                          <a:rPr lang="pt-BR" altLang="fr-FR" sz="1400" i="1">
                            <a:latin typeface="Cambria Math" panose="02040503050406030204" pitchFamily="18" charset="0"/>
                          </a:rPr>
                          <m:t>1−</m:t>
                        </m:r>
                        <m:sSubSup>
                          <m:sSubSupPr>
                            <m:ctrlPr>
                              <a:rPr lang="pt-BR" altLang="fr-FR" sz="1400" i="1">
                                <a:latin typeface="Cambria Math" panose="02040503050406030204" pitchFamily="18" charset="0"/>
                              </a:rPr>
                            </m:ctrlPr>
                          </m:sSubSupPr>
                          <m:e>
                            <m:r>
                              <a:rPr lang="pt-BR" altLang="fr-FR" sz="1400" i="1">
                                <a:latin typeface="Cambria Math" panose="02040503050406030204" pitchFamily="18" charset="0"/>
                              </a:rPr>
                              <m:t>𝑝</m:t>
                            </m:r>
                          </m:e>
                          <m:sub>
                            <m:r>
                              <a:rPr lang="pt-BR" altLang="fr-FR" sz="1400" i="1">
                                <a:latin typeface="Cambria Math" panose="02040503050406030204" pitchFamily="18" charset="0"/>
                              </a:rPr>
                              <m:t>𝑥</m:t>
                            </m:r>
                            <m:r>
                              <a:rPr lang="pt-BR" altLang="fr-FR" sz="1400" i="1">
                                <a:latin typeface="Cambria Math" panose="02040503050406030204" pitchFamily="18" charset="0"/>
                              </a:rPr>
                              <m:t>+</m:t>
                            </m:r>
                            <m:r>
                              <a:rPr lang="pt-BR" altLang="fr-FR" sz="1400" i="1">
                                <a:latin typeface="Cambria Math" panose="02040503050406030204" pitchFamily="18" charset="0"/>
                              </a:rPr>
                              <m:t>𝑡</m:t>
                            </m:r>
                            <m:r>
                              <a:rPr lang="pt-BR" altLang="fr-FR" sz="1400" i="1">
                                <a:latin typeface="Cambria Math" panose="02040503050406030204" pitchFamily="18" charset="0"/>
                              </a:rPr>
                              <m:t>−1</m:t>
                            </m:r>
                          </m:sub>
                          <m:sup>
                            <m:r>
                              <a:rPr lang="pt-BR" altLang="fr-FR" sz="1400" i="1">
                                <a:latin typeface="Cambria Math" panose="02040503050406030204" pitchFamily="18" charset="0"/>
                              </a:rPr>
                              <m:t>0</m:t>
                            </m:r>
                            <m:r>
                              <a:rPr lang="pt-BR" altLang="fr-FR" sz="1400" i="1">
                                <a:latin typeface="Cambria Math" panose="02040503050406030204" pitchFamily="18" charset="0"/>
                              </a:rPr>
                              <m:t>𝑑</m:t>
                            </m:r>
                          </m:sup>
                        </m:sSubSup>
                        <m:r>
                          <a:rPr lang="pt-BR" altLang="fr-FR" sz="1400" i="1">
                            <a:latin typeface="Cambria Math" panose="02040503050406030204" pitchFamily="18" charset="0"/>
                          </a:rPr>
                          <m:t>−</m:t>
                        </m:r>
                        <m:sSubSup>
                          <m:sSubSupPr>
                            <m:ctrlPr>
                              <a:rPr lang="pt-BR" altLang="fr-FR" sz="1400" i="1">
                                <a:latin typeface="Cambria Math" panose="02040503050406030204" pitchFamily="18" charset="0"/>
                              </a:rPr>
                            </m:ctrlPr>
                          </m:sSubSupPr>
                          <m:e>
                            <m:r>
                              <a:rPr lang="pt-BR" altLang="fr-FR" sz="1400" i="1">
                                <a:latin typeface="Cambria Math" panose="02040503050406030204" pitchFamily="18" charset="0"/>
                              </a:rPr>
                              <m:t>𝑞</m:t>
                            </m:r>
                          </m:e>
                          <m:sub>
                            <m:r>
                              <a:rPr lang="pt-BR" altLang="fr-FR" sz="1400" i="1">
                                <a:latin typeface="Cambria Math" panose="02040503050406030204" pitchFamily="18" charset="0"/>
                              </a:rPr>
                              <m:t>𝑥</m:t>
                            </m:r>
                            <m:r>
                              <a:rPr lang="pt-BR" altLang="fr-FR" sz="1400" i="1">
                                <a:latin typeface="Cambria Math" panose="02040503050406030204" pitchFamily="18" charset="0"/>
                              </a:rPr>
                              <m:t>+</m:t>
                            </m:r>
                            <m:r>
                              <a:rPr lang="pt-BR" altLang="fr-FR" sz="1400" i="1">
                                <a:latin typeface="Cambria Math" panose="02040503050406030204" pitchFamily="18" charset="0"/>
                              </a:rPr>
                              <m:t>𝑡</m:t>
                            </m:r>
                            <m:r>
                              <a:rPr lang="pt-BR" altLang="fr-FR" sz="1400" i="1">
                                <a:latin typeface="Cambria Math" panose="02040503050406030204" pitchFamily="18" charset="0"/>
                              </a:rPr>
                              <m:t>−1</m:t>
                            </m:r>
                          </m:sub>
                          <m:sup>
                            <m:r>
                              <a:rPr lang="pt-BR" altLang="fr-FR" sz="1400" i="1">
                                <a:latin typeface="Cambria Math" panose="02040503050406030204" pitchFamily="18" charset="0"/>
                              </a:rPr>
                              <m:t>𝑤</m:t>
                            </m:r>
                          </m:sup>
                        </m:sSubSup>
                        <m:r>
                          <a:rPr lang="pt-BR" altLang="fr-FR" sz="1400" i="1">
                            <a:latin typeface="Cambria Math" panose="02040503050406030204" pitchFamily="18" charset="0"/>
                          </a:rPr>
                          <m:t>+</m:t>
                        </m:r>
                        <m:sSubSup>
                          <m:sSubSupPr>
                            <m:ctrlPr>
                              <a:rPr lang="pt-BR" altLang="fr-FR" sz="1400" i="1">
                                <a:latin typeface="Cambria Math" panose="02040503050406030204" pitchFamily="18" charset="0"/>
                              </a:rPr>
                            </m:ctrlPr>
                          </m:sSubSupPr>
                          <m:e>
                            <m:r>
                              <a:rPr lang="pt-BR" altLang="fr-FR" sz="1400" i="1">
                                <a:latin typeface="Cambria Math" panose="02040503050406030204" pitchFamily="18" charset="0"/>
                              </a:rPr>
                              <m:t>𝑝</m:t>
                            </m:r>
                          </m:e>
                          <m:sub>
                            <m:r>
                              <a:rPr lang="pt-BR" altLang="fr-FR" sz="1400" i="1">
                                <a:latin typeface="Cambria Math" panose="02040503050406030204" pitchFamily="18" charset="0"/>
                              </a:rPr>
                              <m:t>𝑥</m:t>
                            </m:r>
                            <m:r>
                              <a:rPr lang="pt-BR" altLang="fr-FR" sz="1400" i="1">
                                <a:latin typeface="Cambria Math" panose="02040503050406030204" pitchFamily="18" charset="0"/>
                              </a:rPr>
                              <m:t>+</m:t>
                            </m:r>
                            <m:r>
                              <a:rPr lang="pt-BR" altLang="fr-FR" sz="1400" i="1">
                                <a:latin typeface="Cambria Math" panose="02040503050406030204" pitchFamily="18" charset="0"/>
                              </a:rPr>
                              <m:t>𝑡</m:t>
                            </m:r>
                            <m:r>
                              <a:rPr lang="pt-BR" altLang="fr-FR" sz="1400" i="1">
                                <a:latin typeface="Cambria Math" panose="02040503050406030204" pitchFamily="18" charset="0"/>
                              </a:rPr>
                              <m:t>−1</m:t>
                            </m:r>
                          </m:sub>
                          <m:sup>
                            <m:r>
                              <a:rPr lang="pt-BR" altLang="fr-FR" sz="1400" i="1">
                                <a:latin typeface="Cambria Math" panose="02040503050406030204" pitchFamily="18" charset="0"/>
                              </a:rPr>
                              <m:t>0</m:t>
                            </m:r>
                            <m:r>
                              <a:rPr lang="pt-BR" altLang="fr-FR" sz="1400" i="1">
                                <a:latin typeface="Cambria Math" panose="02040503050406030204" pitchFamily="18" charset="0"/>
                              </a:rPr>
                              <m:t>𝑑</m:t>
                            </m:r>
                          </m:sup>
                        </m:sSubSup>
                        <m:r>
                          <a:rPr lang="pt-BR" altLang="fr-FR" sz="1400" i="1">
                            <a:latin typeface="Cambria Math" panose="02040503050406030204" pitchFamily="18" charset="0"/>
                          </a:rPr>
                          <m:t>×</m:t>
                        </m:r>
                        <m:sSubSup>
                          <m:sSubSupPr>
                            <m:ctrlPr>
                              <a:rPr lang="pt-BR" altLang="fr-FR" sz="1400" i="1">
                                <a:latin typeface="Cambria Math" panose="02040503050406030204" pitchFamily="18" charset="0"/>
                              </a:rPr>
                            </m:ctrlPr>
                          </m:sSubSupPr>
                          <m:e>
                            <m:r>
                              <a:rPr lang="pt-BR" altLang="fr-FR" sz="1400" i="1">
                                <a:latin typeface="Cambria Math" panose="02040503050406030204" pitchFamily="18" charset="0"/>
                              </a:rPr>
                              <m:t>𝑞</m:t>
                            </m:r>
                          </m:e>
                          <m:sub>
                            <m:r>
                              <a:rPr lang="pt-BR" altLang="fr-FR" sz="1400" i="1">
                                <a:latin typeface="Cambria Math" panose="02040503050406030204" pitchFamily="18" charset="0"/>
                              </a:rPr>
                              <m:t>𝑥</m:t>
                            </m:r>
                            <m:r>
                              <a:rPr lang="pt-BR" altLang="fr-FR" sz="1400" i="1">
                                <a:latin typeface="Cambria Math" panose="02040503050406030204" pitchFamily="18" charset="0"/>
                              </a:rPr>
                              <m:t>+</m:t>
                            </m:r>
                            <m:r>
                              <a:rPr lang="pt-BR" altLang="fr-FR" sz="1400" i="1">
                                <a:latin typeface="Cambria Math" panose="02040503050406030204" pitchFamily="18" charset="0"/>
                              </a:rPr>
                              <m:t>𝑡</m:t>
                            </m:r>
                            <m:r>
                              <a:rPr lang="pt-BR" altLang="fr-FR" sz="1400" i="1">
                                <a:latin typeface="Cambria Math" panose="02040503050406030204" pitchFamily="18" charset="0"/>
                              </a:rPr>
                              <m:t>−1</m:t>
                            </m:r>
                          </m:sub>
                          <m:sup>
                            <m:r>
                              <a:rPr lang="pt-BR" altLang="fr-FR" sz="1400" i="1">
                                <a:latin typeface="Cambria Math" panose="02040503050406030204" pitchFamily="18" charset="0"/>
                              </a:rPr>
                              <m:t>𝑤</m:t>
                            </m:r>
                          </m:sup>
                        </m:sSubSup>
                      </m:e>
                    </m:d>
                  </m:oMath>
                </a14:m>
                <a:r>
                  <a:rPr lang="pt-BR" altLang="fr-FR" sz="1400" dirty="0">
                    <a:solidFill>
                      <a:schemeClr val="bg1">
                        <a:lumMod val="50000"/>
                      </a:schemeClr>
                    </a:solidFill>
                  </a:rPr>
                  <a:t>.</a:t>
                </a:r>
              </a:p>
              <a:p>
                <a:pPr marL="0" indent="0" algn="just">
                  <a:buNone/>
                </a:pPr>
                <a14:m>
                  <m:oMath xmlns:m="http://schemas.openxmlformats.org/officeDocument/2006/math">
                    <m:sSubSup>
                      <m:sSubSupPr>
                        <m:ctrlPr>
                          <a:rPr lang="pt-BR" altLang="fr-FR" sz="1400" i="1">
                            <a:solidFill>
                              <a:schemeClr val="bg1">
                                <a:lumMod val="50000"/>
                              </a:schemeClr>
                            </a:solidFill>
                            <a:latin typeface="Cambria Math" panose="02040503050406030204" pitchFamily="18" charset="0"/>
                          </a:rPr>
                        </m:ctrlPr>
                      </m:sSubSupPr>
                      <m:e>
                        <m:r>
                          <a:rPr lang="pt-BR" altLang="fr-FR" sz="1400" i="1">
                            <a:solidFill>
                              <a:schemeClr val="bg1">
                                <a:lumMod val="50000"/>
                              </a:schemeClr>
                            </a:solidFill>
                            <a:latin typeface="Cambria Math" panose="02040503050406030204" pitchFamily="18" charset="0"/>
                          </a:rPr>
                          <m:t>𝑝</m:t>
                        </m:r>
                      </m:e>
                      <m:sub>
                        <m:r>
                          <a:rPr lang="pt-BR" altLang="fr-FR" sz="1400" i="1">
                            <a:solidFill>
                              <a:schemeClr val="bg1">
                                <a:lumMod val="50000"/>
                              </a:schemeClr>
                            </a:solidFill>
                            <a:latin typeface="Cambria Math" panose="02040503050406030204" pitchFamily="18" charset="0"/>
                          </a:rPr>
                          <m:t>𝑥</m:t>
                        </m:r>
                        <m:r>
                          <a:rPr lang="pt-BR" altLang="fr-FR" sz="1400" i="1">
                            <a:solidFill>
                              <a:schemeClr val="bg1">
                                <a:lumMod val="50000"/>
                              </a:schemeClr>
                            </a:solidFill>
                            <a:latin typeface="Cambria Math" panose="02040503050406030204" pitchFamily="18" charset="0"/>
                          </a:rPr>
                          <m:t>+</m:t>
                        </m:r>
                        <m:r>
                          <a:rPr lang="pt-BR" altLang="fr-FR" sz="1400" i="1">
                            <a:solidFill>
                              <a:schemeClr val="bg1">
                                <a:lumMod val="50000"/>
                              </a:schemeClr>
                            </a:solidFill>
                            <a:latin typeface="Cambria Math" panose="02040503050406030204" pitchFamily="18" charset="0"/>
                          </a:rPr>
                          <m:t>𝑡</m:t>
                        </m:r>
                        <m:r>
                          <a:rPr lang="pt-BR" altLang="fr-FR" sz="1400" i="1">
                            <a:solidFill>
                              <a:schemeClr val="bg1">
                                <a:lumMod val="50000"/>
                              </a:schemeClr>
                            </a:solidFill>
                            <a:latin typeface="Cambria Math" panose="02040503050406030204" pitchFamily="18" charset="0"/>
                          </a:rPr>
                          <m:t>−2</m:t>
                        </m:r>
                      </m:sub>
                      <m:sup>
                        <m:r>
                          <a:rPr lang="pt-BR" altLang="fr-FR" sz="1400" i="1">
                            <a:solidFill>
                              <a:schemeClr val="bg1">
                                <a:lumMod val="50000"/>
                              </a:schemeClr>
                            </a:solidFill>
                            <a:latin typeface="Cambria Math" panose="02040503050406030204" pitchFamily="18" charset="0"/>
                          </a:rPr>
                          <m:t>00</m:t>
                        </m:r>
                      </m:sup>
                    </m:sSubSup>
                    <m:r>
                      <a:rPr lang="pt-BR" altLang="fr-FR" sz="1400" i="1">
                        <a:solidFill>
                          <a:schemeClr val="bg1">
                            <a:lumMod val="50000"/>
                          </a:schemeClr>
                        </a:solidFill>
                        <a:latin typeface="Cambria Math" panose="02040503050406030204" pitchFamily="18" charset="0"/>
                      </a:rPr>
                      <m:t> </m:t>
                    </m:r>
                  </m:oMath>
                </a14:m>
                <a:r>
                  <a:rPr lang="pt-BR" altLang="fr-FR" sz="1400" dirty="0">
                    <a:solidFill>
                      <a:schemeClr val="bg1">
                        <a:lumMod val="50000"/>
                      </a:schemeClr>
                    </a:solidFill>
                  </a:rPr>
                  <a:t>: probability that the policy will be in force until time t-1;</a:t>
                </a:r>
              </a:p>
              <a:p>
                <a:pPr marL="0" indent="0" algn="just">
                  <a:buNone/>
                </a:pPr>
                <a14:m>
                  <m:oMath xmlns:m="http://schemas.openxmlformats.org/officeDocument/2006/math">
                    <m:sSubSup>
                      <m:sSubSupPr>
                        <m:ctrlPr>
                          <a:rPr lang="pt-BR" altLang="fr-FR" sz="1400" i="1">
                            <a:solidFill>
                              <a:schemeClr val="bg1">
                                <a:lumMod val="50000"/>
                              </a:schemeClr>
                            </a:solidFill>
                            <a:latin typeface="Cambria Math" panose="02040503050406030204" pitchFamily="18" charset="0"/>
                          </a:rPr>
                        </m:ctrlPr>
                      </m:sSubSupPr>
                      <m:e>
                        <m:r>
                          <a:rPr lang="pt-BR" altLang="fr-FR" sz="1400" i="1">
                            <a:solidFill>
                              <a:schemeClr val="bg1">
                                <a:lumMod val="50000"/>
                              </a:schemeClr>
                            </a:solidFill>
                            <a:latin typeface="Cambria Math" panose="02040503050406030204" pitchFamily="18" charset="0"/>
                          </a:rPr>
                          <m:t>𝑝</m:t>
                        </m:r>
                      </m:e>
                      <m:sub>
                        <m:r>
                          <a:rPr lang="pt-BR" altLang="fr-FR" sz="1400" i="1">
                            <a:solidFill>
                              <a:schemeClr val="bg1">
                                <a:lumMod val="50000"/>
                              </a:schemeClr>
                            </a:solidFill>
                            <a:latin typeface="Cambria Math" panose="02040503050406030204" pitchFamily="18" charset="0"/>
                          </a:rPr>
                          <m:t>𝑥</m:t>
                        </m:r>
                        <m:r>
                          <a:rPr lang="pt-BR" altLang="fr-FR" sz="1400" i="1">
                            <a:solidFill>
                              <a:schemeClr val="bg1">
                                <a:lumMod val="50000"/>
                              </a:schemeClr>
                            </a:solidFill>
                            <a:latin typeface="Cambria Math" panose="02040503050406030204" pitchFamily="18" charset="0"/>
                          </a:rPr>
                          <m:t>+</m:t>
                        </m:r>
                        <m:r>
                          <a:rPr lang="pt-BR" altLang="fr-FR" sz="1400" i="1">
                            <a:solidFill>
                              <a:schemeClr val="bg1">
                                <a:lumMod val="50000"/>
                              </a:schemeClr>
                            </a:solidFill>
                            <a:latin typeface="Cambria Math" panose="02040503050406030204" pitchFamily="18" charset="0"/>
                          </a:rPr>
                          <m:t>𝑡</m:t>
                        </m:r>
                        <m:r>
                          <a:rPr lang="pt-BR" altLang="fr-FR" sz="1400" i="1">
                            <a:solidFill>
                              <a:schemeClr val="bg1">
                                <a:lumMod val="50000"/>
                              </a:schemeClr>
                            </a:solidFill>
                            <a:latin typeface="Cambria Math" panose="02040503050406030204" pitchFamily="18" charset="0"/>
                          </a:rPr>
                          <m:t>−1</m:t>
                        </m:r>
                      </m:sub>
                      <m:sup>
                        <m:r>
                          <a:rPr lang="pt-BR" altLang="fr-FR" sz="1400" i="1">
                            <a:solidFill>
                              <a:schemeClr val="bg1">
                                <a:lumMod val="50000"/>
                              </a:schemeClr>
                            </a:solidFill>
                            <a:latin typeface="Cambria Math" panose="02040503050406030204" pitchFamily="18" charset="0"/>
                          </a:rPr>
                          <m:t>0</m:t>
                        </m:r>
                        <m:r>
                          <a:rPr lang="pt-BR" altLang="fr-FR" sz="1400" i="1">
                            <a:solidFill>
                              <a:schemeClr val="bg1">
                                <a:lumMod val="50000"/>
                              </a:schemeClr>
                            </a:solidFill>
                            <a:latin typeface="Cambria Math" panose="02040503050406030204" pitchFamily="18" charset="0"/>
                          </a:rPr>
                          <m:t>𝑑</m:t>
                        </m:r>
                      </m:sup>
                    </m:sSubSup>
                    <m:r>
                      <a:rPr lang="pt-BR" altLang="fr-FR" sz="1400" i="1">
                        <a:solidFill>
                          <a:schemeClr val="bg1">
                            <a:lumMod val="50000"/>
                          </a:schemeClr>
                        </a:solidFill>
                        <a:latin typeface="Cambria Math" panose="02040503050406030204" pitchFamily="18" charset="0"/>
                      </a:rPr>
                      <m:t> </m:t>
                    </m:r>
                  </m:oMath>
                </a14:m>
                <a:r>
                  <a:rPr lang="pt-BR" altLang="fr-FR" sz="1400" dirty="0">
                    <a:solidFill>
                      <a:schemeClr val="bg1">
                        <a:lumMod val="50000"/>
                      </a:schemeClr>
                    </a:solidFill>
                  </a:rPr>
                  <a:t>:probability that the individual will not die between t-1 and t; </a:t>
                </a:r>
              </a:p>
              <a:p>
                <a:pPr marL="0" indent="0" algn="just">
                  <a:buNone/>
                </a:pPr>
                <a14:m>
                  <m:oMath xmlns:m="http://schemas.openxmlformats.org/officeDocument/2006/math">
                    <m:sSubSup>
                      <m:sSubSupPr>
                        <m:ctrlPr>
                          <a:rPr lang="pt-BR" altLang="fr-FR" sz="1400" i="1">
                            <a:solidFill>
                              <a:schemeClr val="bg1">
                                <a:lumMod val="50000"/>
                              </a:schemeClr>
                            </a:solidFill>
                            <a:latin typeface="Cambria Math" panose="02040503050406030204" pitchFamily="18" charset="0"/>
                          </a:rPr>
                        </m:ctrlPr>
                      </m:sSubSupPr>
                      <m:e>
                        <m:r>
                          <a:rPr lang="pt-BR" altLang="fr-FR" sz="1400" i="1">
                            <a:solidFill>
                              <a:schemeClr val="bg1">
                                <a:lumMod val="50000"/>
                              </a:schemeClr>
                            </a:solidFill>
                            <a:latin typeface="Cambria Math" panose="02040503050406030204" pitchFamily="18" charset="0"/>
                          </a:rPr>
                          <m:t>𝑞</m:t>
                        </m:r>
                      </m:e>
                      <m:sub>
                        <m:r>
                          <a:rPr lang="pt-BR" altLang="fr-FR" sz="1400" i="1">
                            <a:solidFill>
                              <a:schemeClr val="bg1">
                                <a:lumMod val="50000"/>
                              </a:schemeClr>
                            </a:solidFill>
                            <a:latin typeface="Cambria Math" panose="02040503050406030204" pitchFamily="18" charset="0"/>
                          </a:rPr>
                          <m:t>𝑥</m:t>
                        </m:r>
                        <m:r>
                          <a:rPr lang="pt-BR" altLang="fr-FR" sz="1400" i="1">
                            <a:solidFill>
                              <a:schemeClr val="bg1">
                                <a:lumMod val="50000"/>
                              </a:schemeClr>
                            </a:solidFill>
                            <a:latin typeface="Cambria Math" panose="02040503050406030204" pitchFamily="18" charset="0"/>
                          </a:rPr>
                          <m:t>+</m:t>
                        </m:r>
                        <m:r>
                          <a:rPr lang="pt-BR" altLang="fr-FR" sz="1400" i="1">
                            <a:solidFill>
                              <a:schemeClr val="bg1">
                                <a:lumMod val="50000"/>
                              </a:schemeClr>
                            </a:solidFill>
                            <a:latin typeface="Cambria Math" panose="02040503050406030204" pitchFamily="18" charset="0"/>
                          </a:rPr>
                          <m:t>𝑡</m:t>
                        </m:r>
                        <m:r>
                          <a:rPr lang="pt-BR" altLang="fr-FR" sz="1400" i="1">
                            <a:solidFill>
                              <a:schemeClr val="bg1">
                                <a:lumMod val="50000"/>
                              </a:schemeClr>
                            </a:solidFill>
                            <a:latin typeface="Cambria Math" panose="02040503050406030204" pitchFamily="18" charset="0"/>
                          </a:rPr>
                          <m:t>−1</m:t>
                        </m:r>
                      </m:sub>
                      <m:sup>
                        <m:r>
                          <a:rPr lang="pt-BR" altLang="fr-FR" sz="1400" i="1">
                            <a:solidFill>
                              <a:schemeClr val="bg1">
                                <a:lumMod val="50000"/>
                              </a:schemeClr>
                            </a:solidFill>
                            <a:latin typeface="Cambria Math" panose="02040503050406030204" pitchFamily="18" charset="0"/>
                          </a:rPr>
                          <m:t>𝑤</m:t>
                        </m:r>
                      </m:sup>
                    </m:sSubSup>
                    <m:r>
                      <a:rPr lang="pt-BR" altLang="fr-FR" sz="1400" i="1">
                        <a:solidFill>
                          <a:schemeClr val="bg1">
                            <a:lumMod val="50000"/>
                          </a:schemeClr>
                        </a:solidFill>
                        <a:latin typeface="Cambria Math" panose="02040503050406030204" pitchFamily="18" charset="0"/>
                      </a:rPr>
                      <m:t> </m:t>
                    </m:r>
                  </m:oMath>
                </a14:m>
                <a:r>
                  <a:rPr lang="pt-BR" altLang="fr-FR" sz="1400" dirty="0">
                    <a:solidFill>
                      <a:schemeClr val="bg1">
                        <a:lumMod val="50000"/>
                      </a:schemeClr>
                    </a:solidFill>
                  </a:rPr>
                  <a:t>: probability of surrendering the police between t-1 and t.</a:t>
                </a:r>
              </a:p>
              <a:p>
                <a:pPr marL="0" indent="0" algn="just">
                  <a:buNone/>
                </a:pPr>
                <a14:m>
                  <m:oMath xmlns:m="http://schemas.openxmlformats.org/officeDocument/2006/math">
                    <m:sSub>
                      <m:sSubPr>
                        <m:ctrlPr>
                          <a:rPr lang="pt-BR" altLang="fr-FR" sz="1400" i="1">
                            <a:latin typeface="Cambria Math" panose="02040503050406030204" pitchFamily="18" charset="0"/>
                          </a:rPr>
                        </m:ctrlPr>
                      </m:sSubPr>
                      <m:e>
                        <m:r>
                          <a:rPr lang="pt-BR" altLang="fr-FR" sz="1400" i="1">
                            <a:latin typeface="Cambria Math" panose="02040503050406030204" pitchFamily="18" charset="0"/>
                          </a:rPr>
                          <m:t>𝑁𝑃𝑉</m:t>
                        </m:r>
                      </m:e>
                      <m:sub>
                        <m:r>
                          <a:rPr lang="pt-BR" altLang="fr-FR" sz="1400" i="1">
                            <a:latin typeface="Cambria Math" panose="02040503050406030204" pitchFamily="18" charset="0"/>
                          </a:rPr>
                          <m:t>𝑡</m:t>
                        </m:r>
                      </m:sub>
                    </m:sSub>
                    <m:r>
                      <a:rPr lang="pt-BR" altLang="fr-FR" sz="1400" i="1">
                        <a:latin typeface="Cambria Math" panose="02040503050406030204" pitchFamily="18" charset="0"/>
                      </a:rPr>
                      <m:t>=</m:t>
                    </m:r>
                    <m:sSub>
                      <m:sSubPr>
                        <m:ctrlPr>
                          <a:rPr lang="pt-BR" altLang="fr-FR" sz="1400" i="1">
                            <a:latin typeface="Cambria Math" panose="02040503050406030204" pitchFamily="18" charset="0"/>
                          </a:rPr>
                        </m:ctrlPr>
                      </m:sSubPr>
                      <m:e>
                        <m:r>
                          <a:rPr lang="pt-BR" altLang="fr-FR" sz="1400" i="1">
                            <a:latin typeface="Cambria Math" panose="02040503050406030204" pitchFamily="18" charset="0"/>
                          </a:rPr>
                          <m:t>𝜋</m:t>
                        </m:r>
                      </m:e>
                      <m:sub>
                        <m:r>
                          <a:rPr lang="pt-BR" altLang="fr-FR" sz="1400" i="1">
                            <a:latin typeface="Cambria Math" panose="02040503050406030204" pitchFamily="18" charset="0"/>
                          </a:rPr>
                          <m:t>𝑡</m:t>
                        </m:r>
                      </m:sub>
                    </m:sSub>
                    <m:r>
                      <a:rPr lang="pt-BR" altLang="fr-FR" sz="1400" i="1">
                        <a:latin typeface="Cambria Math" panose="02040503050406030204" pitchFamily="18" charset="0"/>
                      </a:rPr>
                      <m:t>×</m:t>
                    </m:r>
                    <m:sSup>
                      <m:sSupPr>
                        <m:ctrlPr>
                          <a:rPr lang="pt-BR" altLang="fr-FR" sz="1400" i="1">
                            <a:latin typeface="Cambria Math" panose="02040503050406030204" pitchFamily="18" charset="0"/>
                          </a:rPr>
                        </m:ctrlPr>
                      </m:sSupPr>
                      <m:e>
                        <m:d>
                          <m:dPr>
                            <m:ctrlPr>
                              <a:rPr lang="pt-BR" altLang="fr-FR" sz="1400" i="1">
                                <a:latin typeface="Cambria Math" panose="02040503050406030204" pitchFamily="18" charset="0"/>
                              </a:rPr>
                            </m:ctrlPr>
                          </m:dPr>
                          <m:e>
                            <m:r>
                              <a:rPr lang="pt-BR" altLang="fr-FR" sz="1400" i="1">
                                <a:latin typeface="Cambria Math" panose="02040503050406030204" pitchFamily="18" charset="0"/>
                              </a:rPr>
                              <m:t>1+</m:t>
                            </m:r>
                            <m:sSub>
                              <m:sSubPr>
                                <m:ctrlPr>
                                  <a:rPr lang="pt-BR" altLang="fr-FR" sz="1400" i="1">
                                    <a:latin typeface="Cambria Math" panose="02040503050406030204" pitchFamily="18" charset="0"/>
                                  </a:rPr>
                                </m:ctrlPr>
                              </m:sSubPr>
                              <m:e>
                                <m:r>
                                  <a:rPr lang="pt-BR" altLang="fr-FR" sz="1400" i="1">
                                    <a:latin typeface="Cambria Math" panose="02040503050406030204" pitchFamily="18" charset="0"/>
                                  </a:rPr>
                                  <m:t>𝑗</m:t>
                                </m:r>
                              </m:e>
                              <m:sub>
                                <m:r>
                                  <a:rPr lang="pt-BR" altLang="fr-FR" sz="1400" i="1">
                                    <a:latin typeface="Cambria Math" panose="02040503050406030204" pitchFamily="18" charset="0"/>
                                  </a:rPr>
                                  <m:t>𝑡</m:t>
                                </m:r>
                              </m:sub>
                            </m:sSub>
                          </m:e>
                        </m:d>
                      </m:e>
                      <m:sup>
                        <m:r>
                          <a:rPr lang="pt-BR" altLang="fr-FR" sz="1400" i="1">
                            <a:latin typeface="Cambria Math" panose="02040503050406030204" pitchFamily="18" charset="0"/>
                          </a:rPr>
                          <m:t>−</m:t>
                        </m:r>
                        <m:r>
                          <a:rPr lang="pt-BR" altLang="fr-FR" sz="1400" i="1">
                            <a:latin typeface="Cambria Math" panose="02040503050406030204" pitchFamily="18" charset="0"/>
                          </a:rPr>
                          <m:t>𝑡</m:t>
                        </m:r>
                      </m:sup>
                    </m:sSup>
                    <m:r>
                      <a:rPr lang="pt-BR" altLang="fr-FR" sz="1400" i="1">
                        <a:latin typeface="Cambria Math" panose="02040503050406030204" pitchFamily="18" charset="0"/>
                      </a:rPr>
                      <m:t>+</m:t>
                    </m:r>
                    <m:sSub>
                      <m:sSubPr>
                        <m:ctrlPr>
                          <a:rPr lang="pt-BR" altLang="fr-FR" sz="1400" i="1">
                            <a:latin typeface="Cambria Math" panose="02040503050406030204" pitchFamily="18" charset="0"/>
                          </a:rPr>
                        </m:ctrlPr>
                      </m:sSubPr>
                      <m:e>
                        <m:r>
                          <a:rPr lang="pt-BR" altLang="fr-FR" sz="1400" i="1">
                            <a:latin typeface="Cambria Math" panose="02040503050406030204" pitchFamily="18" charset="0"/>
                          </a:rPr>
                          <m:t>𝑁𝑃𝑉</m:t>
                        </m:r>
                      </m:e>
                      <m:sub>
                        <m:r>
                          <a:rPr lang="pt-BR" altLang="fr-FR" sz="1400" i="1">
                            <a:latin typeface="Cambria Math" panose="02040503050406030204" pitchFamily="18" charset="0"/>
                          </a:rPr>
                          <m:t>𝑡</m:t>
                        </m:r>
                        <m:r>
                          <a:rPr lang="pt-BR" altLang="fr-FR" sz="1400" i="1">
                            <a:latin typeface="Cambria Math" panose="02040503050406030204" pitchFamily="18" charset="0"/>
                          </a:rPr>
                          <m:t>−1</m:t>
                        </m:r>
                      </m:sub>
                    </m:sSub>
                  </m:oMath>
                </a14:m>
                <a:r>
                  <a:rPr lang="pt-BR" altLang="fr-FR" sz="1400" dirty="0"/>
                  <a:t>.</a:t>
                </a:r>
              </a:p>
              <a:p>
                <a:pPr marL="0" indent="0" algn="just">
                  <a:buNone/>
                </a:pPr>
                <a14:m>
                  <m:oMath xmlns:m="http://schemas.openxmlformats.org/officeDocument/2006/math">
                    <m:sSub>
                      <m:sSubPr>
                        <m:ctrlPr>
                          <a:rPr lang="pt-BR" altLang="fr-FR" sz="1400" i="1">
                            <a:solidFill>
                              <a:schemeClr val="bg1">
                                <a:lumMod val="50000"/>
                              </a:schemeClr>
                            </a:solidFill>
                            <a:latin typeface="Cambria Math" panose="02040503050406030204" pitchFamily="18" charset="0"/>
                          </a:rPr>
                        </m:ctrlPr>
                      </m:sSubPr>
                      <m:e>
                        <m:r>
                          <a:rPr lang="pt-BR" altLang="fr-FR" sz="1400" i="1">
                            <a:solidFill>
                              <a:schemeClr val="bg1">
                                <a:lumMod val="50000"/>
                              </a:schemeClr>
                            </a:solidFill>
                            <a:latin typeface="Cambria Math" panose="02040503050406030204" pitchFamily="18" charset="0"/>
                          </a:rPr>
                          <m:t>𝑗</m:t>
                        </m:r>
                      </m:e>
                      <m:sub>
                        <m:r>
                          <a:rPr lang="pt-BR" altLang="fr-FR" sz="1400" i="1">
                            <a:solidFill>
                              <a:schemeClr val="bg1">
                                <a:lumMod val="50000"/>
                              </a:schemeClr>
                            </a:solidFill>
                            <a:latin typeface="Cambria Math" panose="02040503050406030204" pitchFamily="18" charset="0"/>
                          </a:rPr>
                          <m:t>𝑡</m:t>
                        </m:r>
                      </m:sub>
                    </m:sSub>
                  </m:oMath>
                </a14:m>
                <a:r>
                  <a:rPr lang="pt-BR" altLang="fr-FR" sz="1400" dirty="0">
                    <a:solidFill>
                      <a:schemeClr val="bg1">
                        <a:lumMod val="50000"/>
                      </a:schemeClr>
                    </a:solidFill>
                  </a:rPr>
                  <a:t>: company discount rate.</a:t>
                </a:r>
              </a:p>
              <a:p>
                <a:pPr marL="0" indent="0" algn="just">
                  <a:buNone/>
                </a:pPr>
                <a:endParaRPr lang="pt-BR" altLang="fr-FR" sz="1400" dirty="0"/>
              </a:p>
              <a:p>
                <a:pPr marL="0" indent="0" algn="just">
                  <a:buNone/>
                </a:pPr>
                <a:r>
                  <a:rPr lang="pt-BR" sz="1400" dirty="0"/>
                  <a:t> </a:t>
                </a:r>
                <a:endParaRPr lang="pt-BR" altLang="fr-FR" sz="1400" dirty="0"/>
              </a:p>
              <a:p>
                <a:pPr marL="0" indent="0" algn="just">
                  <a:buNone/>
                </a:pPr>
                <a:endParaRPr lang="pt-BR" altLang="fr-FR" sz="1400" dirty="0"/>
              </a:p>
              <a:p>
                <a:pPr marL="0" indent="0" algn="just">
                  <a:buNone/>
                </a:pPr>
                <a:endParaRPr lang="pt-BR" altLang="fr-FR" sz="1600" dirty="0"/>
              </a:p>
            </p:txBody>
          </p:sp>
        </mc:Choice>
        <mc:Fallback xmlns="">
          <p:sp>
            <p:nvSpPr>
              <p:cNvPr id="6" name="Espace réservé du contenu 2">
                <a:extLst>
                  <a:ext uri="{FF2B5EF4-FFF2-40B4-BE49-F238E27FC236}">
                    <a16:creationId xmlns:a16="http://schemas.microsoft.com/office/drawing/2014/main" id="{AAE2950B-FEA8-E841-84E6-4AB1C006C3FB}"/>
                  </a:ext>
                </a:extLst>
              </p:cNvPr>
              <p:cNvSpPr txBox="1">
                <a:spLocks noRot="1" noChangeAspect="1" noMove="1" noResize="1" noEditPoints="1" noAdjustHandles="1" noChangeArrowheads="1" noChangeShapeType="1" noTextEdit="1"/>
              </p:cNvSpPr>
              <p:nvPr/>
            </p:nvSpPr>
            <p:spPr bwMode="auto">
              <a:xfrm>
                <a:off x="6107670" y="1741412"/>
                <a:ext cx="5542721" cy="4812035"/>
              </a:xfrm>
              <a:prstGeom prst="rect">
                <a:avLst/>
              </a:prstGeom>
              <a:blipFill>
                <a:blip r:embed="rId3"/>
                <a:stretch>
                  <a:fillRect l="-458" t="-789" r="-45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noFill/>
                  </a:rPr>
                  <a:t> </a:t>
                </a:r>
              </a:p>
            </p:txBody>
          </p:sp>
        </mc:Fallback>
      </mc:AlternateContent>
      <p:cxnSp>
        <p:nvCxnSpPr>
          <p:cNvPr id="7" name="Conector Reto 6">
            <a:extLst>
              <a:ext uri="{FF2B5EF4-FFF2-40B4-BE49-F238E27FC236}">
                <a16:creationId xmlns:a16="http://schemas.microsoft.com/office/drawing/2014/main" id="{5A6311EE-A0AE-514B-8D90-2C6B0FAA4833}"/>
              </a:ext>
            </a:extLst>
          </p:cNvPr>
          <p:cNvCxnSpPr>
            <a:cxnSpLocks/>
          </p:cNvCxnSpPr>
          <p:nvPr/>
        </p:nvCxnSpPr>
        <p:spPr>
          <a:xfrm>
            <a:off x="5927613" y="1323525"/>
            <a:ext cx="0" cy="535557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8" name="Agrupar 7">
            <a:extLst>
              <a:ext uri="{FF2B5EF4-FFF2-40B4-BE49-F238E27FC236}">
                <a16:creationId xmlns:a16="http://schemas.microsoft.com/office/drawing/2014/main" id="{ADADAD1E-6E98-BF47-B7E8-120B7B36800E}"/>
              </a:ext>
            </a:extLst>
          </p:cNvPr>
          <p:cNvGrpSpPr/>
          <p:nvPr/>
        </p:nvGrpSpPr>
        <p:grpSpPr>
          <a:xfrm rot="20413920">
            <a:off x="4601410" y="5292056"/>
            <a:ext cx="1144641" cy="793881"/>
            <a:chOff x="-368820" y="5169597"/>
            <a:chExt cx="1144641" cy="793881"/>
          </a:xfrm>
        </p:grpSpPr>
        <p:sp>
          <p:nvSpPr>
            <p:cNvPr id="9" name="Oval 8">
              <a:extLst>
                <a:ext uri="{FF2B5EF4-FFF2-40B4-BE49-F238E27FC236}">
                  <a16:creationId xmlns:a16="http://schemas.microsoft.com/office/drawing/2014/main" id="{B90DC06E-3E37-6945-9D3C-ECA01C333177}"/>
                </a:ext>
              </a:extLst>
            </p:cNvPr>
            <p:cNvSpPr/>
            <p:nvPr/>
          </p:nvSpPr>
          <p:spPr>
            <a:xfrm>
              <a:off x="-337321" y="5169597"/>
              <a:ext cx="865678" cy="793881"/>
            </a:xfrm>
            <a:prstGeom prst="ellipse">
              <a:avLst/>
            </a:prstGeom>
            <a:solidFill>
              <a:schemeClr val="accent5">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CaixaDeTexto 9">
              <a:extLst>
                <a:ext uri="{FF2B5EF4-FFF2-40B4-BE49-F238E27FC236}">
                  <a16:creationId xmlns:a16="http://schemas.microsoft.com/office/drawing/2014/main" id="{88CB1247-8527-1841-B8A1-F064C243895A}"/>
                </a:ext>
              </a:extLst>
            </p:cNvPr>
            <p:cNvSpPr txBox="1"/>
            <p:nvPr/>
          </p:nvSpPr>
          <p:spPr>
            <a:xfrm>
              <a:off x="-368820" y="5370756"/>
              <a:ext cx="1144641" cy="338554"/>
            </a:xfrm>
            <a:prstGeom prst="rect">
              <a:avLst/>
            </a:prstGeom>
            <a:noFill/>
          </p:spPr>
          <p:txBody>
            <a:bodyPr wrap="square" rtlCol="0">
              <a:spAutoFit/>
            </a:bodyPr>
            <a:lstStyle/>
            <a:p>
              <a:r>
                <a:rPr lang="pt-BR" sz="1600" dirty="0">
                  <a:solidFill>
                    <a:schemeClr val="bg1">
                      <a:lumMod val="50000"/>
                    </a:schemeClr>
                  </a:solidFill>
                  <a:latin typeface="Arial" panose="020B0604020202020204" pitchFamily="34" charset="0"/>
                  <a:cs typeface="Arial" panose="020B0604020202020204" pitchFamily="34" charset="0"/>
                </a:rPr>
                <a:t>Demand</a:t>
              </a:r>
            </a:p>
          </p:txBody>
        </p:sp>
      </p:grpSp>
      <p:grpSp>
        <p:nvGrpSpPr>
          <p:cNvPr id="11" name="Agrupar 10">
            <a:extLst>
              <a:ext uri="{FF2B5EF4-FFF2-40B4-BE49-F238E27FC236}">
                <a16:creationId xmlns:a16="http://schemas.microsoft.com/office/drawing/2014/main" id="{8F24E595-8993-954F-8266-9429217F91BF}"/>
              </a:ext>
            </a:extLst>
          </p:cNvPr>
          <p:cNvGrpSpPr/>
          <p:nvPr/>
        </p:nvGrpSpPr>
        <p:grpSpPr>
          <a:xfrm rot="20266814">
            <a:off x="10425143" y="5271211"/>
            <a:ext cx="1166150" cy="793881"/>
            <a:chOff x="1079559" y="5520335"/>
            <a:chExt cx="1166150" cy="793881"/>
          </a:xfrm>
        </p:grpSpPr>
        <p:sp>
          <p:nvSpPr>
            <p:cNvPr id="12" name="Oval 11">
              <a:extLst>
                <a:ext uri="{FF2B5EF4-FFF2-40B4-BE49-F238E27FC236}">
                  <a16:creationId xmlns:a16="http://schemas.microsoft.com/office/drawing/2014/main" id="{4FE0BE47-BAB8-FC47-9338-709554447699}"/>
                </a:ext>
              </a:extLst>
            </p:cNvPr>
            <p:cNvSpPr/>
            <p:nvPr/>
          </p:nvSpPr>
          <p:spPr>
            <a:xfrm>
              <a:off x="1079559" y="5520335"/>
              <a:ext cx="865678" cy="793881"/>
            </a:xfrm>
            <a:prstGeom prst="ellipse">
              <a:avLst/>
            </a:prstGeom>
            <a:solidFill>
              <a:schemeClr val="accent5">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CaixaDeTexto 12">
              <a:extLst>
                <a:ext uri="{FF2B5EF4-FFF2-40B4-BE49-F238E27FC236}">
                  <a16:creationId xmlns:a16="http://schemas.microsoft.com/office/drawing/2014/main" id="{60E37963-73EA-6643-9F9F-ED822FB46A73}"/>
                </a:ext>
              </a:extLst>
            </p:cNvPr>
            <p:cNvSpPr txBox="1"/>
            <p:nvPr/>
          </p:nvSpPr>
          <p:spPr>
            <a:xfrm>
              <a:off x="1101068" y="5734746"/>
              <a:ext cx="1144641" cy="338554"/>
            </a:xfrm>
            <a:prstGeom prst="rect">
              <a:avLst/>
            </a:prstGeom>
            <a:noFill/>
          </p:spPr>
          <p:txBody>
            <a:bodyPr wrap="square" rtlCol="0">
              <a:spAutoFit/>
            </a:bodyPr>
            <a:lstStyle/>
            <a:p>
              <a:r>
                <a:rPr lang="pt-BR" sz="1600" dirty="0">
                  <a:solidFill>
                    <a:schemeClr val="bg1">
                      <a:lumMod val="50000"/>
                    </a:schemeClr>
                  </a:solidFill>
                  <a:latin typeface="Arial" panose="020B0604020202020204" pitchFamily="34" charset="0"/>
                  <a:cs typeface="Arial" panose="020B0604020202020204" pitchFamily="34" charset="0"/>
                </a:rPr>
                <a:t>Supply</a:t>
              </a:r>
            </a:p>
          </p:txBody>
        </p:sp>
      </p:grpSp>
      <p:sp>
        <p:nvSpPr>
          <p:cNvPr id="2" name="Espaço Reservado para Número de Slide 1"/>
          <p:cNvSpPr>
            <a:spLocks noGrp="1"/>
          </p:cNvSpPr>
          <p:nvPr>
            <p:ph type="sldNum" sz="quarter" idx="12"/>
          </p:nvPr>
        </p:nvSpPr>
        <p:spPr/>
        <p:txBody>
          <a:bodyPr/>
          <a:lstStyle/>
          <a:p>
            <a:pPr>
              <a:defRPr/>
            </a:pPr>
            <a:fld id="{6E4C29F6-C04E-4800-BDDD-8E0464A8B178}" type="slidenum">
              <a:rPr lang="fr-FR" smtClean="0"/>
              <a:pPr>
                <a:defRPr/>
              </a:pPr>
              <a:t>11</a:t>
            </a:fld>
            <a:endParaRPr lang="fr-FR"/>
          </a:p>
        </p:txBody>
      </p:sp>
    </p:spTree>
    <p:extLst>
      <p:ext uri="{BB962C8B-B14F-4D97-AF65-F5344CB8AC3E}">
        <p14:creationId xmlns:p14="http://schemas.microsoft.com/office/powerpoint/2010/main" val="9740382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tângulo Arredondado 1">
            <a:extLst>
              <a:ext uri="{FF2B5EF4-FFF2-40B4-BE49-F238E27FC236}">
                <a16:creationId xmlns:a16="http://schemas.microsoft.com/office/drawing/2014/main" id="{7C5DDF16-5BBF-A847-9583-1549C22F6D32}"/>
              </a:ext>
            </a:extLst>
          </p:cNvPr>
          <p:cNvSpPr/>
          <p:nvPr/>
        </p:nvSpPr>
        <p:spPr>
          <a:xfrm>
            <a:off x="7848228" y="5770911"/>
            <a:ext cx="4338623" cy="615947"/>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Titre 1">
            <a:extLst>
              <a:ext uri="{FF2B5EF4-FFF2-40B4-BE49-F238E27FC236}">
                <a16:creationId xmlns:a16="http://schemas.microsoft.com/office/drawing/2014/main" id="{406CA13F-F042-BB49-97F2-2342887CC27C}"/>
              </a:ext>
            </a:extLst>
          </p:cNvPr>
          <p:cNvSpPr>
            <a:spLocks noGrp="1" noChangeArrowheads="1"/>
          </p:cNvSpPr>
          <p:nvPr>
            <p:ph type="title"/>
          </p:nvPr>
        </p:nvSpPr>
        <p:spPr>
          <a:xfrm>
            <a:off x="838200" y="365125"/>
            <a:ext cx="10515600" cy="1325563"/>
          </a:xfrm>
        </p:spPr>
        <p:txBody>
          <a:bodyPr/>
          <a:lstStyle/>
          <a:p>
            <a:r>
              <a:rPr lang="pt-BR" dirty="0"/>
              <a:t>Assumptions</a:t>
            </a:r>
            <a:endParaRPr lang="pt-BR" dirty="0">
              <a:effectLst/>
            </a:endParaRPr>
          </a:p>
        </p:txBody>
      </p:sp>
      <p:sp>
        <p:nvSpPr>
          <p:cNvPr id="5" name="Espace réservé du contenu 2">
            <a:extLst>
              <a:ext uri="{FF2B5EF4-FFF2-40B4-BE49-F238E27FC236}">
                <a16:creationId xmlns:a16="http://schemas.microsoft.com/office/drawing/2014/main" id="{6EC6CA81-3059-6D47-9A9E-EC70B356E325}"/>
              </a:ext>
            </a:extLst>
          </p:cNvPr>
          <p:cNvSpPr txBox="1">
            <a:spLocks noChangeArrowheads="1"/>
          </p:cNvSpPr>
          <p:nvPr/>
        </p:nvSpPr>
        <p:spPr bwMode="auto">
          <a:xfrm>
            <a:off x="7848229" y="5797416"/>
            <a:ext cx="4338623" cy="57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SzPct val="85000"/>
              <a:buFont typeface="Wingdings" panose="05000000000000000000" pitchFamily="2" charset="2"/>
              <a:buChar char=""/>
              <a:defRPr lang="fr-FR" altLang="fr-F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Wingdings" panose="05000000000000000000" pitchFamily="2" charset="2"/>
              <a:buChar char="§"/>
              <a:defRPr lang="fr-FR" altLang="fr-F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lang="fr-FR" altLang="fr-F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t">
              <a:buNone/>
            </a:pPr>
            <a:r>
              <a:rPr lang="pt-BR" altLang="fr-FR" sz="1200" dirty="0"/>
              <a:t>The surrender rates, surrender penalties and the corridor factor adjustment were extracted from Dickson, Hardy and Waters (2013).</a:t>
            </a:r>
          </a:p>
          <a:p>
            <a:pPr marL="0" indent="0" algn="just">
              <a:buNone/>
            </a:pPr>
            <a:endParaRPr lang="pt-BR" altLang="fr-FR" sz="1400" dirty="0"/>
          </a:p>
          <a:p>
            <a:pPr marL="0" indent="0" algn="just">
              <a:buNone/>
            </a:pPr>
            <a:endParaRPr lang="pt-BR" altLang="fr-FR" sz="1400" dirty="0"/>
          </a:p>
          <a:p>
            <a:pPr marL="0" indent="0" algn="just">
              <a:buNone/>
            </a:pPr>
            <a:r>
              <a:rPr lang="pt-BR" sz="1400" dirty="0">
                <a:effectLst/>
              </a:rPr>
              <a:t> </a:t>
            </a:r>
            <a:endParaRPr lang="pt-BR" altLang="fr-FR" sz="1400" dirty="0"/>
          </a:p>
          <a:p>
            <a:pPr marL="0" indent="0" algn="just">
              <a:buNone/>
            </a:pPr>
            <a:endParaRPr lang="pt-BR" altLang="fr-FR" sz="1400" dirty="0"/>
          </a:p>
          <a:p>
            <a:pPr marL="0" indent="0" algn="just">
              <a:buNone/>
            </a:pPr>
            <a:endParaRPr lang="pt-BR" altLang="fr-FR" sz="1600" dirty="0"/>
          </a:p>
        </p:txBody>
      </p:sp>
      <mc:AlternateContent xmlns:mc="http://schemas.openxmlformats.org/markup-compatibility/2006" xmlns:a14="http://schemas.microsoft.com/office/drawing/2010/main">
        <mc:Choice Requires="a14">
          <p:graphicFrame>
            <p:nvGraphicFramePr>
              <p:cNvPr id="6" name="Tabela 5">
                <a:extLst>
                  <a:ext uri="{FF2B5EF4-FFF2-40B4-BE49-F238E27FC236}">
                    <a16:creationId xmlns:a16="http://schemas.microsoft.com/office/drawing/2014/main" id="{09486902-246C-2641-AC5D-1995B5979B1D}"/>
                  </a:ext>
                </a:extLst>
              </p:cNvPr>
              <p:cNvGraphicFramePr>
                <a:graphicFrameLocks noGrp="1"/>
              </p:cNvGraphicFramePr>
              <p:nvPr>
                <p:extLst>
                  <p:ext uri="{D42A27DB-BD31-4B8C-83A1-F6EECF244321}">
                    <p14:modId xmlns:p14="http://schemas.microsoft.com/office/powerpoint/2010/main" val="4288472002"/>
                  </p:ext>
                </p:extLst>
              </p:nvPr>
            </p:nvGraphicFramePr>
            <p:xfrm>
              <a:off x="838199" y="1504458"/>
              <a:ext cx="6834809" cy="4882400"/>
            </p:xfrm>
            <a:graphic>
              <a:graphicData uri="http://schemas.openxmlformats.org/drawingml/2006/table">
                <a:tbl>
                  <a:tblPr firstRow="1" firstCol="1" bandRow="1"/>
                  <a:tblGrid>
                    <a:gridCol w="3853789">
                      <a:extLst>
                        <a:ext uri="{9D8B030D-6E8A-4147-A177-3AD203B41FA5}">
                          <a16:colId xmlns:a16="http://schemas.microsoft.com/office/drawing/2014/main" val="3438073811"/>
                        </a:ext>
                      </a:extLst>
                    </a:gridCol>
                    <a:gridCol w="2981020">
                      <a:extLst>
                        <a:ext uri="{9D8B030D-6E8A-4147-A177-3AD203B41FA5}">
                          <a16:colId xmlns:a16="http://schemas.microsoft.com/office/drawing/2014/main" val="2306167603"/>
                        </a:ext>
                      </a:extLst>
                    </a:gridCol>
                  </a:tblGrid>
                  <a:tr h="214220">
                    <a:tc gridSpan="2">
                      <a:txBody>
                        <a:bodyPr/>
                        <a:lstStyle/>
                        <a:p>
                          <a:pPr algn="ctr">
                            <a:lnSpc>
                              <a:spcPct val="107000"/>
                            </a:lnSpc>
                            <a:spcAft>
                              <a:spcPts val="0"/>
                            </a:spcAft>
                          </a:pPr>
                          <a:r>
                            <a:rPr lang="en-US" sz="1200" b="1" dirty="0">
                              <a:solidFill>
                                <a:srgbClr val="000000"/>
                              </a:solidFill>
                              <a:effectLst/>
                              <a:latin typeface="Times New Roman" panose="02020603050405020304" pitchFamily="18" charset="0"/>
                              <a:ea typeface="Times New Roman" panose="02020603050405020304" pitchFamily="18" charset="0"/>
                            </a:rPr>
                            <a:t>General Criteria</a:t>
                          </a:r>
                          <a:endParaRPr lang="pt-BR" sz="1800" dirty="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BR"/>
                        </a:p>
                      </a:txBody>
                      <a:tcPr/>
                    </a:tc>
                    <a:extLst>
                      <a:ext uri="{0D108BD9-81ED-4DB2-BD59-A6C34878D82A}">
                        <a16:rowId xmlns:a16="http://schemas.microsoft.com/office/drawing/2014/main" val="1806680990"/>
                      </a:ext>
                    </a:extLst>
                  </a:tr>
                  <a:tr h="201276">
                    <a:tc>
                      <a:txBody>
                        <a:bodyPr/>
                        <a:lstStyle/>
                        <a:p>
                          <a:pPr algn="ctr">
                            <a:lnSpc>
                              <a:spcPct val="107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Mortality table</a:t>
                          </a:r>
                          <a:endParaRPr lang="pt-BR" sz="1800" dirty="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rPr>
                            <a:t>AT-2000 and BR-EMS 2015, by sex</a:t>
                          </a:r>
                          <a:endParaRPr lang="pt-BR" sz="180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706379009"/>
                      </a:ext>
                    </a:extLst>
                  </a:tr>
                  <a:tr h="201276">
                    <a:tc>
                      <a:txBody>
                        <a:bodyPr/>
                        <a:lstStyle/>
                        <a:p>
                          <a:pPr algn="ctr">
                            <a:lnSpc>
                              <a:spcPct val="107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Sex</a:t>
                          </a:r>
                          <a:endParaRPr lang="pt-BR" sz="1800" dirty="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rPr>
                            <a:t>Male/Female</a:t>
                          </a:r>
                          <a:endParaRPr lang="pt-BR" sz="180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extLst>
                      <a:ext uri="{0D108BD9-81ED-4DB2-BD59-A6C34878D82A}">
                        <a16:rowId xmlns:a16="http://schemas.microsoft.com/office/drawing/2014/main" val="1252923129"/>
                      </a:ext>
                    </a:extLst>
                  </a:tr>
                  <a:tr h="201276">
                    <a:tc>
                      <a:txBody>
                        <a:bodyPr/>
                        <a:lstStyle/>
                        <a:p>
                          <a:pPr algn="ctr">
                            <a:lnSpc>
                              <a:spcPct val="107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Product hiring age</a:t>
                          </a:r>
                          <a:endParaRPr lang="pt-BR" sz="1800" dirty="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rPr>
                            <a:t>20 to 60 years</a:t>
                          </a:r>
                          <a:endParaRPr lang="pt-BR" sz="180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extLst>
                      <a:ext uri="{0D108BD9-81ED-4DB2-BD59-A6C34878D82A}">
                        <a16:rowId xmlns:a16="http://schemas.microsoft.com/office/drawing/2014/main" val="460896469"/>
                      </a:ext>
                    </a:extLst>
                  </a:tr>
                  <a:tr h="201276">
                    <a:tc>
                      <a:txBody>
                        <a:bodyPr/>
                        <a:lstStyle/>
                        <a:p>
                          <a:pPr algn="ctr">
                            <a:lnSpc>
                              <a:spcPct val="107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Percentage allocated to fixed income</a:t>
                          </a:r>
                          <a:endParaRPr lang="pt-BR" sz="1800" dirty="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rPr>
                            <a:t>60% and 80%</a:t>
                          </a:r>
                          <a:endParaRPr lang="pt-BR" sz="180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extLst>
                      <a:ext uri="{0D108BD9-81ED-4DB2-BD59-A6C34878D82A}">
                        <a16:rowId xmlns:a16="http://schemas.microsoft.com/office/drawing/2014/main" val="3581695679"/>
                      </a:ext>
                    </a:extLst>
                  </a:tr>
                  <a:tr h="201276">
                    <a:tc>
                      <a:txBody>
                        <a:bodyPr/>
                        <a:lstStyle/>
                        <a:p>
                          <a:pPr algn="ctr">
                            <a:lnSpc>
                              <a:spcPct val="107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Profitability of fixed income products (real + inflation)</a:t>
                          </a:r>
                          <a:endParaRPr lang="pt-BR" sz="1800" dirty="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rPr>
                            <a:t>6.60%, 8.16% and 9.72% per year</a:t>
                          </a:r>
                          <a:endParaRPr lang="pt-BR" sz="180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extLst>
                      <a:ext uri="{0D108BD9-81ED-4DB2-BD59-A6C34878D82A}">
                        <a16:rowId xmlns:a16="http://schemas.microsoft.com/office/drawing/2014/main" val="492875832"/>
                      </a:ext>
                    </a:extLst>
                  </a:tr>
                  <a:tr h="201276">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rPr>
                            <a:t>Profitability of variable income products</a:t>
                          </a:r>
                          <a:endParaRPr lang="pt-BR" sz="180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rPr>
                            <a:t>4% to 20% per year</a:t>
                          </a:r>
                          <a:endParaRPr lang="pt-BR" sz="180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extLst>
                      <a:ext uri="{0D108BD9-81ED-4DB2-BD59-A6C34878D82A}">
                        <a16:rowId xmlns:a16="http://schemas.microsoft.com/office/drawing/2014/main" val="3315581436"/>
                      </a:ext>
                    </a:extLst>
                  </a:tr>
                  <a:tr h="201276">
                    <a:tc>
                      <a:txBody>
                        <a:bodyPr/>
                        <a:lstStyle/>
                        <a:p>
                          <a:pPr algn="ctr">
                            <a:lnSpc>
                              <a:spcPct val="107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Policy duration</a:t>
                          </a:r>
                          <a:endParaRPr lang="pt-BR" sz="1800" dirty="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rPr>
                            <a:t>5 to 20 years</a:t>
                          </a:r>
                          <a:endParaRPr lang="pt-BR" sz="180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8930274"/>
                      </a:ext>
                    </a:extLst>
                  </a:tr>
                  <a:tr h="201276">
                    <a:tc gridSpan="2">
                      <a:txBody>
                        <a:bodyPr/>
                        <a:lstStyle/>
                        <a:p>
                          <a:pPr algn="ctr">
                            <a:lnSpc>
                              <a:spcPct val="107000"/>
                            </a:lnSpc>
                            <a:spcAft>
                              <a:spcPts val="0"/>
                            </a:spcAft>
                          </a:pPr>
                          <a:r>
                            <a:rPr lang="en-US" sz="1200" b="1" dirty="0">
                              <a:solidFill>
                                <a:srgbClr val="000000"/>
                              </a:solidFill>
                              <a:effectLst/>
                              <a:latin typeface="Times New Roman" panose="02020603050405020304" pitchFamily="18" charset="0"/>
                              <a:ea typeface="Times New Roman" panose="02020603050405020304" pitchFamily="18" charset="0"/>
                            </a:rPr>
                            <a:t>Specific Criteria - Insured</a:t>
                          </a:r>
                          <a:endParaRPr lang="pt-BR" sz="1800" dirty="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BR"/>
                        </a:p>
                      </a:txBody>
                      <a:tcPr/>
                    </a:tc>
                    <a:extLst>
                      <a:ext uri="{0D108BD9-81ED-4DB2-BD59-A6C34878D82A}">
                        <a16:rowId xmlns:a16="http://schemas.microsoft.com/office/drawing/2014/main" val="3699294058"/>
                      </a:ext>
                    </a:extLst>
                  </a:tr>
                  <a:tr h="201276">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rPr>
                            <a:t>Initial insurance premium</a:t>
                          </a:r>
                          <a:endParaRPr lang="pt-BR" sz="180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rPr>
                            <a:t>$ 2.250,00</a:t>
                          </a:r>
                          <a:endParaRPr lang="pt-BR" sz="180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539471855"/>
                      </a:ext>
                    </a:extLst>
                  </a:tr>
                  <a:tr h="201276">
                    <a:tc>
                      <a:txBody>
                        <a:bodyPr/>
                        <a:lstStyle/>
                        <a:p>
                          <a:pPr algn="ctr">
                            <a:lnSpc>
                              <a:spcPct val="107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Duration of insurance premium</a:t>
                          </a:r>
                          <a:endParaRPr lang="pt-BR" sz="1800" dirty="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rPr>
                            <a:t>100% of the contract term</a:t>
                          </a:r>
                          <a:endParaRPr lang="pt-BR" sz="180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extLst>
                      <a:ext uri="{0D108BD9-81ED-4DB2-BD59-A6C34878D82A}">
                        <a16:rowId xmlns:a16="http://schemas.microsoft.com/office/drawing/2014/main" val="2040978192"/>
                      </a:ext>
                    </a:extLst>
                  </a:tr>
                  <a:tr h="201276">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rPr>
                            <a:t>Additional death benefit (</a:t>
                          </a:r>
                          <a14:m>
                            <m:oMath xmlns:m="http://schemas.openxmlformats.org/officeDocument/2006/math">
                              <m:r>
                                <a:rPr lang="en-US" sz="1200" i="1">
                                  <a:solidFill>
                                    <a:srgbClr val="000000"/>
                                  </a:solidFill>
                                  <a:effectLst/>
                                  <a:latin typeface="Cambria Math" panose="02040503050406030204" pitchFamily="18" charset="0"/>
                                  <a:ea typeface="Times New Roman" panose="02020603050405020304" pitchFamily="18" charset="0"/>
                                </a:rPr>
                                <m:t>𝐴𝐷𝐵</m:t>
                              </m:r>
                            </m:oMath>
                          </a14:m>
                          <a:r>
                            <a:rPr lang="en-US" sz="1200">
                              <a:solidFill>
                                <a:srgbClr val="000000"/>
                              </a:solidFill>
                              <a:effectLst/>
                              <a:latin typeface="Times New Roman" panose="02020603050405020304" pitchFamily="18" charset="0"/>
                              <a:ea typeface="Times New Roman" panose="02020603050405020304" pitchFamily="18" charset="0"/>
                            </a:rPr>
                            <a:t>) – B-type</a:t>
                          </a:r>
                          <a:endParaRPr lang="pt-BR" sz="180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rPr>
                            <a:t>$ 100,000.00</a:t>
                          </a:r>
                          <a:endParaRPr lang="pt-BR" sz="180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extLst>
                      <a:ext uri="{0D108BD9-81ED-4DB2-BD59-A6C34878D82A}">
                        <a16:rowId xmlns:a16="http://schemas.microsoft.com/office/drawing/2014/main" val="3911144656"/>
                      </a:ext>
                    </a:extLst>
                  </a:tr>
                  <a:tr h="201276">
                    <a:tc>
                      <a:txBody>
                        <a:bodyPr/>
                        <a:lstStyle/>
                        <a:p>
                          <a:pPr algn="ctr">
                            <a:lnSpc>
                              <a:spcPct val="107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Face Amount</a:t>
                          </a:r>
                          <a:r>
                            <a:rPr lang="en-US" sz="1200" i="1" dirty="0">
                              <a:solidFill>
                                <a:srgbClr val="000000"/>
                              </a:solidFill>
                              <a:effectLst/>
                              <a:latin typeface="Times New Roman" panose="02020603050405020304" pitchFamily="18" charset="0"/>
                              <a:ea typeface="Times New Roman" panose="02020603050405020304" pitchFamily="18" charset="0"/>
                            </a:rPr>
                            <a:t> </a:t>
                          </a:r>
                          <a:r>
                            <a:rPr lang="en-US" sz="1200" dirty="0">
                              <a:solidFill>
                                <a:srgbClr val="000000"/>
                              </a:solidFill>
                              <a:effectLst/>
                              <a:latin typeface="Times New Roman" panose="02020603050405020304" pitchFamily="18" charset="0"/>
                              <a:ea typeface="Times New Roman" panose="02020603050405020304" pitchFamily="18" charset="0"/>
                            </a:rPr>
                            <a:t>– A-type</a:t>
                          </a:r>
                          <a:endParaRPr lang="pt-BR" sz="1800" dirty="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rPr>
                            <a:t>$ 100,000.00</a:t>
                          </a:r>
                          <a:endParaRPr lang="pt-BR" sz="180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extLst>
                      <a:ext uri="{0D108BD9-81ED-4DB2-BD59-A6C34878D82A}">
                        <a16:rowId xmlns:a16="http://schemas.microsoft.com/office/drawing/2014/main" val="809458244"/>
                      </a:ext>
                    </a:extLst>
                  </a:tr>
                  <a:tr h="201276">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rPr>
                            <a:t>Percentage of standard mortality</a:t>
                          </a:r>
                          <a:endParaRPr lang="pt-BR" sz="180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tc>
                      <a:txBody>
                        <a:bodyPr/>
                        <a:lstStyle/>
                        <a:p>
                          <a:pPr algn="ctr">
                            <a:lnSpc>
                              <a:spcPct val="107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100%</a:t>
                          </a:r>
                          <a:endParaRPr lang="pt-BR" sz="1800" dirty="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extLst>
                      <a:ext uri="{0D108BD9-81ED-4DB2-BD59-A6C34878D82A}">
                        <a16:rowId xmlns:a16="http://schemas.microsoft.com/office/drawing/2014/main" val="3227926902"/>
                      </a:ext>
                    </a:extLst>
                  </a:tr>
                  <a:tr h="201276">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rPr>
                            <a:t>Expense charges</a:t>
                          </a:r>
                          <a:r>
                            <a:rPr lang="en-US" sz="1200" i="1">
                              <a:solidFill>
                                <a:srgbClr val="000000"/>
                              </a:solidFill>
                              <a:effectLst/>
                              <a:latin typeface="Times New Roman" panose="02020603050405020304" pitchFamily="18" charset="0"/>
                              <a:ea typeface="Times New Roman" panose="02020603050405020304" pitchFamily="18" charset="0"/>
                            </a:rPr>
                            <a:t> </a:t>
                          </a:r>
                          <a:r>
                            <a:rPr lang="en-US" sz="1200">
                              <a:solidFill>
                                <a:srgbClr val="000000"/>
                              </a:solidFill>
                              <a:effectLst/>
                              <a:latin typeface="Times New Roman" panose="02020603050405020304" pitchFamily="18" charset="0"/>
                              <a:ea typeface="Times New Roman" panose="02020603050405020304" pitchFamily="18" charset="0"/>
                            </a:rPr>
                            <a:t>(</a:t>
                          </a:r>
                          <a14:m>
                            <m:oMath xmlns:m="http://schemas.openxmlformats.org/officeDocument/2006/math">
                              <m:r>
                                <a:rPr lang="en-US" sz="1200" i="1">
                                  <a:solidFill>
                                    <a:srgbClr val="000000"/>
                                  </a:solidFill>
                                  <a:effectLst/>
                                  <a:latin typeface="Cambria Math" panose="02040503050406030204" pitchFamily="18" charset="0"/>
                                  <a:ea typeface="Times New Roman" panose="02020603050405020304" pitchFamily="18" charset="0"/>
                                </a:rPr>
                                <m:t>𝐸𝐶</m:t>
                              </m:r>
                            </m:oMath>
                          </a14:m>
                          <a:r>
                            <a:rPr lang="en-US" sz="1200">
                              <a:solidFill>
                                <a:srgbClr val="000000"/>
                              </a:solidFill>
                              <a:effectLst/>
                              <a:latin typeface="Times New Roman" panose="02020603050405020304" pitchFamily="18" charset="0"/>
                              <a:ea typeface="Times New Roman" panose="02020603050405020304" pitchFamily="18" charset="0"/>
                            </a:rPr>
                            <a:t>)</a:t>
                          </a:r>
                          <a:endParaRPr lang="pt-BR" sz="180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1% of the insurance premium + $ 50.00</a:t>
                          </a:r>
                          <a:endParaRPr lang="pt-BR" sz="1800" dirty="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3432440"/>
                      </a:ext>
                    </a:extLst>
                  </a:tr>
                  <a:tr h="201276">
                    <a:tc gridSpan="2">
                      <a:txBody>
                        <a:bodyPr/>
                        <a:lstStyle/>
                        <a:p>
                          <a:pPr algn="ctr">
                            <a:lnSpc>
                              <a:spcPct val="107000"/>
                            </a:lnSpc>
                            <a:spcAft>
                              <a:spcPts val="0"/>
                            </a:spcAft>
                          </a:pPr>
                          <a:r>
                            <a:rPr lang="en-US" sz="1200" b="1" dirty="0">
                              <a:solidFill>
                                <a:srgbClr val="000000"/>
                              </a:solidFill>
                              <a:effectLst/>
                              <a:latin typeface="Times New Roman" panose="02020603050405020304" pitchFamily="18" charset="0"/>
                              <a:ea typeface="Times New Roman" panose="02020603050405020304" pitchFamily="18" charset="0"/>
                            </a:rPr>
                            <a:t>Specific Criteria – Insurance company </a:t>
                          </a:r>
                          <a:endParaRPr lang="pt-BR" sz="1800" dirty="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BR"/>
                        </a:p>
                      </a:txBody>
                      <a:tcPr/>
                    </a:tc>
                    <a:extLst>
                      <a:ext uri="{0D108BD9-81ED-4DB2-BD59-A6C34878D82A}">
                        <a16:rowId xmlns:a16="http://schemas.microsoft.com/office/drawing/2014/main" val="618002839"/>
                      </a:ext>
                    </a:extLst>
                  </a:tr>
                  <a:tr h="201276">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rPr>
                            <a:t>Initial operating expenses</a:t>
                          </a:r>
                          <a:endParaRPr lang="pt-BR" sz="180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$ 2.000,00</a:t>
                          </a:r>
                          <a:endParaRPr lang="pt-BR" sz="1800" dirty="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732905520"/>
                      </a:ext>
                    </a:extLst>
                  </a:tr>
                  <a:tr h="201276">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rPr>
                            <a:t>Expenses incurred at the time of policy renewal</a:t>
                          </a:r>
                          <a:endParaRPr lang="pt-BR" sz="180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tc>
                      <a:txBody>
                        <a:bodyPr/>
                        <a:lstStyle/>
                        <a:p>
                          <a:pPr algn="ctr">
                            <a:lnSpc>
                              <a:spcPct val="107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1% of the insurance premium + $ 45.00</a:t>
                          </a:r>
                          <a:endParaRPr lang="pt-BR" sz="1800" dirty="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extLst>
                      <a:ext uri="{0D108BD9-81ED-4DB2-BD59-A6C34878D82A}">
                        <a16:rowId xmlns:a16="http://schemas.microsoft.com/office/drawing/2014/main" val="1619573045"/>
                      </a:ext>
                    </a:extLst>
                  </a:tr>
                  <a:tr h="201276">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rPr>
                            <a:t>Interest spread</a:t>
                          </a:r>
                          <a:endParaRPr lang="pt-BR" sz="180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tc>
                      <a:txBody>
                        <a:bodyPr/>
                        <a:lstStyle/>
                        <a:p>
                          <a:pPr algn="ctr">
                            <a:lnSpc>
                              <a:spcPct val="107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2%</a:t>
                          </a:r>
                          <a:endParaRPr lang="pt-BR" sz="1800" dirty="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extLst>
                      <a:ext uri="{0D108BD9-81ED-4DB2-BD59-A6C34878D82A}">
                        <a16:rowId xmlns:a16="http://schemas.microsoft.com/office/drawing/2014/main" val="3597604017"/>
                      </a:ext>
                    </a:extLst>
                  </a:tr>
                  <a:tr h="201276">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rPr>
                            <a:t>Expenses incurred in the claim</a:t>
                          </a:r>
                          <a:endParaRPr lang="pt-BR" sz="180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tc>
                      <a:txBody>
                        <a:bodyPr/>
                        <a:lstStyle/>
                        <a:p>
                          <a:pPr algn="ctr">
                            <a:lnSpc>
                              <a:spcPct val="107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$ 100.00</a:t>
                          </a:r>
                          <a:endParaRPr lang="pt-BR" sz="1800" dirty="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extLst>
                      <a:ext uri="{0D108BD9-81ED-4DB2-BD59-A6C34878D82A}">
                        <a16:rowId xmlns:a16="http://schemas.microsoft.com/office/drawing/2014/main" val="1634510734"/>
                      </a:ext>
                    </a:extLst>
                  </a:tr>
                  <a:tr h="201276">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rPr>
                            <a:t>Fixed expenses incurred at the time of surrender</a:t>
                          </a:r>
                          <a:endParaRPr lang="pt-BR" sz="180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tc>
                      <a:txBody>
                        <a:bodyPr/>
                        <a:lstStyle/>
                        <a:p>
                          <a:pPr algn="ctr">
                            <a:lnSpc>
                              <a:spcPct val="107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$ 50.00</a:t>
                          </a:r>
                          <a:endParaRPr lang="pt-BR" sz="1800" dirty="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extLst>
                      <a:ext uri="{0D108BD9-81ED-4DB2-BD59-A6C34878D82A}">
                        <a16:rowId xmlns:a16="http://schemas.microsoft.com/office/drawing/2014/main" val="3112469584"/>
                      </a:ext>
                    </a:extLst>
                  </a:tr>
                  <a:tr h="214220">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rPr>
                            <a:t>Discount rate</a:t>
                          </a:r>
                          <a:endParaRPr lang="pt-BR" sz="180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2% </a:t>
                          </a:r>
                          <a:r>
                            <a:rPr lang="pt-BR" sz="1200" dirty="0">
                              <a:solidFill>
                                <a:srgbClr val="000000"/>
                              </a:solidFill>
                              <a:effectLst/>
                              <a:latin typeface="Times New Roman" panose="02020603050405020304" pitchFamily="18" charset="0"/>
                              <a:ea typeface="Times New Roman" panose="02020603050405020304" pitchFamily="18" charset="0"/>
                            </a:rPr>
                            <a:t>per year</a:t>
                          </a:r>
                          <a:endParaRPr lang="pt-BR" sz="1800" dirty="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3637088"/>
                      </a:ext>
                    </a:extLst>
                  </a:tr>
                  <a:tr h="214220">
                    <a:tc gridSpan="2">
                      <a:txBody>
                        <a:bodyPr/>
                        <a:lstStyle/>
                        <a:p>
                          <a:pPr algn="ctr">
                            <a:lnSpc>
                              <a:spcPct val="107000"/>
                            </a:lnSpc>
                            <a:spcAft>
                              <a:spcPts val="0"/>
                            </a:spcAft>
                          </a:pPr>
                          <a:r>
                            <a:rPr lang="en-US" sz="1200" b="1" dirty="0">
                              <a:solidFill>
                                <a:srgbClr val="000000"/>
                              </a:solidFill>
                              <a:effectLst/>
                              <a:latin typeface="Times New Roman" panose="02020603050405020304" pitchFamily="18" charset="0"/>
                              <a:ea typeface="Times New Roman" panose="02020603050405020304" pitchFamily="18" charset="0"/>
                            </a:rPr>
                            <a:t>Specific Criteria – Financial Market</a:t>
                          </a:r>
                          <a:endParaRPr lang="pt-BR" sz="1800" dirty="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BR"/>
                        </a:p>
                      </a:txBody>
                      <a:tcPr/>
                    </a:tc>
                    <a:extLst>
                      <a:ext uri="{0D108BD9-81ED-4DB2-BD59-A6C34878D82A}">
                        <a16:rowId xmlns:a16="http://schemas.microsoft.com/office/drawing/2014/main" val="2788943414"/>
                      </a:ext>
                    </a:extLst>
                  </a:tr>
                  <a:tr h="214220">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rPr>
                            <a:t>Loading factor on the actuarially fair insurance premium (</a:t>
                          </a:r>
                          <a:r>
                            <a:rPr lang="en-US" sz="1200" i="1">
                              <a:solidFill>
                                <a:srgbClr val="000000"/>
                              </a:solidFill>
                              <a:effectLst/>
                              <a:latin typeface="Times New Roman" panose="02020603050405020304" pitchFamily="18" charset="0"/>
                              <a:ea typeface="Times New Roman" panose="02020603050405020304" pitchFamily="18" charset="0"/>
                            </a:rPr>
                            <a:t>k</a:t>
                          </a:r>
                          <a:r>
                            <a:rPr lang="en-US" sz="1200">
                              <a:solidFill>
                                <a:srgbClr val="000000"/>
                              </a:solidFill>
                              <a:effectLst/>
                              <a:latin typeface="Times New Roman" panose="02020603050405020304" pitchFamily="18" charset="0"/>
                              <a:ea typeface="Times New Roman" panose="02020603050405020304" pitchFamily="18" charset="0"/>
                            </a:rPr>
                            <a:t>)</a:t>
                          </a:r>
                          <a:endParaRPr lang="pt-BR" sz="180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30%, 40% and 50%</a:t>
                          </a:r>
                          <a:endParaRPr lang="pt-BR" sz="1800" dirty="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1476500"/>
                      </a:ext>
                    </a:extLst>
                  </a:tr>
                </a:tbl>
              </a:graphicData>
            </a:graphic>
          </p:graphicFrame>
        </mc:Choice>
        <mc:Fallback xmlns="">
          <p:graphicFrame>
            <p:nvGraphicFramePr>
              <p:cNvPr id="6" name="Tabela 5">
                <a:extLst>
                  <a:ext uri="{FF2B5EF4-FFF2-40B4-BE49-F238E27FC236}">
                    <a16:creationId xmlns:a16="http://schemas.microsoft.com/office/drawing/2014/main" id="{09486902-246C-2641-AC5D-1995B5979B1D}"/>
                  </a:ext>
                </a:extLst>
              </p:cNvPr>
              <p:cNvGraphicFramePr>
                <a:graphicFrameLocks noGrp="1"/>
              </p:cNvGraphicFramePr>
              <p:nvPr>
                <p:extLst>
                  <p:ext uri="{D42A27DB-BD31-4B8C-83A1-F6EECF244321}">
                    <p14:modId xmlns:p14="http://schemas.microsoft.com/office/powerpoint/2010/main" val="4288472002"/>
                  </p:ext>
                </p:extLst>
              </p:nvPr>
            </p:nvGraphicFramePr>
            <p:xfrm>
              <a:off x="838199" y="1504458"/>
              <a:ext cx="6834809" cy="4882400"/>
            </p:xfrm>
            <a:graphic>
              <a:graphicData uri="http://schemas.openxmlformats.org/drawingml/2006/table">
                <a:tbl>
                  <a:tblPr firstRow="1" firstCol="1" bandRow="1"/>
                  <a:tblGrid>
                    <a:gridCol w="3853789">
                      <a:extLst>
                        <a:ext uri="{9D8B030D-6E8A-4147-A177-3AD203B41FA5}">
                          <a16:colId xmlns:a16="http://schemas.microsoft.com/office/drawing/2014/main" val="3438073811"/>
                        </a:ext>
                      </a:extLst>
                    </a:gridCol>
                    <a:gridCol w="2981020">
                      <a:extLst>
                        <a:ext uri="{9D8B030D-6E8A-4147-A177-3AD203B41FA5}">
                          <a16:colId xmlns:a16="http://schemas.microsoft.com/office/drawing/2014/main" val="2306167603"/>
                        </a:ext>
                      </a:extLst>
                    </a:gridCol>
                  </a:tblGrid>
                  <a:tr h="214220">
                    <a:tc gridSpan="2">
                      <a:txBody>
                        <a:bodyPr/>
                        <a:lstStyle/>
                        <a:p>
                          <a:pPr algn="ctr">
                            <a:lnSpc>
                              <a:spcPct val="107000"/>
                            </a:lnSpc>
                            <a:spcAft>
                              <a:spcPts val="0"/>
                            </a:spcAft>
                          </a:pPr>
                          <a:r>
                            <a:rPr lang="en-US" sz="1200" b="1" dirty="0">
                              <a:solidFill>
                                <a:srgbClr val="000000"/>
                              </a:solidFill>
                              <a:effectLst/>
                              <a:latin typeface="Times New Roman" panose="02020603050405020304" pitchFamily="18" charset="0"/>
                              <a:ea typeface="Times New Roman" panose="02020603050405020304" pitchFamily="18" charset="0"/>
                            </a:rPr>
                            <a:t>General Criteria</a:t>
                          </a:r>
                          <a:endParaRPr lang="pt-BR" sz="1800" dirty="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BR"/>
                        </a:p>
                      </a:txBody>
                      <a:tcPr/>
                    </a:tc>
                    <a:extLst>
                      <a:ext uri="{0D108BD9-81ED-4DB2-BD59-A6C34878D82A}">
                        <a16:rowId xmlns:a16="http://schemas.microsoft.com/office/drawing/2014/main" val="1806680990"/>
                      </a:ext>
                    </a:extLst>
                  </a:tr>
                  <a:tr h="201276">
                    <a:tc>
                      <a:txBody>
                        <a:bodyPr/>
                        <a:lstStyle/>
                        <a:p>
                          <a:pPr algn="ctr">
                            <a:lnSpc>
                              <a:spcPct val="107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Mortality table</a:t>
                          </a:r>
                          <a:endParaRPr lang="pt-BR" sz="1800" dirty="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rPr>
                            <a:t>AT-2000 and BR-EMS 2015, by sex</a:t>
                          </a:r>
                          <a:endParaRPr lang="pt-BR" sz="180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706379009"/>
                      </a:ext>
                    </a:extLst>
                  </a:tr>
                  <a:tr h="201276">
                    <a:tc>
                      <a:txBody>
                        <a:bodyPr/>
                        <a:lstStyle/>
                        <a:p>
                          <a:pPr algn="ctr">
                            <a:lnSpc>
                              <a:spcPct val="107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Sex</a:t>
                          </a:r>
                          <a:endParaRPr lang="pt-BR" sz="1800" dirty="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rPr>
                            <a:t>Male/Female</a:t>
                          </a:r>
                          <a:endParaRPr lang="pt-BR" sz="180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extLst>
                      <a:ext uri="{0D108BD9-81ED-4DB2-BD59-A6C34878D82A}">
                        <a16:rowId xmlns:a16="http://schemas.microsoft.com/office/drawing/2014/main" val="1252923129"/>
                      </a:ext>
                    </a:extLst>
                  </a:tr>
                  <a:tr h="201276">
                    <a:tc>
                      <a:txBody>
                        <a:bodyPr/>
                        <a:lstStyle/>
                        <a:p>
                          <a:pPr algn="ctr">
                            <a:lnSpc>
                              <a:spcPct val="107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Product hiring age</a:t>
                          </a:r>
                          <a:endParaRPr lang="pt-BR" sz="1800" dirty="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rPr>
                            <a:t>20 to 60 years</a:t>
                          </a:r>
                          <a:endParaRPr lang="pt-BR" sz="180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extLst>
                      <a:ext uri="{0D108BD9-81ED-4DB2-BD59-A6C34878D82A}">
                        <a16:rowId xmlns:a16="http://schemas.microsoft.com/office/drawing/2014/main" val="460896469"/>
                      </a:ext>
                    </a:extLst>
                  </a:tr>
                  <a:tr h="201276">
                    <a:tc>
                      <a:txBody>
                        <a:bodyPr/>
                        <a:lstStyle/>
                        <a:p>
                          <a:pPr algn="ctr">
                            <a:lnSpc>
                              <a:spcPct val="107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Percentage allocated to fixed income</a:t>
                          </a:r>
                          <a:endParaRPr lang="pt-BR" sz="1800" dirty="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rPr>
                            <a:t>60% and 80%</a:t>
                          </a:r>
                          <a:endParaRPr lang="pt-BR" sz="180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extLst>
                      <a:ext uri="{0D108BD9-81ED-4DB2-BD59-A6C34878D82A}">
                        <a16:rowId xmlns:a16="http://schemas.microsoft.com/office/drawing/2014/main" val="3581695679"/>
                      </a:ext>
                    </a:extLst>
                  </a:tr>
                  <a:tr h="201276">
                    <a:tc>
                      <a:txBody>
                        <a:bodyPr/>
                        <a:lstStyle/>
                        <a:p>
                          <a:pPr algn="ctr">
                            <a:lnSpc>
                              <a:spcPct val="107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Profitability of fixed income products (real + inflation)</a:t>
                          </a:r>
                          <a:endParaRPr lang="pt-BR" sz="1800" dirty="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rPr>
                            <a:t>6.60%, 8.16% and 9.72% per year</a:t>
                          </a:r>
                          <a:endParaRPr lang="pt-BR" sz="180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extLst>
                      <a:ext uri="{0D108BD9-81ED-4DB2-BD59-A6C34878D82A}">
                        <a16:rowId xmlns:a16="http://schemas.microsoft.com/office/drawing/2014/main" val="492875832"/>
                      </a:ext>
                    </a:extLst>
                  </a:tr>
                  <a:tr h="201276">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rPr>
                            <a:t>Profitability of variable income products</a:t>
                          </a:r>
                          <a:endParaRPr lang="pt-BR" sz="180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rPr>
                            <a:t>4% to 20% per year</a:t>
                          </a:r>
                          <a:endParaRPr lang="pt-BR" sz="180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extLst>
                      <a:ext uri="{0D108BD9-81ED-4DB2-BD59-A6C34878D82A}">
                        <a16:rowId xmlns:a16="http://schemas.microsoft.com/office/drawing/2014/main" val="3315581436"/>
                      </a:ext>
                    </a:extLst>
                  </a:tr>
                  <a:tr h="201276">
                    <a:tc>
                      <a:txBody>
                        <a:bodyPr/>
                        <a:lstStyle/>
                        <a:p>
                          <a:pPr algn="ctr">
                            <a:lnSpc>
                              <a:spcPct val="107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Policy duration</a:t>
                          </a:r>
                          <a:endParaRPr lang="pt-BR" sz="1800" dirty="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rPr>
                            <a:t>5 to 20 years</a:t>
                          </a:r>
                          <a:endParaRPr lang="pt-BR" sz="180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8930274"/>
                      </a:ext>
                    </a:extLst>
                  </a:tr>
                  <a:tr h="201276">
                    <a:tc gridSpan="2">
                      <a:txBody>
                        <a:bodyPr/>
                        <a:lstStyle/>
                        <a:p>
                          <a:pPr algn="ctr">
                            <a:lnSpc>
                              <a:spcPct val="107000"/>
                            </a:lnSpc>
                            <a:spcAft>
                              <a:spcPts val="0"/>
                            </a:spcAft>
                          </a:pPr>
                          <a:r>
                            <a:rPr lang="en-US" sz="1200" b="1" dirty="0">
                              <a:solidFill>
                                <a:srgbClr val="000000"/>
                              </a:solidFill>
                              <a:effectLst/>
                              <a:latin typeface="Times New Roman" panose="02020603050405020304" pitchFamily="18" charset="0"/>
                              <a:ea typeface="Times New Roman" panose="02020603050405020304" pitchFamily="18" charset="0"/>
                            </a:rPr>
                            <a:t>Specific Criteria - Insured</a:t>
                          </a:r>
                          <a:endParaRPr lang="pt-BR" sz="1800" dirty="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BR"/>
                        </a:p>
                      </a:txBody>
                      <a:tcPr/>
                    </a:tc>
                    <a:extLst>
                      <a:ext uri="{0D108BD9-81ED-4DB2-BD59-A6C34878D82A}">
                        <a16:rowId xmlns:a16="http://schemas.microsoft.com/office/drawing/2014/main" val="3699294058"/>
                      </a:ext>
                    </a:extLst>
                  </a:tr>
                  <a:tr h="201276">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rPr>
                            <a:t>Initial insurance premium</a:t>
                          </a:r>
                          <a:endParaRPr lang="pt-BR" sz="180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rPr>
                            <a:t>$ 2.250,00</a:t>
                          </a:r>
                          <a:endParaRPr lang="pt-BR" sz="180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539471855"/>
                      </a:ext>
                    </a:extLst>
                  </a:tr>
                  <a:tr h="201276">
                    <a:tc>
                      <a:txBody>
                        <a:bodyPr/>
                        <a:lstStyle/>
                        <a:p>
                          <a:pPr algn="ctr">
                            <a:lnSpc>
                              <a:spcPct val="107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Duration of insurance premium</a:t>
                          </a:r>
                          <a:endParaRPr lang="pt-BR" sz="1800" dirty="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rPr>
                            <a:t>100% of the contract term</a:t>
                          </a:r>
                          <a:endParaRPr lang="pt-BR" sz="180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extLst>
                      <a:ext uri="{0D108BD9-81ED-4DB2-BD59-A6C34878D82A}">
                        <a16:rowId xmlns:a16="http://schemas.microsoft.com/office/drawing/2014/main" val="2040978192"/>
                      </a:ext>
                    </a:extLst>
                  </a:tr>
                  <a:tr h="201276">
                    <a:tc>
                      <a:txBody>
                        <a:bodyPr/>
                        <a:lstStyle/>
                        <a:p>
                          <a:endParaRPr lang="pt-BR"/>
                        </a:p>
                      </a:txBody>
                      <a:tcPr marL="40376" marR="40376" marT="0" marB="0" anchor="ctr">
                        <a:lnL>
                          <a:noFill/>
                        </a:lnL>
                        <a:lnR>
                          <a:noFill/>
                        </a:lnR>
                        <a:lnT>
                          <a:noFill/>
                        </a:lnT>
                        <a:lnB>
                          <a:noFill/>
                        </a:lnB>
                        <a:blipFill>
                          <a:blip r:embed="rId3"/>
                          <a:stretch>
                            <a:fillRect t="-1186667" r="-77632" b="-1333333"/>
                          </a:stretch>
                        </a:blipFill>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rPr>
                            <a:t>$ 100,000.00</a:t>
                          </a:r>
                          <a:endParaRPr lang="pt-BR" sz="180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extLst>
                      <a:ext uri="{0D108BD9-81ED-4DB2-BD59-A6C34878D82A}">
                        <a16:rowId xmlns:a16="http://schemas.microsoft.com/office/drawing/2014/main" val="3911144656"/>
                      </a:ext>
                    </a:extLst>
                  </a:tr>
                  <a:tr h="201276">
                    <a:tc>
                      <a:txBody>
                        <a:bodyPr/>
                        <a:lstStyle/>
                        <a:p>
                          <a:pPr algn="ctr">
                            <a:lnSpc>
                              <a:spcPct val="107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Face Amount</a:t>
                          </a:r>
                          <a:r>
                            <a:rPr lang="en-US" sz="1200" i="1" dirty="0">
                              <a:solidFill>
                                <a:srgbClr val="000000"/>
                              </a:solidFill>
                              <a:effectLst/>
                              <a:latin typeface="Times New Roman" panose="02020603050405020304" pitchFamily="18" charset="0"/>
                              <a:ea typeface="Times New Roman" panose="02020603050405020304" pitchFamily="18" charset="0"/>
                            </a:rPr>
                            <a:t> </a:t>
                          </a:r>
                          <a:r>
                            <a:rPr lang="en-US" sz="1200" dirty="0">
                              <a:solidFill>
                                <a:srgbClr val="000000"/>
                              </a:solidFill>
                              <a:effectLst/>
                              <a:latin typeface="Times New Roman" panose="02020603050405020304" pitchFamily="18" charset="0"/>
                              <a:ea typeface="Times New Roman" panose="02020603050405020304" pitchFamily="18" charset="0"/>
                            </a:rPr>
                            <a:t>– A-type</a:t>
                          </a:r>
                          <a:endParaRPr lang="pt-BR" sz="1800" dirty="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rPr>
                            <a:t>$ 100,000.00</a:t>
                          </a:r>
                          <a:endParaRPr lang="pt-BR" sz="180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extLst>
                      <a:ext uri="{0D108BD9-81ED-4DB2-BD59-A6C34878D82A}">
                        <a16:rowId xmlns:a16="http://schemas.microsoft.com/office/drawing/2014/main" val="809458244"/>
                      </a:ext>
                    </a:extLst>
                  </a:tr>
                  <a:tr h="201276">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rPr>
                            <a:t>Percentage of standard mortality</a:t>
                          </a:r>
                          <a:endParaRPr lang="pt-BR" sz="180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tc>
                      <a:txBody>
                        <a:bodyPr/>
                        <a:lstStyle/>
                        <a:p>
                          <a:pPr algn="ctr">
                            <a:lnSpc>
                              <a:spcPct val="107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100%</a:t>
                          </a:r>
                          <a:endParaRPr lang="pt-BR" sz="1800" dirty="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extLst>
                      <a:ext uri="{0D108BD9-81ED-4DB2-BD59-A6C34878D82A}">
                        <a16:rowId xmlns:a16="http://schemas.microsoft.com/office/drawing/2014/main" val="3227926902"/>
                      </a:ext>
                    </a:extLst>
                  </a:tr>
                  <a:tr h="201276">
                    <a:tc>
                      <a:txBody>
                        <a:bodyPr/>
                        <a:lstStyle/>
                        <a:p>
                          <a:endParaRPr lang="pt-BR"/>
                        </a:p>
                      </a:txBody>
                      <a:tcPr marL="40376" marR="40376" marT="0" marB="0" anchor="ctr">
                        <a:lnL>
                          <a:noFill/>
                        </a:lnL>
                        <a:lnR>
                          <a:noFill/>
                        </a:lnR>
                        <a:lnT>
                          <a:noFill/>
                        </a:lnT>
                        <a:lnB w="12700" cap="flat" cmpd="sng" algn="ctr">
                          <a:solidFill>
                            <a:srgbClr val="000000"/>
                          </a:solidFill>
                          <a:prstDash val="solid"/>
                          <a:round/>
                          <a:headEnd type="none" w="med" len="med"/>
                          <a:tailEnd type="none" w="med" len="med"/>
                        </a:lnB>
                        <a:blipFill>
                          <a:blip r:embed="rId3"/>
                          <a:stretch>
                            <a:fillRect t="-1406250" r="-77632" b="-950000"/>
                          </a:stretch>
                        </a:blipFill>
                      </a:tcPr>
                    </a:tc>
                    <a:tc>
                      <a:txBody>
                        <a:bodyPr/>
                        <a:lstStyle/>
                        <a:p>
                          <a:pPr algn="ctr">
                            <a:lnSpc>
                              <a:spcPct val="107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1% of the insurance premium + $ 50.00</a:t>
                          </a:r>
                          <a:endParaRPr lang="pt-BR" sz="1800" dirty="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3432440"/>
                      </a:ext>
                    </a:extLst>
                  </a:tr>
                  <a:tr h="201276">
                    <a:tc gridSpan="2">
                      <a:txBody>
                        <a:bodyPr/>
                        <a:lstStyle/>
                        <a:p>
                          <a:pPr algn="ctr">
                            <a:lnSpc>
                              <a:spcPct val="107000"/>
                            </a:lnSpc>
                            <a:spcAft>
                              <a:spcPts val="0"/>
                            </a:spcAft>
                          </a:pPr>
                          <a:r>
                            <a:rPr lang="en-US" sz="1200" b="1" dirty="0">
                              <a:solidFill>
                                <a:srgbClr val="000000"/>
                              </a:solidFill>
                              <a:effectLst/>
                              <a:latin typeface="Times New Roman" panose="02020603050405020304" pitchFamily="18" charset="0"/>
                              <a:ea typeface="Times New Roman" panose="02020603050405020304" pitchFamily="18" charset="0"/>
                            </a:rPr>
                            <a:t>Specific Criteria – Insurance company </a:t>
                          </a:r>
                          <a:endParaRPr lang="pt-BR" sz="1800" dirty="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BR"/>
                        </a:p>
                      </a:txBody>
                      <a:tcPr/>
                    </a:tc>
                    <a:extLst>
                      <a:ext uri="{0D108BD9-81ED-4DB2-BD59-A6C34878D82A}">
                        <a16:rowId xmlns:a16="http://schemas.microsoft.com/office/drawing/2014/main" val="618002839"/>
                      </a:ext>
                    </a:extLst>
                  </a:tr>
                  <a:tr h="201276">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rPr>
                            <a:t>Initial operating expenses</a:t>
                          </a:r>
                          <a:endParaRPr lang="pt-BR" sz="180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$ 2.000,00</a:t>
                          </a:r>
                          <a:endParaRPr lang="pt-BR" sz="1800" dirty="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732905520"/>
                      </a:ext>
                    </a:extLst>
                  </a:tr>
                  <a:tr h="201276">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rPr>
                            <a:t>Expenses incurred at the time of policy renewal</a:t>
                          </a:r>
                          <a:endParaRPr lang="pt-BR" sz="180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tc>
                      <a:txBody>
                        <a:bodyPr/>
                        <a:lstStyle/>
                        <a:p>
                          <a:pPr algn="ctr">
                            <a:lnSpc>
                              <a:spcPct val="107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1% of the insurance premium + $ 45.00</a:t>
                          </a:r>
                          <a:endParaRPr lang="pt-BR" sz="1800" dirty="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extLst>
                      <a:ext uri="{0D108BD9-81ED-4DB2-BD59-A6C34878D82A}">
                        <a16:rowId xmlns:a16="http://schemas.microsoft.com/office/drawing/2014/main" val="1619573045"/>
                      </a:ext>
                    </a:extLst>
                  </a:tr>
                  <a:tr h="201276">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rPr>
                            <a:t>Interest spread</a:t>
                          </a:r>
                          <a:endParaRPr lang="pt-BR" sz="180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tc>
                      <a:txBody>
                        <a:bodyPr/>
                        <a:lstStyle/>
                        <a:p>
                          <a:pPr algn="ctr">
                            <a:lnSpc>
                              <a:spcPct val="107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2%</a:t>
                          </a:r>
                          <a:endParaRPr lang="pt-BR" sz="1800" dirty="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extLst>
                      <a:ext uri="{0D108BD9-81ED-4DB2-BD59-A6C34878D82A}">
                        <a16:rowId xmlns:a16="http://schemas.microsoft.com/office/drawing/2014/main" val="3597604017"/>
                      </a:ext>
                    </a:extLst>
                  </a:tr>
                  <a:tr h="201276">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rPr>
                            <a:t>Expenses incurred in the claim</a:t>
                          </a:r>
                          <a:endParaRPr lang="pt-BR" sz="180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tc>
                      <a:txBody>
                        <a:bodyPr/>
                        <a:lstStyle/>
                        <a:p>
                          <a:pPr algn="ctr">
                            <a:lnSpc>
                              <a:spcPct val="107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$ 100.00</a:t>
                          </a:r>
                          <a:endParaRPr lang="pt-BR" sz="1800" dirty="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extLst>
                      <a:ext uri="{0D108BD9-81ED-4DB2-BD59-A6C34878D82A}">
                        <a16:rowId xmlns:a16="http://schemas.microsoft.com/office/drawing/2014/main" val="1634510734"/>
                      </a:ext>
                    </a:extLst>
                  </a:tr>
                  <a:tr h="201276">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rPr>
                            <a:t>Fixed expenses incurred at the time of surrender</a:t>
                          </a:r>
                          <a:endParaRPr lang="pt-BR" sz="180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tc>
                      <a:txBody>
                        <a:bodyPr/>
                        <a:lstStyle/>
                        <a:p>
                          <a:pPr algn="ctr">
                            <a:lnSpc>
                              <a:spcPct val="107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$ 50.00</a:t>
                          </a:r>
                          <a:endParaRPr lang="pt-BR" sz="1800" dirty="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a:noFill/>
                        </a:lnB>
                      </a:tcPr>
                    </a:tc>
                    <a:extLst>
                      <a:ext uri="{0D108BD9-81ED-4DB2-BD59-A6C34878D82A}">
                        <a16:rowId xmlns:a16="http://schemas.microsoft.com/office/drawing/2014/main" val="3112469584"/>
                      </a:ext>
                    </a:extLst>
                  </a:tr>
                  <a:tr h="214220">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rPr>
                            <a:t>Discount rate</a:t>
                          </a:r>
                          <a:endParaRPr lang="pt-BR" sz="180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2% </a:t>
                          </a:r>
                          <a:r>
                            <a:rPr lang="pt-BR" sz="1200" dirty="0">
                              <a:solidFill>
                                <a:srgbClr val="000000"/>
                              </a:solidFill>
                              <a:effectLst/>
                              <a:latin typeface="Times New Roman" panose="02020603050405020304" pitchFamily="18" charset="0"/>
                              <a:ea typeface="Times New Roman" panose="02020603050405020304" pitchFamily="18" charset="0"/>
                            </a:rPr>
                            <a:t>per year</a:t>
                          </a:r>
                          <a:endParaRPr lang="pt-BR" sz="1800" dirty="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3637088"/>
                      </a:ext>
                    </a:extLst>
                  </a:tr>
                  <a:tr h="214220">
                    <a:tc gridSpan="2">
                      <a:txBody>
                        <a:bodyPr/>
                        <a:lstStyle/>
                        <a:p>
                          <a:pPr algn="ctr">
                            <a:lnSpc>
                              <a:spcPct val="107000"/>
                            </a:lnSpc>
                            <a:spcAft>
                              <a:spcPts val="0"/>
                            </a:spcAft>
                          </a:pPr>
                          <a:r>
                            <a:rPr lang="en-US" sz="1200" b="1" dirty="0">
                              <a:solidFill>
                                <a:srgbClr val="000000"/>
                              </a:solidFill>
                              <a:effectLst/>
                              <a:latin typeface="Times New Roman" panose="02020603050405020304" pitchFamily="18" charset="0"/>
                              <a:ea typeface="Times New Roman" panose="02020603050405020304" pitchFamily="18" charset="0"/>
                            </a:rPr>
                            <a:t>Specific Criteria – Financial Market</a:t>
                          </a:r>
                          <a:endParaRPr lang="pt-BR" sz="1800" dirty="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BR"/>
                        </a:p>
                      </a:txBody>
                      <a:tcPr/>
                    </a:tc>
                    <a:extLst>
                      <a:ext uri="{0D108BD9-81ED-4DB2-BD59-A6C34878D82A}">
                        <a16:rowId xmlns:a16="http://schemas.microsoft.com/office/drawing/2014/main" val="2788943414"/>
                      </a:ext>
                    </a:extLst>
                  </a:tr>
                  <a:tr h="214220">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rPr>
                            <a:t>Loading factor on the actuarially fair insurance premium (</a:t>
                          </a:r>
                          <a:r>
                            <a:rPr lang="en-US" sz="1200" i="1">
                              <a:solidFill>
                                <a:srgbClr val="000000"/>
                              </a:solidFill>
                              <a:effectLst/>
                              <a:latin typeface="Times New Roman" panose="02020603050405020304" pitchFamily="18" charset="0"/>
                              <a:ea typeface="Times New Roman" panose="02020603050405020304" pitchFamily="18" charset="0"/>
                            </a:rPr>
                            <a:t>k</a:t>
                          </a:r>
                          <a:r>
                            <a:rPr lang="en-US" sz="1200">
                              <a:solidFill>
                                <a:srgbClr val="000000"/>
                              </a:solidFill>
                              <a:effectLst/>
                              <a:latin typeface="Times New Roman" panose="02020603050405020304" pitchFamily="18" charset="0"/>
                              <a:ea typeface="Times New Roman" panose="02020603050405020304" pitchFamily="18" charset="0"/>
                            </a:rPr>
                            <a:t>)</a:t>
                          </a:r>
                          <a:endParaRPr lang="pt-BR" sz="180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30%, 40% and 50%</a:t>
                          </a:r>
                          <a:endParaRPr lang="pt-BR" sz="1800" dirty="0">
                            <a:effectLst/>
                            <a:latin typeface="Times New Roman" panose="02020603050405020304" pitchFamily="18" charset="0"/>
                            <a:ea typeface="Times New Roman" panose="02020603050405020304" pitchFamily="18" charset="0"/>
                          </a:endParaRPr>
                        </a:p>
                      </a:txBody>
                      <a:tcPr marL="40376" marR="40376" marT="0" marB="0" anchor="ctr">
                        <a:lnL>
                          <a:noFill/>
                        </a:lnL>
                        <a:lnR>
                          <a:noFill/>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1476500"/>
                      </a:ext>
                    </a:extLst>
                  </a:tr>
                </a:tbl>
              </a:graphicData>
            </a:graphic>
          </p:graphicFrame>
        </mc:Fallback>
      </mc:AlternateContent>
      <p:sp>
        <p:nvSpPr>
          <p:cNvPr id="2" name="Espaço Reservado para Número de Slide 1"/>
          <p:cNvSpPr>
            <a:spLocks noGrp="1"/>
          </p:cNvSpPr>
          <p:nvPr>
            <p:ph type="sldNum" sz="quarter" idx="12"/>
          </p:nvPr>
        </p:nvSpPr>
        <p:spPr/>
        <p:txBody>
          <a:bodyPr/>
          <a:lstStyle/>
          <a:p>
            <a:pPr>
              <a:defRPr/>
            </a:pPr>
            <a:fld id="{6E4C29F6-C04E-4800-BDDD-8E0464A8B178}" type="slidenum">
              <a:rPr lang="fr-FR" smtClean="0"/>
              <a:pPr>
                <a:defRPr/>
              </a:pPr>
              <a:t>12</a:t>
            </a:fld>
            <a:endParaRPr lang="fr-FR"/>
          </a:p>
        </p:txBody>
      </p:sp>
    </p:spTree>
    <p:extLst>
      <p:ext uri="{BB962C8B-B14F-4D97-AF65-F5344CB8AC3E}">
        <p14:creationId xmlns:p14="http://schemas.microsoft.com/office/powerpoint/2010/main" val="425299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Titre 1">
            <a:extLst>
              <a:ext uri="{FF2B5EF4-FFF2-40B4-BE49-F238E27FC236}">
                <a16:creationId xmlns:a16="http://schemas.microsoft.com/office/drawing/2014/main" id="{6BBCD5E7-F7F8-1643-82FE-73A9722DB6B6}"/>
              </a:ext>
            </a:extLst>
          </p:cNvPr>
          <p:cNvSpPr>
            <a:spLocks noGrp="1" noChangeArrowheads="1"/>
          </p:cNvSpPr>
          <p:nvPr>
            <p:ph type="title"/>
          </p:nvPr>
        </p:nvSpPr>
        <p:spPr>
          <a:xfrm>
            <a:off x="838200" y="365125"/>
            <a:ext cx="10515600" cy="1325563"/>
          </a:xfrm>
        </p:spPr>
        <p:txBody>
          <a:bodyPr/>
          <a:lstStyle/>
          <a:p>
            <a:r>
              <a:rPr lang="pt-BR" dirty="0"/>
              <a:t>Results | </a:t>
            </a:r>
            <a:r>
              <a:rPr lang="pt-BR" dirty="0">
                <a:solidFill>
                  <a:schemeClr val="bg1">
                    <a:lumMod val="50000"/>
                  </a:schemeClr>
                </a:solidFill>
              </a:rPr>
              <a:t>Individual perspective</a:t>
            </a:r>
            <a:endParaRPr lang="pt-BR" dirty="0">
              <a:solidFill>
                <a:schemeClr val="bg1">
                  <a:lumMod val="50000"/>
                </a:schemeClr>
              </a:solidFill>
              <a:effectLst/>
            </a:endParaRPr>
          </a:p>
        </p:txBody>
      </p:sp>
      <p:sp>
        <p:nvSpPr>
          <p:cNvPr id="5" name="Espace réservé du contenu 2">
            <a:extLst>
              <a:ext uri="{FF2B5EF4-FFF2-40B4-BE49-F238E27FC236}">
                <a16:creationId xmlns:a16="http://schemas.microsoft.com/office/drawing/2014/main" id="{890F024F-1C4F-C54E-9546-B7E281F00F57}"/>
              </a:ext>
            </a:extLst>
          </p:cNvPr>
          <p:cNvSpPr txBox="1">
            <a:spLocks noChangeArrowheads="1"/>
          </p:cNvSpPr>
          <p:nvPr/>
        </p:nvSpPr>
        <p:spPr bwMode="auto">
          <a:xfrm>
            <a:off x="838200" y="1721679"/>
            <a:ext cx="5440047" cy="4696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SzPct val="85000"/>
              <a:buFont typeface="Wingdings" panose="05000000000000000000" pitchFamily="2" charset="2"/>
              <a:buChar char=""/>
              <a:defRPr lang="fr-FR" altLang="fr-F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Wingdings" panose="05000000000000000000" pitchFamily="2" charset="2"/>
              <a:buChar char="§"/>
              <a:defRPr lang="fr-FR" altLang="fr-F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lang="fr-FR" altLang="fr-F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t">
              <a:buNone/>
            </a:pPr>
            <a:r>
              <a:rPr lang="pt-BR" altLang="fr-FR" sz="1600" u="sng" dirty="0">
                <a:solidFill>
                  <a:schemeClr val="accent2"/>
                </a:solidFill>
              </a:rPr>
              <a:t>Base scenario</a:t>
            </a:r>
            <a:r>
              <a:rPr lang="pt-BR" altLang="fr-FR" sz="1600" dirty="0"/>
              <a:t>: insured </a:t>
            </a:r>
            <a:r>
              <a:rPr lang="pt-BR" altLang="fr-FR" sz="1600" b="1" dirty="0"/>
              <a:t>40</a:t>
            </a:r>
            <a:r>
              <a:rPr lang="pt-BR" altLang="fr-FR" sz="1600" dirty="0"/>
              <a:t> years old </a:t>
            </a:r>
            <a:r>
              <a:rPr lang="pt-BR" altLang="fr-FR" sz="1600" b="1" dirty="0"/>
              <a:t>man</a:t>
            </a:r>
            <a:r>
              <a:rPr lang="pt-BR" altLang="fr-FR" sz="1600" dirty="0"/>
              <a:t>, holding  a </a:t>
            </a:r>
            <a:r>
              <a:rPr lang="pt-BR" altLang="fr-FR" sz="1600" b="1" dirty="0"/>
              <a:t>B-type</a:t>
            </a:r>
            <a:r>
              <a:rPr lang="pt-BR" altLang="fr-FR" sz="1600" dirty="0"/>
              <a:t> policy for </a:t>
            </a:r>
            <a:r>
              <a:rPr lang="pt-BR" altLang="fr-FR" sz="1600" b="1" dirty="0"/>
              <a:t>10</a:t>
            </a:r>
            <a:r>
              <a:rPr lang="pt-BR" altLang="fr-FR" sz="1600" dirty="0"/>
              <a:t> years, earning the expected returns from each application and with 80% of the assets allocated in fixed-income investments.</a:t>
            </a:r>
            <a:endParaRPr lang="pt-BR" altLang="fr-FR" sz="1400" dirty="0"/>
          </a:p>
          <a:p>
            <a:pPr marL="0" indent="0">
              <a:buNone/>
            </a:pPr>
            <a:r>
              <a:rPr lang="pt-BR" altLang="fr-FR" sz="1600" b="1" dirty="0"/>
              <a:t>Nominal IRR obtained with Universal Life: 9,10% per year.</a:t>
            </a:r>
            <a:endParaRPr lang="pt-BR" altLang="fr-FR" sz="1600" dirty="0"/>
          </a:p>
          <a:p>
            <a:pPr algn="just">
              <a:buFont typeface="Wingdings" pitchFamily="2" charset="2"/>
              <a:buChar char="§"/>
            </a:pPr>
            <a:r>
              <a:rPr lang="pt-BR" altLang="fr-FR" sz="1600" dirty="0"/>
              <a:t>Higher IRR values when </a:t>
            </a:r>
            <a:r>
              <a:rPr lang="pt-BR" altLang="fr-FR" sz="1600" u="sng" dirty="0"/>
              <a:t>financial returns are high </a:t>
            </a:r>
            <a:r>
              <a:rPr lang="pt-BR" altLang="fr-FR" sz="1600" dirty="0">
                <a:sym typeface="Wingdings" pitchFamily="2" charset="2"/>
              </a:rPr>
              <a:t></a:t>
            </a:r>
            <a:r>
              <a:rPr lang="pt-BR" altLang="fr-FR" sz="1600" dirty="0"/>
              <a:t> IRR generally exceeds the rate of return obtained in the open market, as the </a:t>
            </a:r>
            <a:r>
              <a:rPr lang="pt-BR" altLang="fr-FR" sz="1600" u="sng" dirty="0"/>
              <a:t>interest credited to the policyholder’s accounts behaves as a discount factor in insurance values and loadings</a:t>
            </a:r>
            <a:r>
              <a:rPr lang="pt-BR" altLang="fr-FR" sz="1600" dirty="0"/>
              <a:t>;</a:t>
            </a:r>
          </a:p>
          <a:p>
            <a:pPr algn="just">
              <a:buFont typeface="Wingdings" pitchFamily="2" charset="2"/>
              <a:buChar char="§"/>
            </a:pPr>
            <a:r>
              <a:rPr lang="pt-BR" altLang="fr-FR" sz="1600" dirty="0" smtClean="0"/>
              <a:t>Sex </a:t>
            </a:r>
            <a:r>
              <a:rPr lang="pt-BR" altLang="fr-FR" sz="1600" dirty="0"/>
              <a:t>/ age </a:t>
            </a:r>
            <a:r>
              <a:rPr lang="pt-BR" altLang="fr-FR" sz="1600" dirty="0">
                <a:sym typeface="Wingdings" pitchFamily="2" charset="2"/>
              </a:rPr>
              <a:t></a:t>
            </a:r>
            <a:r>
              <a:rPr lang="pt-BR" altLang="fr-FR" sz="1600" dirty="0"/>
              <a:t> </a:t>
            </a:r>
            <a:r>
              <a:rPr lang="pt-BR" altLang="fr-FR" sz="1600" dirty="0" err="1" smtClean="0"/>
              <a:t>effects</a:t>
            </a:r>
            <a:r>
              <a:rPr lang="pt-BR" altLang="fr-FR" sz="1600" dirty="0" smtClean="0"/>
              <a:t> </a:t>
            </a:r>
            <a:r>
              <a:rPr lang="pt-BR" altLang="fr-FR" sz="1600" dirty="0" err="1" smtClean="0"/>
              <a:t>on</a:t>
            </a:r>
            <a:r>
              <a:rPr lang="pt-BR" altLang="fr-FR" sz="1600" dirty="0" smtClean="0"/>
              <a:t> IRR </a:t>
            </a:r>
            <a:r>
              <a:rPr lang="pt-BR" altLang="fr-FR" sz="1600" dirty="0" err="1" smtClean="0"/>
              <a:t>depends</a:t>
            </a:r>
            <a:r>
              <a:rPr lang="pt-BR" altLang="fr-FR" sz="1600" dirty="0" smtClean="0"/>
              <a:t> </a:t>
            </a:r>
            <a:r>
              <a:rPr lang="pt-BR" altLang="fr-FR" sz="1600" dirty="0" err="1" smtClean="0"/>
              <a:t>on</a:t>
            </a:r>
            <a:r>
              <a:rPr lang="pt-BR" altLang="fr-FR" sz="1600" dirty="0" smtClean="0"/>
              <a:t> </a:t>
            </a:r>
            <a:r>
              <a:rPr lang="pt-BR" altLang="fr-FR" sz="1600" dirty="0" err="1" smtClean="0"/>
              <a:t>the</a:t>
            </a:r>
            <a:r>
              <a:rPr lang="pt-BR" altLang="fr-FR" sz="1600" dirty="0" smtClean="0"/>
              <a:t> </a:t>
            </a:r>
            <a:r>
              <a:rPr lang="pt-BR" altLang="fr-FR" sz="1600" dirty="0" err="1" smtClean="0"/>
              <a:t>mortality</a:t>
            </a:r>
            <a:r>
              <a:rPr lang="pt-BR" altLang="fr-FR" sz="1600" dirty="0" smtClean="0"/>
              <a:t> </a:t>
            </a:r>
            <a:r>
              <a:rPr lang="pt-BR" altLang="fr-FR" sz="1600" dirty="0" err="1" smtClean="0"/>
              <a:t>table</a:t>
            </a:r>
            <a:r>
              <a:rPr lang="pt-BR" altLang="fr-FR" sz="1600" dirty="0" smtClean="0"/>
              <a:t> (</a:t>
            </a:r>
            <a:r>
              <a:rPr lang="pt-BR" altLang="fr-FR" sz="1600" dirty="0" err="1" smtClean="0"/>
              <a:t>men</a:t>
            </a:r>
            <a:r>
              <a:rPr lang="pt-BR" altLang="fr-FR" sz="1600" dirty="0" smtClean="0"/>
              <a:t> </a:t>
            </a:r>
            <a:r>
              <a:rPr lang="pt-BR" altLang="fr-FR" sz="1600" dirty="0" err="1" smtClean="0"/>
              <a:t>usually</a:t>
            </a:r>
            <a:r>
              <a:rPr lang="pt-BR" altLang="fr-FR" sz="1600" dirty="0" smtClean="0"/>
              <a:t> die </a:t>
            </a:r>
            <a:r>
              <a:rPr lang="pt-BR" altLang="fr-FR" sz="1600" dirty="0" err="1" smtClean="0"/>
              <a:t>younger</a:t>
            </a:r>
            <a:r>
              <a:rPr lang="pt-BR" altLang="fr-FR" sz="1600" dirty="0" smtClean="0"/>
              <a:t> </a:t>
            </a:r>
            <a:r>
              <a:rPr lang="pt-BR" altLang="fr-FR" sz="1600" dirty="0" err="1" smtClean="0"/>
              <a:t>than</a:t>
            </a:r>
            <a:r>
              <a:rPr lang="pt-BR" altLang="fr-FR" sz="1600" dirty="0" smtClean="0"/>
              <a:t> </a:t>
            </a:r>
            <a:r>
              <a:rPr lang="pt-BR" altLang="fr-FR" sz="1600" dirty="0" err="1" smtClean="0"/>
              <a:t>women</a:t>
            </a:r>
            <a:r>
              <a:rPr lang="pt-BR" altLang="fr-FR" sz="1600" dirty="0" smtClean="0"/>
              <a:t>);</a:t>
            </a:r>
            <a:endParaRPr lang="pt-BR" altLang="fr-FR" sz="1600" dirty="0"/>
          </a:p>
          <a:p>
            <a:pPr algn="just">
              <a:buFont typeface="Wingdings" pitchFamily="2" charset="2"/>
              <a:buChar char="§"/>
            </a:pPr>
            <a:r>
              <a:rPr lang="pt-BR" altLang="fr-FR" sz="1600" dirty="0" err="1" smtClean="0"/>
              <a:t>Policy’s</a:t>
            </a:r>
            <a:r>
              <a:rPr lang="pt-BR" altLang="fr-FR" sz="1600" dirty="0" smtClean="0"/>
              <a:t> </a:t>
            </a:r>
            <a:r>
              <a:rPr lang="pt-BR" altLang="fr-FR" sz="1600" dirty="0"/>
              <a:t>duration </a:t>
            </a:r>
            <a:r>
              <a:rPr lang="pt-BR" altLang="fr-FR" sz="1600" dirty="0">
                <a:sym typeface="Wingdings" pitchFamily="2" charset="2"/>
              </a:rPr>
              <a:t></a:t>
            </a:r>
            <a:r>
              <a:rPr lang="pt-BR" altLang="fr-FR" sz="1600" dirty="0"/>
              <a:t> optimal level in 8 years.</a:t>
            </a:r>
          </a:p>
          <a:p>
            <a:pPr marL="0" indent="0">
              <a:buNone/>
            </a:pPr>
            <a:endParaRPr lang="pt-BR" altLang="fr-FR" sz="1400" dirty="0"/>
          </a:p>
          <a:p>
            <a:pPr marL="0" indent="0">
              <a:buNone/>
            </a:pPr>
            <a:endParaRPr lang="pt-BR" altLang="fr-FR" sz="1600" dirty="0"/>
          </a:p>
        </p:txBody>
      </p:sp>
      <p:sp>
        <p:nvSpPr>
          <p:cNvPr id="6" name="Espace réservé du contenu 2">
            <a:extLst>
              <a:ext uri="{FF2B5EF4-FFF2-40B4-BE49-F238E27FC236}">
                <a16:creationId xmlns:a16="http://schemas.microsoft.com/office/drawing/2014/main" id="{3805611C-BC9E-9641-AE08-243B81E9E3C4}"/>
              </a:ext>
            </a:extLst>
          </p:cNvPr>
          <p:cNvSpPr txBox="1">
            <a:spLocks noChangeArrowheads="1"/>
          </p:cNvSpPr>
          <p:nvPr/>
        </p:nvSpPr>
        <p:spPr bwMode="auto">
          <a:xfrm>
            <a:off x="6298926" y="1375810"/>
            <a:ext cx="5657851" cy="558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SzPct val="85000"/>
              <a:buFont typeface="Wingdings" panose="05000000000000000000" pitchFamily="2" charset="2"/>
              <a:buChar char=""/>
              <a:defRPr lang="fr-FR" altLang="fr-F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Wingdings" panose="05000000000000000000" pitchFamily="2" charset="2"/>
              <a:buChar char="§"/>
              <a:defRPr lang="fr-FR" altLang="fr-F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lang="fr-FR" altLang="fr-F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t">
              <a:buNone/>
            </a:pPr>
            <a:r>
              <a:rPr lang="pt-BR" altLang="fr-FR" sz="1200" dirty="0">
                <a:solidFill>
                  <a:schemeClr val="bg1">
                    <a:lumMod val="50000"/>
                  </a:schemeClr>
                </a:solidFill>
              </a:rPr>
              <a:t>IRR for a B-type UL contract, for different sex (S), age of entry (A) and duration of the policy (D), considering 80% of the assets invested in fixed income..</a:t>
            </a:r>
          </a:p>
        </p:txBody>
      </p:sp>
      <p:graphicFrame>
        <p:nvGraphicFramePr>
          <p:cNvPr id="7" name="Tabela 6">
            <a:extLst>
              <a:ext uri="{FF2B5EF4-FFF2-40B4-BE49-F238E27FC236}">
                <a16:creationId xmlns:a16="http://schemas.microsoft.com/office/drawing/2014/main" id="{EEA353D9-3FF4-CA4B-9CAD-413F9C12AD13}"/>
              </a:ext>
            </a:extLst>
          </p:cNvPr>
          <p:cNvGraphicFramePr>
            <a:graphicFrameLocks noGrp="1"/>
          </p:cNvGraphicFramePr>
          <p:nvPr>
            <p:extLst>
              <p:ext uri="{D42A27DB-BD31-4B8C-83A1-F6EECF244321}">
                <p14:modId xmlns:p14="http://schemas.microsoft.com/office/powerpoint/2010/main" val="15692119"/>
              </p:ext>
            </p:extLst>
          </p:nvPr>
        </p:nvGraphicFramePr>
        <p:xfrm>
          <a:off x="6303887" y="1878044"/>
          <a:ext cx="5752724" cy="4868512"/>
        </p:xfrm>
        <a:graphic>
          <a:graphicData uri="http://schemas.openxmlformats.org/drawingml/2006/table">
            <a:tbl>
              <a:tblPr firstRow="1" firstCol="1" bandRow="1"/>
              <a:tblGrid>
                <a:gridCol w="488528">
                  <a:extLst>
                    <a:ext uri="{9D8B030D-6E8A-4147-A177-3AD203B41FA5}">
                      <a16:colId xmlns:a16="http://schemas.microsoft.com/office/drawing/2014/main" val="2803564168"/>
                    </a:ext>
                  </a:extLst>
                </a:gridCol>
                <a:gridCol w="300858">
                  <a:extLst>
                    <a:ext uri="{9D8B030D-6E8A-4147-A177-3AD203B41FA5}">
                      <a16:colId xmlns:a16="http://schemas.microsoft.com/office/drawing/2014/main" val="2888137491"/>
                    </a:ext>
                  </a:extLst>
                </a:gridCol>
                <a:gridCol w="488528">
                  <a:extLst>
                    <a:ext uri="{9D8B030D-6E8A-4147-A177-3AD203B41FA5}">
                      <a16:colId xmlns:a16="http://schemas.microsoft.com/office/drawing/2014/main" val="838296549"/>
                    </a:ext>
                  </a:extLst>
                </a:gridCol>
                <a:gridCol w="488528">
                  <a:extLst>
                    <a:ext uri="{9D8B030D-6E8A-4147-A177-3AD203B41FA5}">
                      <a16:colId xmlns:a16="http://schemas.microsoft.com/office/drawing/2014/main" val="516604997"/>
                    </a:ext>
                  </a:extLst>
                </a:gridCol>
                <a:gridCol w="490287">
                  <a:extLst>
                    <a:ext uri="{9D8B030D-6E8A-4147-A177-3AD203B41FA5}">
                      <a16:colId xmlns:a16="http://schemas.microsoft.com/office/drawing/2014/main" val="3450713733"/>
                    </a:ext>
                  </a:extLst>
                </a:gridCol>
                <a:gridCol w="490287">
                  <a:extLst>
                    <a:ext uri="{9D8B030D-6E8A-4147-A177-3AD203B41FA5}">
                      <a16:colId xmlns:a16="http://schemas.microsoft.com/office/drawing/2014/main" val="3042742420"/>
                    </a:ext>
                  </a:extLst>
                </a:gridCol>
                <a:gridCol w="488528">
                  <a:extLst>
                    <a:ext uri="{9D8B030D-6E8A-4147-A177-3AD203B41FA5}">
                      <a16:colId xmlns:a16="http://schemas.microsoft.com/office/drawing/2014/main" val="899434865"/>
                    </a:ext>
                  </a:extLst>
                </a:gridCol>
                <a:gridCol w="490287">
                  <a:extLst>
                    <a:ext uri="{9D8B030D-6E8A-4147-A177-3AD203B41FA5}">
                      <a16:colId xmlns:a16="http://schemas.microsoft.com/office/drawing/2014/main" val="4090732985"/>
                    </a:ext>
                  </a:extLst>
                </a:gridCol>
                <a:gridCol w="490287">
                  <a:extLst>
                    <a:ext uri="{9D8B030D-6E8A-4147-A177-3AD203B41FA5}">
                      <a16:colId xmlns:a16="http://schemas.microsoft.com/office/drawing/2014/main" val="704627180"/>
                    </a:ext>
                  </a:extLst>
                </a:gridCol>
                <a:gridCol w="488528">
                  <a:extLst>
                    <a:ext uri="{9D8B030D-6E8A-4147-A177-3AD203B41FA5}">
                      <a16:colId xmlns:a16="http://schemas.microsoft.com/office/drawing/2014/main" val="3882059916"/>
                    </a:ext>
                  </a:extLst>
                </a:gridCol>
                <a:gridCol w="489114">
                  <a:extLst>
                    <a:ext uri="{9D8B030D-6E8A-4147-A177-3AD203B41FA5}">
                      <a16:colId xmlns:a16="http://schemas.microsoft.com/office/drawing/2014/main" val="25032853"/>
                    </a:ext>
                  </a:extLst>
                </a:gridCol>
                <a:gridCol w="489114">
                  <a:extLst>
                    <a:ext uri="{9D8B030D-6E8A-4147-A177-3AD203B41FA5}">
                      <a16:colId xmlns:a16="http://schemas.microsoft.com/office/drawing/2014/main" val="2622806169"/>
                    </a:ext>
                  </a:extLst>
                </a:gridCol>
                <a:gridCol w="69850">
                  <a:extLst>
                    <a:ext uri="{9D8B030D-6E8A-4147-A177-3AD203B41FA5}">
                      <a16:colId xmlns:a16="http://schemas.microsoft.com/office/drawing/2014/main" val="3436569777"/>
                    </a:ext>
                  </a:extLst>
                </a:gridCol>
              </a:tblGrid>
              <a:tr h="221296">
                <a:tc rowSpan="4">
                  <a:txBody>
                    <a:bodyPr/>
                    <a:lstStyle/>
                    <a:p>
                      <a:pPr algn="ctr">
                        <a:lnSpc>
                          <a:spcPct val="107000"/>
                        </a:lnSpc>
                        <a:spcAft>
                          <a:spcPts val="0"/>
                        </a:spcAft>
                      </a:pPr>
                      <a:r>
                        <a:rPr lang="en-US" sz="1000" b="1">
                          <a:solidFill>
                            <a:srgbClr val="000000"/>
                          </a:solidFill>
                          <a:effectLst/>
                          <a:latin typeface="Times New Roman" panose="02020603050405020304" pitchFamily="18" charset="0"/>
                          <a:ea typeface="Times New Roman" panose="02020603050405020304" pitchFamily="18" charset="0"/>
                        </a:rPr>
                        <a:t>S</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rowSpan="4">
                  <a:txBody>
                    <a:bodyPr/>
                    <a:lstStyle/>
                    <a:p>
                      <a:pPr algn="ctr">
                        <a:lnSpc>
                          <a:spcPct val="107000"/>
                        </a:lnSpc>
                        <a:spcAft>
                          <a:spcPts val="0"/>
                        </a:spcAft>
                      </a:pPr>
                      <a:r>
                        <a:rPr lang="en-US" sz="1000" b="1">
                          <a:solidFill>
                            <a:srgbClr val="000000"/>
                          </a:solidFill>
                          <a:effectLst/>
                          <a:latin typeface="Times New Roman" panose="02020603050405020304" pitchFamily="18" charset="0"/>
                          <a:ea typeface="Times New Roman" panose="02020603050405020304" pitchFamily="18" charset="0"/>
                        </a:rPr>
                        <a:t>A</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rowSpan="4">
                  <a:txBody>
                    <a:bodyPr/>
                    <a:lstStyle/>
                    <a:p>
                      <a:pPr algn="ctr">
                        <a:lnSpc>
                          <a:spcPct val="107000"/>
                        </a:lnSpc>
                        <a:spcAft>
                          <a:spcPts val="0"/>
                        </a:spcAft>
                      </a:pPr>
                      <a:r>
                        <a:rPr lang="en-US" sz="1000" b="1">
                          <a:solidFill>
                            <a:srgbClr val="000000"/>
                          </a:solidFill>
                          <a:effectLst/>
                          <a:latin typeface="Times New Roman" panose="02020603050405020304" pitchFamily="18" charset="0"/>
                          <a:ea typeface="Times New Roman" panose="02020603050405020304" pitchFamily="18" charset="0"/>
                        </a:rPr>
                        <a:t>D</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gridSpan="10">
                  <a:txBody>
                    <a:bodyPr/>
                    <a:lstStyle/>
                    <a:p>
                      <a:pPr algn="ctr">
                        <a:lnSpc>
                          <a:spcPct val="107000"/>
                        </a:lnSpc>
                        <a:spcAft>
                          <a:spcPts val="0"/>
                        </a:spcAft>
                      </a:pPr>
                      <a:r>
                        <a:rPr lang="en-US" sz="1000" b="1">
                          <a:solidFill>
                            <a:srgbClr val="000000"/>
                          </a:solidFill>
                          <a:effectLst/>
                          <a:latin typeface="Times New Roman" panose="02020603050405020304" pitchFamily="18" charset="0"/>
                          <a:ea typeface="Times New Roman" panose="02020603050405020304" pitchFamily="18" charset="0"/>
                        </a:rPr>
                        <a:t>Profitability of fixed income products</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3694007547"/>
                  </a:ext>
                </a:extLst>
              </a:tr>
              <a:tr h="221296">
                <a:tc vMerge="1">
                  <a:txBody>
                    <a:bodyPr/>
                    <a:lstStyle/>
                    <a:p>
                      <a:endParaRPr lang="pt-BR"/>
                    </a:p>
                  </a:txBody>
                  <a:tcPr/>
                </a:tc>
                <a:tc vMerge="1">
                  <a:txBody>
                    <a:bodyPr/>
                    <a:lstStyle/>
                    <a:p>
                      <a:endParaRPr lang="pt-BR"/>
                    </a:p>
                  </a:txBody>
                  <a:tcPr/>
                </a:tc>
                <a:tc vMerge="1">
                  <a:txBody>
                    <a:bodyPr/>
                    <a:lstStyle/>
                    <a:p>
                      <a:endParaRPr lang="pt-BR"/>
                    </a:p>
                  </a:txBody>
                  <a:tcPr/>
                </a:tc>
                <a:tc gridSpan="3">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6.6%</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tc gridSpan="3">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8.2%</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tc gridSpan="4">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9.7%</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198504099"/>
                  </a:ext>
                </a:extLst>
              </a:tr>
              <a:tr h="221296">
                <a:tc vMerge="1">
                  <a:txBody>
                    <a:bodyPr/>
                    <a:lstStyle/>
                    <a:p>
                      <a:endParaRPr lang="pt-BR"/>
                    </a:p>
                  </a:txBody>
                  <a:tcPr/>
                </a:tc>
                <a:tc vMerge="1">
                  <a:txBody>
                    <a:bodyPr/>
                    <a:lstStyle/>
                    <a:p>
                      <a:endParaRPr lang="pt-BR"/>
                    </a:p>
                  </a:txBody>
                  <a:tcPr/>
                </a:tc>
                <a:tc vMerge="1">
                  <a:txBody>
                    <a:bodyPr/>
                    <a:lstStyle/>
                    <a:p>
                      <a:endParaRPr lang="pt-BR"/>
                    </a:p>
                  </a:txBody>
                  <a:tcPr/>
                </a:tc>
                <a:tc gridSpan="10">
                  <a:txBody>
                    <a:bodyPr/>
                    <a:lstStyle/>
                    <a:p>
                      <a:pPr algn="ctr">
                        <a:lnSpc>
                          <a:spcPct val="107000"/>
                        </a:lnSpc>
                        <a:spcAft>
                          <a:spcPts val="0"/>
                        </a:spcAft>
                      </a:pPr>
                      <a:r>
                        <a:rPr lang="en-US" sz="1000" b="1">
                          <a:solidFill>
                            <a:srgbClr val="000000"/>
                          </a:solidFill>
                          <a:effectLst/>
                          <a:latin typeface="Times New Roman" panose="02020603050405020304" pitchFamily="18" charset="0"/>
                          <a:ea typeface="Times New Roman" panose="02020603050405020304" pitchFamily="18" charset="0"/>
                        </a:rPr>
                        <a:t>Profitability of variable income products</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3363314067"/>
                  </a:ext>
                </a:extLst>
              </a:tr>
              <a:tr h="221296">
                <a:tc vMerge="1">
                  <a:txBody>
                    <a:bodyPr/>
                    <a:lstStyle/>
                    <a:p>
                      <a:endParaRPr lang="pt-BR"/>
                    </a:p>
                  </a:txBody>
                  <a:tcPr/>
                </a:tc>
                <a:tc vMerge="1">
                  <a:txBody>
                    <a:bodyPr/>
                    <a:lstStyle/>
                    <a:p>
                      <a:endParaRPr lang="pt-BR"/>
                    </a:p>
                  </a:txBody>
                  <a:tcPr/>
                </a:tc>
                <a:tc vMerge="1">
                  <a:txBody>
                    <a:bodyPr/>
                    <a:lstStyle/>
                    <a:p>
                      <a:endParaRPr lang="pt-BR"/>
                    </a:p>
                  </a:txBody>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4.0%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12.0%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20.0%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4.0%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12.0%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20.0%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4.0%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12.0%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20.0%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1200">
                          <a:effectLst/>
                          <a:latin typeface="Times New Roman" panose="02020603050405020304" pitchFamily="18" charset="0"/>
                          <a:ea typeface="Times New Roman" panose="02020603050405020304" pitchFamily="18"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188469224"/>
                  </a:ext>
                </a:extLst>
              </a:tr>
              <a:tr h="221296">
                <a:tc rowSpan="9">
                  <a:txBody>
                    <a:bodyPr/>
                    <a:lstStyle/>
                    <a:p>
                      <a:pPr algn="ct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rPr>
                        <a:t>M</a:t>
                      </a:r>
                      <a:endParaRPr lang="pt-BR" sz="12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rowSpan="3">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20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5</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4.1%</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6.6%</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9.0%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6.0%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8.4%</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10.8%</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7.9%</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10.3%</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375623"/>
                          </a:solidFill>
                          <a:effectLst/>
                          <a:latin typeface="Times New Roman" panose="02020603050405020304" pitchFamily="18" charset="0"/>
                          <a:ea typeface="Times New Roman" panose="02020603050405020304" pitchFamily="18" charset="0"/>
                        </a:rPr>
                        <a:t>12.7%</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1200">
                          <a:effectLst/>
                          <a:latin typeface="Times New Roman" panose="02020603050405020304" pitchFamily="18" charset="0"/>
                          <a:ea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1134627294"/>
                  </a:ext>
                </a:extLst>
              </a:tr>
              <a:tr h="221296">
                <a:tc vMerge="1">
                  <a:txBody>
                    <a:bodyPr/>
                    <a:lstStyle/>
                    <a:p>
                      <a:endParaRPr lang="pt-BR"/>
                    </a:p>
                  </a:txBody>
                  <a:tcPr/>
                </a:tc>
                <a:tc vMerge="1">
                  <a:txBody>
                    <a:bodyPr/>
                    <a:lstStyle/>
                    <a:p>
                      <a:endParaRPr lang="pt-BR"/>
                    </a:p>
                  </a:txBody>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10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5.6%</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7.4%</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9.2%</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7.0%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8.8%</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10.7%</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8.4%</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10.3%</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12.1%</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1200">
                          <a:effectLst/>
                          <a:latin typeface="Times New Roman" panose="02020603050405020304" pitchFamily="18" charset="0"/>
                          <a:ea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3900232367"/>
                  </a:ext>
                </a:extLst>
              </a:tr>
              <a:tr h="221296">
                <a:tc vMerge="1">
                  <a:txBody>
                    <a:bodyPr/>
                    <a:lstStyle/>
                    <a:p>
                      <a:endParaRPr lang="pt-BR"/>
                    </a:p>
                  </a:txBody>
                  <a:tcPr/>
                </a:tc>
                <a:tc vMerge="1">
                  <a:txBody>
                    <a:bodyPr/>
                    <a:lstStyle/>
                    <a:p>
                      <a:endParaRPr lang="pt-BR"/>
                    </a:p>
                  </a:txBody>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20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4.7%</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6.4%</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8.1%</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6.0%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7.7%</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9.4%</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7.3%</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9.0%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10.7%</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1200">
                          <a:effectLst/>
                          <a:latin typeface="Times New Roman" panose="02020603050405020304" pitchFamily="18" charset="0"/>
                          <a:ea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1488918897"/>
                  </a:ext>
                </a:extLst>
              </a:tr>
              <a:tr h="221296">
                <a:tc vMerge="1">
                  <a:txBody>
                    <a:bodyPr/>
                    <a:lstStyle/>
                    <a:p>
                      <a:endParaRPr lang="pt-BR"/>
                    </a:p>
                  </a:txBody>
                  <a:tcPr/>
                </a:tc>
                <a:tc rowSpan="3">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40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5</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4.1%</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6.5%</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9.0%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6.0%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8.4%</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10.8%</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7.9%</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10.3%</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375623"/>
                          </a:solidFill>
                          <a:effectLst/>
                          <a:latin typeface="Times New Roman" panose="02020603050405020304" pitchFamily="18" charset="0"/>
                          <a:ea typeface="Times New Roman" panose="02020603050405020304" pitchFamily="18" charset="0"/>
                        </a:rPr>
                        <a:t>12.7%</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1200">
                          <a:effectLst/>
                          <a:latin typeface="Times New Roman" panose="02020603050405020304" pitchFamily="18" charset="0"/>
                          <a:ea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3012432914"/>
                  </a:ext>
                </a:extLst>
              </a:tr>
              <a:tr h="221296">
                <a:tc vMerge="1">
                  <a:txBody>
                    <a:bodyPr/>
                    <a:lstStyle/>
                    <a:p>
                      <a:endParaRPr lang="pt-BR"/>
                    </a:p>
                  </a:txBody>
                  <a:tcPr/>
                </a:tc>
                <a:tc vMerge="1">
                  <a:txBody>
                    <a:bodyPr/>
                    <a:lstStyle/>
                    <a:p>
                      <a:endParaRPr lang="pt-BR"/>
                    </a:p>
                  </a:txBody>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10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5.9%</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7.7%</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9.5%</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7.3%</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9.1%</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10.9%</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8.7%</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10.5%</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12.3%</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1200">
                          <a:effectLst/>
                          <a:latin typeface="Times New Roman" panose="02020603050405020304" pitchFamily="18" charset="0"/>
                          <a:ea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131433288"/>
                  </a:ext>
                </a:extLst>
              </a:tr>
              <a:tr h="221296">
                <a:tc vMerge="1">
                  <a:txBody>
                    <a:bodyPr/>
                    <a:lstStyle/>
                    <a:p>
                      <a:endParaRPr lang="pt-BR"/>
                    </a:p>
                  </a:txBody>
                  <a:tcPr/>
                </a:tc>
                <a:tc vMerge="1">
                  <a:txBody>
                    <a:bodyPr/>
                    <a:lstStyle/>
                    <a:p>
                      <a:endParaRPr lang="pt-BR"/>
                    </a:p>
                  </a:txBody>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20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5.2%</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6.8%</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8.4%</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6.5%</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8.1%</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9.7%</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7.7%</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9.4%</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11.0%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1200">
                          <a:effectLst/>
                          <a:latin typeface="Times New Roman" panose="02020603050405020304" pitchFamily="18" charset="0"/>
                          <a:ea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1471223669"/>
                  </a:ext>
                </a:extLst>
              </a:tr>
              <a:tr h="221296">
                <a:tc vMerge="1">
                  <a:txBody>
                    <a:bodyPr/>
                    <a:lstStyle/>
                    <a:p>
                      <a:endParaRPr lang="pt-BR"/>
                    </a:p>
                  </a:txBody>
                  <a:tcPr/>
                </a:tc>
                <a:tc rowSpan="3">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60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5</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5.4%</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8.1%</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10.9%</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7.5%</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10.3%</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375623"/>
                          </a:solidFill>
                          <a:effectLst/>
                          <a:latin typeface="Times New Roman" panose="02020603050405020304" pitchFamily="18" charset="0"/>
                          <a:ea typeface="Times New Roman" panose="02020603050405020304" pitchFamily="18" charset="0"/>
                        </a:rPr>
                        <a:t>12.9%</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9.7%</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375623"/>
                          </a:solidFill>
                          <a:effectLst/>
                          <a:latin typeface="Times New Roman" panose="02020603050405020304" pitchFamily="18" charset="0"/>
                          <a:ea typeface="Times New Roman" panose="02020603050405020304" pitchFamily="18" charset="0"/>
                        </a:rPr>
                        <a:t>12.4%</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375623"/>
                          </a:solidFill>
                          <a:effectLst/>
                          <a:latin typeface="Times New Roman" panose="02020603050405020304" pitchFamily="18" charset="0"/>
                          <a:ea typeface="Times New Roman" panose="02020603050405020304" pitchFamily="18" charset="0"/>
                        </a:rPr>
                        <a:t>15.0%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1200">
                          <a:effectLst/>
                          <a:latin typeface="Times New Roman" panose="02020603050405020304" pitchFamily="18" charset="0"/>
                          <a:ea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2125875079"/>
                  </a:ext>
                </a:extLst>
              </a:tr>
              <a:tr h="221296">
                <a:tc vMerge="1">
                  <a:txBody>
                    <a:bodyPr/>
                    <a:lstStyle/>
                    <a:p>
                      <a:endParaRPr lang="pt-BR"/>
                    </a:p>
                  </a:txBody>
                  <a:tcPr/>
                </a:tc>
                <a:tc vMerge="1">
                  <a:txBody>
                    <a:bodyPr/>
                    <a:lstStyle/>
                    <a:p>
                      <a:endParaRPr lang="pt-BR"/>
                    </a:p>
                  </a:txBody>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10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9.7%</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dirty="0">
                          <a:solidFill>
                            <a:srgbClr val="70AD47"/>
                          </a:solidFill>
                          <a:effectLst/>
                          <a:latin typeface="Times New Roman" panose="02020603050405020304" pitchFamily="18" charset="0"/>
                          <a:ea typeface="Times New Roman" panose="02020603050405020304" pitchFamily="18" charset="0"/>
                        </a:rPr>
                        <a:t>11.4%</a:t>
                      </a:r>
                      <a:endParaRPr lang="pt-BR" sz="12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375623"/>
                          </a:solidFill>
                          <a:effectLst/>
                          <a:latin typeface="Times New Roman" panose="02020603050405020304" pitchFamily="18" charset="0"/>
                          <a:ea typeface="Times New Roman" panose="02020603050405020304" pitchFamily="18" charset="0"/>
                        </a:rPr>
                        <a:t>13.1%</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11.0%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375623"/>
                          </a:solidFill>
                          <a:effectLst/>
                          <a:latin typeface="Times New Roman" panose="02020603050405020304" pitchFamily="18" charset="0"/>
                          <a:ea typeface="Times New Roman" panose="02020603050405020304" pitchFamily="18" charset="0"/>
                        </a:rPr>
                        <a:t>12.7%</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375623"/>
                          </a:solidFill>
                          <a:effectLst/>
                          <a:latin typeface="Times New Roman" panose="02020603050405020304" pitchFamily="18" charset="0"/>
                          <a:ea typeface="Times New Roman" panose="02020603050405020304" pitchFamily="18" charset="0"/>
                        </a:rPr>
                        <a:t>14.4%</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12.3%</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375623"/>
                          </a:solidFill>
                          <a:effectLst/>
                          <a:latin typeface="Times New Roman" panose="02020603050405020304" pitchFamily="18" charset="0"/>
                          <a:ea typeface="Times New Roman" panose="02020603050405020304" pitchFamily="18" charset="0"/>
                        </a:rPr>
                        <a:t>14.1%</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375623"/>
                          </a:solidFill>
                          <a:effectLst/>
                          <a:latin typeface="Times New Roman" panose="02020603050405020304" pitchFamily="18" charset="0"/>
                          <a:ea typeface="Times New Roman" panose="02020603050405020304" pitchFamily="18" charset="0"/>
                        </a:rPr>
                        <a:t>15.8%</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1200">
                          <a:effectLst/>
                          <a:latin typeface="Times New Roman" panose="02020603050405020304" pitchFamily="18" charset="0"/>
                          <a:ea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3999838260"/>
                  </a:ext>
                </a:extLst>
              </a:tr>
              <a:tr h="221296">
                <a:tc vMerge="1">
                  <a:txBody>
                    <a:bodyPr/>
                    <a:lstStyle/>
                    <a:p>
                      <a:endParaRPr lang="pt-BR"/>
                    </a:p>
                  </a:txBody>
                  <a:tcPr/>
                </a:tc>
                <a:tc vMerge="1">
                  <a:txBody>
                    <a:bodyPr/>
                    <a:lstStyle/>
                    <a:p>
                      <a:endParaRPr lang="pt-BR"/>
                    </a:p>
                  </a:txBody>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20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10.2%</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11.2%</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12.3%</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10.9%</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12.0%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375623"/>
                          </a:solidFill>
                          <a:effectLst/>
                          <a:latin typeface="Times New Roman" panose="02020603050405020304" pitchFamily="18" charset="0"/>
                          <a:ea typeface="Times New Roman" panose="02020603050405020304" pitchFamily="18" charset="0"/>
                        </a:rPr>
                        <a:t>13.2%</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11.8%</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375623"/>
                          </a:solidFill>
                          <a:effectLst/>
                          <a:latin typeface="Times New Roman" panose="02020603050405020304" pitchFamily="18" charset="0"/>
                          <a:ea typeface="Times New Roman" panose="02020603050405020304" pitchFamily="18" charset="0"/>
                        </a:rPr>
                        <a:t>13.0%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375623"/>
                          </a:solidFill>
                          <a:effectLst/>
                          <a:latin typeface="Times New Roman" panose="02020603050405020304" pitchFamily="18" charset="0"/>
                          <a:ea typeface="Times New Roman" panose="02020603050405020304" pitchFamily="18" charset="0"/>
                        </a:rPr>
                        <a:t>14.2%</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1200">
                          <a:effectLst/>
                          <a:latin typeface="Times New Roman" panose="02020603050405020304" pitchFamily="18" charset="0"/>
                          <a:ea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2261038049"/>
                  </a:ext>
                </a:extLst>
              </a:tr>
              <a:tr h="221296">
                <a:tc rowSpan="9">
                  <a:txBody>
                    <a:bodyPr/>
                    <a:lstStyle/>
                    <a:p>
                      <a:pPr algn="ct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rPr>
                        <a:t>F</a:t>
                      </a:r>
                      <a:endParaRPr lang="pt-BR" sz="12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20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5</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3.8%</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6.2%</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8.6%</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5.7%</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8.1%</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10.5%</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7.5%</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9.9%</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12.3%</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1200">
                          <a:effectLst/>
                          <a:latin typeface="Times New Roman" panose="02020603050405020304" pitchFamily="18" charset="0"/>
                          <a:ea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870388194"/>
                  </a:ext>
                </a:extLst>
              </a:tr>
              <a:tr h="221296">
                <a:tc vMerge="1">
                  <a:txBody>
                    <a:bodyPr/>
                    <a:lstStyle/>
                    <a:p>
                      <a:endParaRPr lang="pt-BR"/>
                    </a:p>
                  </a:txBody>
                  <a:tcPr/>
                </a:tc>
                <a:tc vMerge="1">
                  <a:txBody>
                    <a:bodyPr/>
                    <a:lstStyle/>
                    <a:p>
                      <a:endParaRPr lang="pt-BR"/>
                    </a:p>
                  </a:txBody>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10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5.3%</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7.1%</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9.0%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6.7%</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8.6%</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10.4%</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8.2%</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10.0%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11.9%</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1200">
                          <a:effectLst/>
                          <a:latin typeface="Times New Roman" panose="02020603050405020304" pitchFamily="18" charset="0"/>
                          <a:ea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2940732256"/>
                  </a:ext>
                </a:extLst>
              </a:tr>
              <a:tr h="221296">
                <a:tc vMerge="1">
                  <a:txBody>
                    <a:bodyPr/>
                    <a:lstStyle/>
                    <a:p>
                      <a:endParaRPr lang="pt-BR"/>
                    </a:p>
                  </a:txBody>
                  <a:tcPr/>
                </a:tc>
                <a:tc vMerge="1">
                  <a:txBody>
                    <a:bodyPr/>
                    <a:lstStyle/>
                    <a:p>
                      <a:endParaRPr lang="pt-BR"/>
                    </a:p>
                  </a:txBody>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20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4.6%</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6.3%</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8.0%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5.9%</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7.6%</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9.3%</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7.2%</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8.9%</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10.6%</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1200">
                          <a:effectLst/>
                          <a:latin typeface="Times New Roman" panose="02020603050405020304" pitchFamily="18" charset="0"/>
                          <a:ea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1009941234"/>
                  </a:ext>
                </a:extLst>
              </a:tr>
              <a:tr h="221296">
                <a:tc vMerge="1">
                  <a:txBody>
                    <a:bodyPr/>
                    <a:lstStyle/>
                    <a:p>
                      <a:endParaRPr lang="pt-BR"/>
                    </a:p>
                  </a:txBody>
                  <a:tcPr/>
                </a:tc>
                <a:tc rowSpan="3">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40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5</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3.9%</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6.3%</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8.7%</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5.7%</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8.2%</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10.6%</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7.6%</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10.0%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375623"/>
                          </a:solidFill>
                          <a:effectLst/>
                          <a:latin typeface="Times New Roman" panose="02020603050405020304" pitchFamily="18" charset="0"/>
                          <a:ea typeface="Times New Roman" panose="02020603050405020304" pitchFamily="18" charset="0"/>
                        </a:rPr>
                        <a:t>12.4%</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1200">
                          <a:effectLst/>
                          <a:latin typeface="Times New Roman" panose="02020603050405020304" pitchFamily="18" charset="0"/>
                          <a:ea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454520375"/>
                  </a:ext>
                </a:extLst>
              </a:tr>
              <a:tr h="221296">
                <a:tc vMerge="1">
                  <a:txBody>
                    <a:bodyPr/>
                    <a:lstStyle/>
                    <a:p>
                      <a:endParaRPr lang="pt-BR"/>
                    </a:p>
                  </a:txBody>
                  <a:tcPr/>
                </a:tc>
                <a:tc vMerge="1">
                  <a:txBody>
                    <a:bodyPr/>
                    <a:lstStyle/>
                    <a:p>
                      <a:endParaRPr lang="pt-BR"/>
                    </a:p>
                  </a:txBody>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10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5.5%</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7.3%</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9.2%</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6.9%</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8.8%</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10.6%</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8.4%</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10.2%</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12.0%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1200">
                          <a:effectLst/>
                          <a:latin typeface="Times New Roman" panose="02020603050405020304" pitchFamily="18" charset="0"/>
                          <a:ea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336876527"/>
                  </a:ext>
                </a:extLst>
              </a:tr>
              <a:tr h="221296">
                <a:tc vMerge="1">
                  <a:txBody>
                    <a:bodyPr/>
                    <a:lstStyle/>
                    <a:p>
                      <a:endParaRPr lang="pt-BR"/>
                    </a:p>
                  </a:txBody>
                  <a:tcPr/>
                </a:tc>
                <a:tc vMerge="1">
                  <a:txBody>
                    <a:bodyPr/>
                    <a:lstStyle/>
                    <a:p>
                      <a:endParaRPr lang="pt-BR"/>
                    </a:p>
                  </a:txBody>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20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4.8%</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6.5%</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8.1%</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6.1%</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7.8%</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9.4%</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7.4%</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9.1%</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10.7%</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1200">
                          <a:effectLst/>
                          <a:latin typeface="Times New Roman" panose="02020603050405020304" pitchFamily="18" charset="0"/>
                          <a:ea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801300200"/>
                  </a:ext>
                </a:extLst>
              </a:tr>
              <a:tr h="221296">
                <a:tc vMerge="1">
                  <a:txBody>
                    <a:bodyPr/>
                    <a:lstStyle/>
                    <a:p>
                      <a:endParaRPr lang="pt-BR"/>
                    </a:p>
                  </a:txBody>
                  <a:tcPr/>
                </a:tc>
                <a:tc rowSpan="3">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60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5</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4.2%</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6.8%</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9.3%</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6.2%</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8.8%</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11.3%</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8.2%</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10.8%</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375623"/>
                          </a:solidFill>
                          <a:effectLst/>
                          <a:latin typeface="Times New Roman" panose="02020603050405020304" pitchFamily="18" charset="0"/>
                          <a:ea typeface="Times New Roman" panose="02020603050405020304" pitchFamily="18" charset="0"/>
                        </a:rPr>
                        <a:t>13.3%</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1200">
                          <a:effectLst/>
                          <a:latin typeface="Times New Roman" panose="02020603050405020304" pitchFamily="18" charset="0"/>
                          <a:ea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173299037"/>
                  </a:ext>
                </a:extLst>
              </a:tr>
              <a:tr h="221296">
                <a:tc vMerge="1">
                  <a:txBody>
                    <a:bodyPr/>
                    <a:lstStyle/>
                    <a:p>
                      <a:endParaRPr lang="pt-BR"/>
                    </a:p>
                  </a:txBody>
                  <a:tcPr/>
                </a:tc>
                <a:tc vMerge="1">
                  <a:txBody>
                    <a:bodyPr/>
                    <a:lstStyle/>
                    <a:p>
                      <a:endParaRPr lang="pt-BR"/>
                    </a:p>
                  </a:txBody>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10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7.2%</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9.0%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10.8%</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8.6%</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10.4%</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12.2%</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10.0%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11.8%</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375623"/>
                          </a:solidFill>
                          <a:effectLst/>
                          <a:latin typeface="Times New Roman" panose="02020603050405020304" pitchFamily="18" charset="0"/>
                          <a:ea typeface="Times New Roman" panose="02020603050405020304" pitchFamily="18" charset="0"/>
                        </a:rPr>
                        <a:t>13.6%</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1200">
                          <a:effectLst/>
                          <a:latin typeface="Times New Roman" panose="02020603050405020304" pitchFamily="18" charset="0"/>
                          <a:ea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543756342"/>
                  </a:ext>
                </a:extLst>
              </a:tr>
              <a:tr h="221296">
                <a:tc vMerge="1">
                  <a:txBody>
                    <a:bodyPr/>
                    <a:lstStyle/>
                    <a:p>
                      <a:endParaRPr lang="pt-BR"/>
                    </a:p>
                  </a:txBody>
                  <a:tcPr/>
                </a:tc>
                <a:tc vMerge="1">
                  <a:txBody>
                    <a:bodyPr/>
                    <a:lstStyle/>
                    <a:p>
                      <a:endParaRPr lang="pt-BR"/>
                    </a:p>
                  </a:txBody>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20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6.7%</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8.1%</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9.6%</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7.8%</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9.3%</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10.8%</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9.0%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10.5%</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12.0%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1200" dirty="0">
                          <a:effectLst/>
                          <a:latin typeface="Times New Roman" panose="02020603050405020304" pitchFamily="18" charset="0"/>
                          <a:ea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3702054267"/>
                  </a:ext>
                </a:extLst>
              </a:tr>
            </a:tbl>
          </a:graphicData>
        </a:graphic>
      </p:graphicFrame>
      <p:sp>
        <p:nvSpPr>
          <p:cNvPr id="8" name="Oval 7">
            <a:extLst>
              <a:ext uri="{FF2B5EF4-FFF2-40B4-BE49-F238E27FC236}">
                <a16:creationId xmlns:a16="http://schemas.microsoft.com/office/drawing/2014/main" id="{10BFF457-F027-904D-A12A-FDB7ED4005DE}"/>
              </a:ext>
            </a:extLst>
          </p:cNvPr>
          <p:cNvSpPr/>
          <p:nvPr/>
        </p:nvSpPr>
        <p:spPr>
          <a:xfrm>
            <a:off x="9568898" y="3643446"/>
            <a:ext cx="392182" cy="228184"/>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Espaço Reservado para Número de Slide 1"/>
          <p:cNvSpPr>
            <a:spLocks noGrp="1"/>
          </p:cNvSpPr>
          <p:nvPr>
            <p:ph type="sldNum" sz="quarter" idx="12"/>
          </p:nvPr>
        </p:nvSpPr>
        <p:spPr/>
        <p:txBody>
          <a:bodyPr/>
          <a:lstStyle/>
          <a:p>
            <a:pPr>
              <a:defRPr/>
            </a:pPr>
            <a:fld id="{6E4C29F6-C04E-4800-BDDD-8E0464A8B178}" type="slidenum">
              <a:rPr lang="fr-FR" smtClean="0"/>
              <a:pPr>
                <a:defRPr/>
              </a:pPr>
              <a:t>13</a:t>
            </a:fld>
            <a:endParaRPr lang="fr-FR"/>
          </a:p>
        </p:txBody>
      </p:sp>
    </p:spTree>
    <p:extLst>
      <p:ext uri="{BB962C8B-B14F-4D97-AF65-F5344CB8AC3E}">
        <p14:creationId xmlns:p14="http://schemas.microsoft.com/office/powerpoint/2010/main" val="888894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Titre 1">
            <a:extLst>
              <a:ext uri="{FF2B5EF4-FFF2-40B4-BE49-F238E27FC236}">
                <a16:creationId xmlns:a16="http://schemas.microsoft.com/office/drawing/2014/main" id="{EE2C9515-6339-3843-A821-8CB2BD3715B3}"/>
              </a:ext>
            </a:extLst>
          </p:cNvPr>
          <p:cNvSpPr>
            <a:spLocks noGrp="1" noChangeArrowheads="1"/>
          </p:cNvSpPr>
          <p:nvPr>
            <p:ph type="title"/>
          </p:nvPr>
        </p:nvSpPr>
        <p:spPr>
          <a:xfrm>
            <a:off x="838200" y="365125"/>
            <a:ext cx="10515600" cy="1325563"/>
          </a:xfrm>
        </p:spPr>
        <p:txBody>
          <a:bodyPr/>
          <a:lstStyle/>
          <a:p>
            <a:r>
              <a:rPr lang="pt-BR" dirty="0"/>
              <a:t>Results | </a:t>
            </a:r>
            <a:r>
              <a:rPr lang="pt-BR" dirty="0">
                <a:solidFill>
                  <a:schemeClr val="bg1">
                    <a:lumMod val="50000"/>
                  </a:schemeClr>
                </a:solidFill>
              </a:rPr>
              <a:t>Individual perspective</a:t>
            </a:r>
            <a:endParaRPr lang="pt-BR" dirty="0">
              <a:solidFill>
                <a:schemeClr val="bg1">
                  <a:lumMod val="50000"/>
                </a:schemeClr>
              </a:solidFill>
              <a:effectLst/>
            </a:endParaRPr>
          </a:p>
        </p:txBody>
      </p:sp>
      <p:sp>
        <p:nvSpPr>
          <p:cNvPr id="5" name="Titre 1">
            <a:extLst>
              <a:ext uri="{FF2B5EF4-FFF2-40B4-BE49-F238E27FC236}">
                <a16:creationId xmlns:a16="http://schemas.microsoft.com/office/drawing/2014/main" id="{24E7971E-C1EE-D646-9528-2285CBFD2B5F}"/>
              </a:ext>
            </a:extLst>
          </p:cNvPr>
          <p:cNvSpPr txBox="1">
            <a:spLocks noChangeArrowheads="1"/>
          </p:cNvSpPr>
          <p:nvPr/>
        </p:nvSpPr>
        <p:spPr bwMode="auto">
          <a:xfrm>
            <a:off x="864703" y="1029115"/>
            <a:ext cx="1088997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000" b="1" kern="1200">
                <a:solidFill>
                  <a:srgbClr val="00457C"/>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000" b="1">
                <a:solidFill>
                  <a:srgbClr val="00457C"/>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4000" b="1">
                <a:solidFill>
                  <a:srgbClr val="00457C"/>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4000" b="1">
                <a:solidFill>
                  <a:srgbClr val="00457C"/>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4000" b="1">
                <a:solidFill>
                  <a:srgbClr val="00457C"/>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4000" b="1">
                <a:solidFill>
                  <a:srgbClr val="00457C"/>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4000" b="1">
                <a:solidFill>
                  <a:srgbClr val="00457C"/>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4000" b="1">
                <a:solidFill>
                  <a:srgbClr val="00457C"/>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4000" b="1">
                <a:solidFill>
                  <a:srgbClr val="00457C"/>
                </a:solidFill>
                <a:latin typeface="Arial" panose="020B0604020202020204" pitchFamily="34" charset="0"/>
                <a:cs typeface="Arial" panose="020B0604020202020204" pitchFamily="34" charset="0"/>
              </a:defRPr>
            </a:lvl9pPr>
          </a:lstStyle>
          <a:p>
            <a:pPr algn="just"/>
            <a:r>
              <a:rPr lang="pt-BR" sz="2800" dirty="0"/>
              <a:t/>
            </a:r>
            <a:br>
              <a:rPr lang="pt-BR" sz="2800" dirty="0"/>
            </a:br>
            <a:r>
              <a:rPr lang="pt-BR" sz="2600" b="0" dirty="0"/>
              <a:t>Marginal effects of the variables related to the composition of the UL IRR</a:t>
            </a:r>
            <a:endParaRPr lang="pt-BR" sz="2600" dirty="0"/>
          </a:p>
        </p:txBody>
      </p:sp>
      <p:pic>
        <p:nvPicPr>
          <p:cNvPr id="6" name="Imagem 5">
            <a:extLst>
              <a:ext uri="{FF2B5EF4-FFF2-40B4-BE49-F238E27FC236}">
                <a16:creationId xmlns:a16="http://schemas.microsoft.com/office/drawing/2014/main" id="{5FE374C8-46DA-7D48-B3E6-F666628087AB}"/>
              </a:ext>
            </a:extLst>
          </p:cNvPr>
          <p:cNvPicPr>
            <a:picLocks noChangeAspect="1"/>
          </p:cNvPicPr>
          <p:nvPr/>
        </p:nvPicPr>
        <p:blipFill>
          <a:blip r:embed="rId3"/>
          <a:stretch>
            <a:fillRect/>
          </a:stretch>
        </p:blipFill>
        <p:spPr>
          <a:xfrm>
            <a:off x="606564" y="2354678"/>
            <a:ext cx="11061700" cy="3670300"/>
          </a:xfrm>
          <a:prstGeom prst="rect">
            <a:avLst/>
          </a:prstGeom>
        </p:spPr>
      </p:pic>
      <p:sp>
        <p:nvSpPr>
          <p:cNvPr id="2" name="Espaço Reservado para Número de Slide 1"/>
          <p:cNvSpPr>
            <a:spLocks noGrp="1"/>
          </p:cNvSpPr>
          <p:nvPr>
            <p:ph type="sldNum" sz="quarter" idx="12"/>
          </p:nvPr>
        </p:nvSpPr>
        <p:spPr/>
        <p:txBody>
          <a:bodyPr/>
          <a:lstStyle/>
          <a:p>
            <a:pPr>
              <a:defRPr/>
            </a:pPr>
            <a:fld id="{6E4C29F6-C04E-4800-BDDD-8E0464A8B178}" type="slidenum">
              <a:rPr lang="fr-FR" smtClean="0"/>
              <a:pPr>
                <a:defRPr/>
              </a:pPr>
              <a:t>14</a:t>
            </a:fld>
            <a:endParaRPr lang="fr-FR"/>
          </a:p>
        </p:txBody>
      </p:sp>
    </p:spTree>
    <p:extLst>
      <p:ext uri="{BB962C8B-B14F-4D97-AF65-F5344CB8AC3E}">
        <p14:creationId xmlns:p14="http://schemas.microsoft.com/office/powerpoint/2010/main" val="2459046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Titre 1">
            <a:extLst>
              <a:ext uri="{FF2B5EF4-FFF2-40B4-BE49-F238E27FC236}">
                <a16:creationId xmlns:a16="http://schemas.microsoft.com/office/drawing/2014/main" id="{58588035-4AA9-C148-A95C-0ADD432C7DFE}"/>
              </a:ext>
            </a:extLst>
          </p:cNvPr>
          <p:cNvSpPr>
            <a:spLocks noGrp="1" noChangeArrowheads="1"/>
          </p:cNvSpPr>
          <p:nvPr>
            <p:ph type="title"/>
          </p:nvPr>
        </p:nvSpPr>
        <p:spPr>
          <a:xfrm>
            <a:off x="838200" y="365125"/>
            <a:ext cx="10515600" cy="1325563"/>
          </a:xfrm>
        </p:spPr>
        <p:txBody>
          <a:bodyPr/>
          <a:lstStyle/>
          <a:p>
            <a:r>
              <a:rPr lang="pt-BR" dirty="0"/>
              <a:t>Results | </a:t>
            </a:r>
            <a:r>
              <a:rPr lang="pt-BR" dirty="0" err="1" smtClean="0">
                <a:solidFill>
                  <a:schemeClr val="bg1">
                    <a:lumMod val="50000"/>
                  </a:schemeClr>
                </a:solidFill>
              </a:rPr>
              <a:t>Supply’s</a:t>
            </a:r>
            <a:r>
              <a:rPr lang="pt-BR" dirty="0" smtClean="0">
                <a:solidFill>
                  <a:schemeClr val="bg1">
                    <a:lumMod val="50000"/>
                  </a:schemeClr>
                </a:solidFill>
              </a:rPr>
              <a:t> </a:t>
            </a:r>
            <a:r>
              <a:rPr lang="pt-BR" dirty="0">
                <a:solidFill>
                  <a:schemeClr val="bg1">
                    <a:lumMod val="50000"/>
                  </a:schemeClr>
                </a:solidFill>
              </a:rPr>
              <a:t>perspective</a:t>
            </a:r>
            <a:endParaRPr lang="pt-BR" dirty="0">
              <a:solidFill>
                <a:schemeClr val="bg1">
                  <a:lumMod val="50000"/>
                </a:schemeClr>
              </a:solidFill>
              <a:effectLst/>
            </a:endParaRPr>
          </a:p>
        </p:txBody>
      </p:sp>
      <p:sp>
        <p:nvSpPr>
          <p:cNvPr id="5" name="Espace réservé du contenu 2">
            <a:extLst>
              <a:ext uri="{FF2B5EF4-FFF2-40B4-BE49-F238E27FC236}">
                <a16:creationId xmlns:a16="http://schemas.microsoft.com/office/drawing/2014/main" id="{31B8B7D5-449C-7143-87AF-F89F0C75730C}"/>
              </a:ext>
            </a:extLst>
          </p:cNvPr>
          <p:cNvSpPr txBox="1">
            <a:spLocks noChangeArrowheads="1"/>
          </p:cNvSpPr>
          <p:nvPr/>
        </p:nvSpPr>
        <p:spPr bwMode="auto">
          <a:xfrm>
            <a:off x="714375" y="1770200"/>
            <a:ext cx="4931051" cy="4385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SzPct val="85000"/>
              <a:buFont typeface="Wingdings" panose="05000000000000000000" pitchFamily="2" charset="2"/>
              <a:buChar char=""/>
              <a:defRPr lang="fr-FR" altLang="fr-F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Wingdings" panose="05000000000000000000" pitchFamily="2" charset="2"/>
              <a:buChar char="§"/>
              <a:defRPr lang="fr-FR" altLang="fr-F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lang="fr-FR" altLang="fr-F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t">
              <a:buNone/>
            </a:pPr>
            <a:r>
              <a:rPr lang="pt-BR" altLang="fr-FR" sz="1600" u="sng" dirty="0">
                <a:solidFill>
                  <a:schemeClr val="accent2"/>
                </a:solidFill>
              </a:rPr>
              <a:t>Base scenario</a:t>
            </a:r>
            <a:r>
              <a:rPr lang="pt-BR" altLang="fr-FR" sz="1600" dirty="0"/>
              <a:t>: insured </a:t>
            </a:r>
            <a:r>
              <a:rPr lang="pt-BR" altLang="fr-FR" sz="1600" b="1" dirty="0"/>
              <a:t>40</a:t>
            </a:r>
            <a:r>
              <a:rPr lang="pt-BR" altLang="fr-FR" sz="1600" dirty="0"/>
              <a:t> years old </a:t>
            </a:r>
            <a:r>
              <a:rPr lang="pt-BR" altLang="fr-FR" sz="1600" b="1" dirty="0"/>
              <a:t>man</a:t>
            </a:r>
            <a:r>
              <a:rPr lang="pt-BR" altLang="fr-FR" sz="1600" dirty="0"/>
              <a:t>, holding  a </a:t>
            </a:r>
            <a:r>
              <a:rPr lang="pt-BR" altLang="fr-FR" sz="1600" b="1" dirty="0"/>
              <a:t>B-type</a:t>
            </a:r>
            <a:r>
              <a:rPr lang="pt-BR" altLang="fr-FR" sz="1600" dirty="0"/>
              <a:t> policy for </a:t>
            </a:r>
            <a:r>
              <a:rPr lang="pt-BR" altLang="fr-FR" sz="1600" b="1" dirty="0"/>
              <a:t>10</a:t>
            </a:r>
            <a:r>
              <a:rPr lang="pt-BR" altLang="fr-FR" sz="1600" dirty="0"/>
              <a:t> years, earning the expected returns from each application and with 80% of the assets allocated in fixed-income investments. </a:t>
            </a:r>
          </a:p>
          <a:p>
            <a:pPr marL="0" indent="0" algn="just" fontAlgn="t">
              <a:buNone/>
            </a:pPr>
            <a:r>
              <a:rPr lang="pt-BR" altLang="fr-FR" sz="1600" b="1" dirty="0"/>
              <a:t>Result of the profit testing of an insurance policy: $701, payback after 9 years of the contract.</a:t>
            </a:r>
          </a:p>
          <a:p>
            <a:pPr algn="just">
              <a:buFont typeface="Wingdings" pitchFamily="2" charset="2"/>
              <a:buChar char="§"/>
            </a:pPr>
            <a:r>
              <a:rPr lang="pt-BR" altLang="fr-FR" sz="1600" dirty="0"/>
              <a:t>Importance of the </a:t>
            </a:r>
            <a:r>
              <a:rPr lang="pt-BR" altLang="fr-FR" sz="1600" u="sng" dirty="0"/>
              <a:t>insured's entry age and the duration of the policy </a:t>
            </a:r>
            <a:r>
              <a:rPr lang="pt-BR" altLang="fr-FR" sz="1600" dirty="0">
                <a:sym typeface="Wingdings" pitchFamily="2" charset="2"/>
              </a:rPr>
              <a:t></a:t>
            </a:r>
            <a:r>
              <a:rPr lang="pt-BR" altLang="fr-FR" sz="1600" dirty="0"/>
              <a:t> </a:t>
            </a:r>
            <a:r>
              <a:rPr lang="pt-BR" altLang="fr-FR" sz="1600" dirty="0" err="1" smtClean="0"/>
              <a:t>increasing</a:t>
            </a:r>
            <a:r>
              <a:rPr lang="pt-BR" altLang="fr-FR" sz="1600" dirty="0" smtClean="0"/>
              <a:t> </a:t>
            </a:r>
            <a:r>
              <a:rPr lang="pt-BR" altLang="fr-FR" sz="1600" dirty="0"/>
              <a:t>mortality rates, reversal of initial expenses </a:t>
            </a:r>
            <a:r>
              <a:rPr lang="pt-BR" altLang="fr-FR" sz="1600" dirty="0" err="1"/>
              <a:t>and</a:t>
            </a:r>
            <a:r>
              <a:rPr lang="pt-BR" altLang="fr-FR" sz="1600" dirty="0"/>
              <a:t> </a:t>
            </a:r>
            <a:r>
              <a:rPr lang="pt-BR" altLang="fr-FR" sz="1600" dirty="0" err="1" smtClean="0"/>
              <a:t>taking</a:t>
            </a:r>
            <a:r>
              <a:rPr lang="pt-BR" altLang="fr-FR" sz="1600" dirty="0" smtClean="0"/>
              <a:t> </a:t>
            </a:r>
            <a:r>
              <a:rPr lang="pt-BR" altLang="fr-FR" sz="1600" dirty="0" err="1" smtClean="0"/>
              <a:t>advantage</a:t>
            </a:r>
            <a:r>
              <a:rPr lang="pt-BR" altLang="fr-FR" sz="1600" dirty="0" smtClean="0"/>
              <a:t> of </a:t>
            </a:r>
            <a:r>
              <a:rPr lang="pt-BR" altLang="fr-FR" sz="1600" dirty="0" err="1" smtClean="0"/>
              <a:t>interest</a:t>
            </a:r>
            <a:r>
              <a:rPr lang="pt-BR" altLang="fr-FR" sz="1600" dirty="0" smtClean="0"/>
              <a:t> rates </a:t>
            </a:r>
            <a:r>
              <a:rPr lang="pt-BR" altLang="fr-FR" sz="1600" dirty="0" err="1" smtClean="0"/>
              <a:t>from</a:t>
            </a:r>
            <a:r>
              <a:rPr lang="pt-BR" altLang="fr-FR" sz="1600" dirty="0" smtClean="0"/>
              <a:t> financial </a:t>
            </a:r>
            <a:r>
              <a:rPr lang="pt-BR" altLang="fr-FR" sz="1600" dirty="0"/>
              <a:t>applications.</a:t>
            </a:r>
          </a:p>
          <a:p>
            <a:pPr marL="0" indent="0" algn="just">
              <a:buNone/>
            </a:pPr>
            <a:endParaRPr lang="pt-BR" altLang="fr-FR" sz="1400" dirty="0"/>
          </a:p>
          <a:p>
            <a:pPr marL="0" indent="0" algn="just">
              <a:buNone/>
            </a:pPr>
            <a:endParaRPr lang="pt-BR" altLang="fr-FR" sz="1600" dirty="0"/>
          </a:p>
        </p:txBody>
      </p:sp>
      <p:sp>
        <p:nvSpPr>
          <p:cNvPr id="6" name="Espace réservé du contenu 2">
            <a:extLst>
              <a:ext uri="{FF2B5EF4-FFF2-40B4-BE49-F238E27FC236}">
                <a16:creationId xmlns:a16="http://schemas.microsoft.com/office/drawing/2014/main" id="{D2D77581-94A7-E340-B52F-FC24A810FFC9}"/>
              </a:ext>
            </a:extLst>
          </p:cNvPr>
          <p:cNvSpPr txBox="1">
            <a:spLocks noChangeArrowheads="1"/>
          </p:cNvSpPr>
          <p:nvPr/>
        </p:nvSpPr>
        <p:spPr bwMode="auto">
          <a:xfrm>
            <a:off x="5946912" y="1455322"/>
            <a:ext cx="5953127" cy="558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SzPct val="85000"/>
              <a:buFont typeface="Wingdings" panose="05000000000000000000" pitchFamily="2" charset="2"/>
              <a:buChar char=""/>
              <a:defRPr lang="fr-FR" altLang="fr-F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Wingdings" panose="05000000000000000000" pitchFamily="2" charset="2"/>
              <a:buChar char="§"/>
              <a:defRPr lang="fr-FR" altLang="fr-F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lang="fr-FR" altLang="fr-F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t">
              <a:buNone/>
            </a:pPr>
            <a:r>
              <a:rPr lang="pt-BR" altLang="fr-FR" sz="1200" dirty="0">
                <a:solidFill>
                  <a:schemeClr val="bg1">
                    <a:lumMod val="50000"/>
                  </a:schemeClr>
                </a:solidFill>
              </a:rPr>
              <a:t>Profit testing for B-type UL contract, for different sex (S), age of entry (A) and duration of the policy (D), considering 80% of the assets invested in fixed income.</a:t>
            </a:r>
          </a:p>
        </p:txBody>
      </p:sp>
      <p:graphicFrame>
        <p:nvGraphicFramePr>
          <p:cNvPr id="7" name="Tabela 6">
            <a:extLst>
              <a:ext uri="{FF2B5EF4-FFF2-40B4-BE49-F238E27FC236}">
                <a16:creationId xmlns:a16="http://schemas.microsoft.com/office/drawing/2014/main" id="{9F477098-E4E9-1D42-A033-2E0D2B6EBFDA}"/>
              </a:ext>
            </a:extLst>
          </p:cNvPr>
          <p:cNvGraphicFramePr>
            <a:graphicFrameLocks noGrp="1"/>
          </p:cNvGraphicFramePr>
          <p:nvPr>
            <p:extLst>
              <p:ext uri="{D42A27DB-BD31-4B8C-83A1-F6EECF244321}">
                <p14:modId xmlns:p14="http://schemas.microsoft.com/office/powerpoint/2010/main" val="3950744806"/>
              </p:ext>
            </p:extLst>
          </p:nvPr>
        </p:nvGraphicFramePr>
        <p:xfrm>
          <a:off x="5765936" y="1844119"/>
          <a:ext cx="6105531" cy="4385436"/>
        </p:xfrm>
        <a:graphic>
          <a:graphicData uri="http://schemas.openxmlformats.org/drawingml/2006/table">
            <a:tbl>
              <a:tblPr firstRow="1" firstCol="1" bandRow="1"/>
              <a:tblGrid>
                <a:gridCol w="518785">
                  <a:extLst>
                    <a:ext uri="{9D8B030D-6E8A-4147-A177-3AD203B41FA5}">
                      <a16:colId xmlns:a16="http://schemas.microsoft.com/office/drawing/2014/main" val="2304660559"/>
                    </a:ext>
                  </a:extLst>
                </a:gridCol>
                <a:gridCol w="319969">
                  <a:extLst>
                    <a:ext uri="{9D8B030D-6E8A-4147-A177-3AD203B41FA5}">
                      <a16:colId xmlns:a16="http://schemas.microsoft.com/office/drawing/2014/main" val="4117025693"/>
                    </a:ext>
                  </a:extLst>
                </a:gridCol>
                <a:gridCol w="518785">
                  <a:extLst>
                    <a:ext uri="{9D8B030D-6E8A-4147-A177-3AD203B41FA5}">
                      <a16:colId xmlns:a16="http://schemas.microsoft.com/office/drawing/2014/main" val="4127737814"/>
                    </a:ext>
                  </a:extLst>
                </a:gridCol>
                <a:gridCol w="518785">
                  <a:extLst>
                    <a:ext uri="{9D8B030D-6E8A-4147-A177-3AD203B41FA5}">
                      <a16:colId xmlns:a16="http://schemas.microsoft.com/office/drawing/2014/main" val="58999130"/>
                    </a:ext>
                  </a:extLst>
                </a:gridCol>
                <a:gridCol w="520028">
                  <a:extLst>
                    <a:ext uri="{9D8B030D-6E8A-4147-A177-3AD203B41FA5}">
                      <a16:colId xmlns:a16="http://schemas.microsoft.com/office/drawing/2014/main" val="570578838"/>
                    </a:ext>
                  </a:extLst>
                </a:gridCol>
                <a:gridCol w="520028">
                  <a:extLst>
                    <a:ext uri="{9D8B030D-6E8A-4147-A177-3AD203B41FA5}">
                      <a16:colId xmlns:a16="http://schemas.microsoft.com/office/drawing/2014/main" val="1811705295"/>
                    </a:ext>
                  </a:extLst>
                </a:gridCol>
                <a:gridCol w="518785">
                  <a:extLst>
                    <a:ext uri="{9D8B030D-6E8A-4147-A177-3AD203B41FA5}">
                      <a16:colId xmlns:a16="http://schemas.microsoft.com/office/drawing/2014/main" val="2395569922"/>
                    </a:ext>
                  </a:extLst>
                </a:gridCol>
                <a:gridCol w="520028">
                  <a:extLst>
                    <a:ext uri="{9D8B030D-6E8A-4147-A177-3AD203B41FA5}">
                      <a16:colId xmlns:a16="http://schemas.microsoft.com/office/drawing/2014/main" val="4262078373"/>
                    </a:ext>
                  </a:extLst>
                </a:gridCol>
                <a:gridCol w="520028">
                  <a:extLst>
                    <a:ext uri="{9D8B030D-6E8A-4147-A177-3AD203B41FA5}">
                      <a16:colId xmlns:a16="http://schemas.microsoft.com/office/drawing/2014/main" val="277126165"/>
                    </a:ext>
                  </a:extLst>
                </a:gridCol>
                <a:gridCol w="518785">
                  <a:extLst>
                    <a:ext uri="{9D8B030D-6E8A-4147-A177-3AD203B41FA5}">
                      <a16:colId xmlns:a16="http://schemas.microsoft.com/office/drawing/2014/main" val="1118246949"/>
                    </a:ext>
                  </a:extLst>
                </a:gridCol>
                <a:gridCol w="518785">
                  <a:extLst>
                    <a:ext uri="{9D8B030D-6E8A-4147-A177-3AD203B41FA5}">
                      <a16:colId xmlns:a16="http://schemas.microsoft.com/office/drawing/2014/main" val="31891845"/>
                    </a:ext>
                  </a:extLst>
                </a:gridCol>
                <a:gridCol w="518785">
                  <a:extLst>
                    <a:ext uri="{9D8B030D-6E8A-4147-A177-3AD203B41FA5}">
                      <a16:colId xmlns:a16="http://schemas.microsoft.com/office/drawing/2014/main" val="1934946400"/>
                    </a:ext>
                  </a:extLst>
                </a:gridCol>
                <a:gridCol w="73955">
                  <a:extLst>
                    <a:ext uri="{9D8B030D-6E8A-4147-A177-3AD203B41FA5}">
                      <a16:colId xmlns:a16="http://schemas.microsoft.com/office/drawing/2014/main" val="3383123679"/>
                    </a:ext>
                  </a:extLst>
                </a:gridCol>
              </a:tblGrid>
              <a:tr h="199338">
                <a:tc rowSpan="4">
                  <a:txBody>
                    <a:bodyPr/>
                    <a:lstStyle/>
                    <a:p>
                      <a:pPr algn="ctr">
                        <a:lnSpc>
                          <a:spcPct val="107000"/>
                        </a:lnSpc>
                        <a:spcAft>
                          <a:spcPts val="0"/>
                        </a:spcAft>
                      </a:pPr>
                      <a:r>
                        <a:rPr lang="en-US" sz="1000" b="1">
                          <a:solidFill>
                            <a:srgbClr val="000000"/>
                          </a:solidFill>
                          <a:effectLst/>
                          <a:latin typeface="Times New Roman" panose="02020603050405020304" pitchFamily="18" charset="0"/>
                          <a:ea typeface="Times New Roman" panose="02020603050405020304" pitchFamily="18" charset="0"/>
                        </a:rPr>
                        <a:t>S</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rowSpan="4">
                  <a:txBody>
                    <a:bodyPr/>
                    <a:lstStyle/>
                    <a:p>
                      <a:pPr algn="ctr">
                        <a:lnSpc>
                          <a:spcPct val="107000"/>
                        </a:lnSpc>
                        <a:spcAft>
                          <a:spcPts val="0"/>
                        </a:spcAft>
                      </a:pPr>
                      <a:r>
                        <a:rPr lang="en-US" sz="1000" b="1">
                          <a:solidFill>
                            <a:srgbClr val="000000"/>
                          </a:solidFill>
                          <a:effectLst/>
                          <a:latin typeface="Times New Roman" panose="02020603050405020304" pitchFamily="18" charset="0"/>
                          <a:ea typeface="Times New Roman" panose="02020603050405020304" pitchFamily="18" charset="0"/>
                        </a:rPr>
                        <a:t>A</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rowSpan="4">
                  <a:txBody>
                    <a:bodyPr/>
                    <a:lstStyle/>
                    <a:p>
                      <a:pPr algn="ctr">
                        <a:lnSpc>
                          <a:spcPct val="107000"/>
                        </a:lnSpc>
                        <a:spcAft>
                          <a:spcPts val="0"/>
                        </a:spcAft>
                      </a:pPr>
                      <a:r>
                        <a:rPr lang="en-US" sz="1000" b="1">
                          <a:solidFill>
                            <a:srgbClr val="000000"/>
                          </a:solidFill>
                          <a:effectLst/>
                          <a:latin typeface="Times New Roman" panose="02020603050405020304" pitchFamily="18" charset="0"/>
                          <a:ea typeface="Times New Roman" panose="02020603050405020304" pitchFamily="18" charset="0"/>
                        </a:rPr>
                        <a:t>D</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gridSpan="10">
                  <a:txBody>
                    <a:bodyPr/>
                    <a:lstStyle/>
                    <a:p>
                      <a:pPr algn="ctr">
                        <a:lnSpc>
                          <a:spcPct val="107000"/>
                        </a:lnSpc>
                        <a:spcAft>
                          <a:spcPts val="0"/>
                        </a:spcAft>
                      </a:pPr>
                      <a:r>
                        <a:rPr lang="en-US" sz="1000" b="1" dirty="0">
                          <a:solidFill>
                            <a:srgbClr val="000000"/>
                          </a:solidFill>
                          <a:effectLst/>
                          <a:latin typeface="Times New Roman" panose="02020603050405020304" pitchFamily="18" charset="0"/>
                          <a:ea typeface="Times New Roman" panose="02020603050405020304" pitchFamily="18" charset="0"/>
                        </a:rPr>
                        <a:t>Profitability of fixed income products</a:t>
                      </a:r>
                      <a:endParaRPr lang="pt-BR" sz="12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2980381080"/>
                  </a:ext>
                </a:extLst>
              </a:tr>
              <a:tr h="199338">
                <a:tc vMerge="1">
                  <a:txBody>
                    <a:bodyPr/>
                    <a:lstStyle/>
                    <a:p>
                      <a:endParaRPr lang="pt-BR"/>
                    </a:p>
                  </a:txBody>
                  <a:tcPr/>
                </a:tc>
                <a:tc vMerge="1">
                  <a:txBody>
                    <a:bodyPr/>
                    <a:lstStyle/>
                    <a:p>
                      <a:endParaRPr lang="pt-BR"/>
                    </a:p>
                  </a:txBody>
                  <a:tcPr/>
                </a:tc>
                <a:tc vMerge="1">
                  <a:txBody>
                    <a:bodyPr/>
                    <a:lstStyle/>
                    <a:p>
                      <a:endParaRPr lang="pt-BR"/>
                    </a:p>
                  </a:txBody>
                  <a:tcPr/>
                </a:tc>
                <a:tc gridSpan="3">
                  <a:txBody>
                    <a:bodyPr/>
                    <a:lstStyle/>
                    <a:p>
                      <a:pPr algn="ct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rPr>
                        <a:t>6.6%</a:t>
                      </a:r>
                      <a:endParaRPr lang="pt-BR" sz="1200" dirty="0">
                        <a:effectLst/>
                        <a:latin typeface="Times New Roman" panose="02020603050405020304" pitchFamily="18" charset="0"/>
                        <a:ea typeface="Times New Roman" panose="02020603050405020304" pitchFamily="18" charset="0"/>
                      </a:endParaRPr>
                    </a:p>
                  </a:txBody>
                  <a:tcPr marL="44450" marR="4445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tc gridSpan="3">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8.2%</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tc gridSpan="4">
                  <a:txBody>
                    <a:bodyPr/>
                    <a:lstStyle/>
                    <a:p>
                      <a:pPr algn="ct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rPr>
                        <a:t>9.7%</a:t>
                      </a:r>
                      <a:endParaRPr lang="pt-BR" sz="12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3906525312"/>
                  </a:ext>
                </a:extLst>
              </a:tr>
              <a:tr h="199338">
                <a:tc vMerge="1">
                  <a:txBody>
                    <a:bodyPr/>
                    <a:lstStyle/>
                    <a:p>
                      <a:endParaRPr lang="pt-BR"/>
                    </a:p>
                  </a:txBody>
                  <a:tcPr/>
                </a:tc>
                <a:tc vMerge="1">
                  <a:txBody>
                    <a:bodyPr/>
                    <a:lstStyle/>
                    <a:p>
                      <a:endParaRPr lang="pt-BR"/>
                    </a:p>
                  </a:txBody>
                  <a:tcPr/>
                </a:tc>
                <a:tc vMerge="1">
                  <a:txBody>
                    <a:bodyPr/>
                    <a:lstStyle/>
                    <a:p>
                      <a:endParaRPr lang="pt-BR"/>
                    </a:p>
                  </a:txBody>
                  <a:tcPr/>
                </a:tc>
                <a:tc gridSpan="10">
                  <a:txBody>
                    <a:bodyPr/>
                    <a:lstStyle/>
                    <a:p>
                      <a:pPr algn="ctr">
                        <a:lnSpc>
                          <a:spcPct val="107000"/>
                        </a:lnSpc>
                        <a:spcAft>
                          <a:spcPts val="0"/>
                        </a:spcAft>
                      </a:pPr>
                      <a:r>
                        <a:rPr lang="en-US" sz="1000" b="1" dirty="0">
                          <a:solidFill>
                            <a:srgbClr val="000000"/>
                          </a:solidFill>
                          <a:effectLst/>
                          <a:latin typeface="Times New Roman" panose="02020603050405020304" pitchFamily="18" charset="0"/>
                          <a:ea typeface="Times New Roman" panose="02020603050405020304" pitchFamily="18" charset="0"/>
                        </a:rPr>
                        <a:t>Profitability of variable income products</a:t>
                      </a:r>
                      <a:endParaRPr lang="pt-BR" sz="12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3634514955"/>
                  </a:ext>
                </a:extLst>
              </a:tr>
              <a:tr h="199338">
                <a:tc vMerge="1">
                  <a:txBody>
                    <a:bodyPr/>
                    <a:lstStyle/>
                    <a:p>
                      <a:endParaRPr lang="pt-BR"/>
                    </a:p>
                  </a:txBody>
                  <a:tcPr/>
                </a:tc>
                <a:tc vMerge="1">
                  <a:txBody>
                    <a:bodyPr/>
                    <a:lstStyle/>
                    <a:p>
                      <a:endParaRPr lang="pt-BR"/>
                    </a:p>
                  </a:txBody>
                  <a:tcPr/>
                </a:tc>
                <a:tc vMerge="1">
                  <a:txBody>
                    <a:bodyPr/>
                    <a:lstStyle/>
                    <a:p>
                      <a:endParaRPr lang="pt-BR"/>
                    </a:p>
                  </a:txBody>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4.0%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12.0%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rPr>
                        <a:t>20.0%</a:t>
                      </a:r>
                      <a:endParaRPr lang="pt-BR" sz="12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4.0%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12.0%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20.0%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4.0%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12.0%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20.0%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1200">
                          <a:effectLst/>
                          <a:latin typeface="Times New Roman" panose="02020603050405020304" pitchFamily="18" charset="0"/>
                          <a:ea typeface="Times New Roman" panose="02020603050405020304" pitchFamily="18"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137622327"/>
                  </a:ext>
                </a:extLst>
              </a:tr>
              <a:tr h="199338">
                <a:tc rowSpan="9">
                  <a:txBody>
                    <a:bodyPr/>
                    <a:lstStyle/>
                    <a:p>
                      <a:pPr algn="ct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rPr>
                        <a:t> M</a:t>
                      </a:r>
                      <a:endParaRPr lang="pt-BR" sz="12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rowSpan="3">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20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5</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-988</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-973</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-957</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-976</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-961</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-945</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-964</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-948</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-932</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1200">
                          <a:effectLst/>
                          <a:latin typeface="Times New Roman" panose="02020603050405020304" pitchFamily="18" charset="0"/>
                          <a:ea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389118157"/>
                  </a:ext>
                </a:extLst>
              </a:tr>
              <a:tr h="199338">
                <a:tc vMerge="1">
                  <a:txBody>
                    <a:bodyPr/>
                    <a:lstStyle/>
                    <a:p>
                      <a:endParaRPr lang="pt-BR"/>
                    </a:p>
                  </a:txBody>
                  <a:tcPr/>
                </a:tc>
                <a:tc vMerge="1">
                  <a:txBody>
                    <a:bodyPr/>
                    <a:lstStyle/>
                    <a:p>
                      <a:endParaRPr lang="pt-BR"/>
                    </a:p>
                  </a:txBody>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10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577</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677</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782</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654</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758</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869</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735</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844</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960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1200">
                          <a:effectLst/>
                          <a:latin typeface="Times New Roman" panose="02020603050405020304" pitchFamily="18" charset="0"/>
                          <a:ea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1126314773"/>
                  </a:ext>
                </a:extLst>
              </a:tr>
              <a:tr h="199338">
                <a:tc vMerge="1">
                  <a:txBody>
                    <a:bodyPr/>
                    <a:lstStyle/>
                    <a:p>
                      <a:endParaRPr lang="pt-BR"/>
                    </a:p>
                  </a:txBody>
                  <a:tcPr/>
                </a:tc>
                <a:tc vMerge="1">
                  <a:txBody>
                    <a:bodyPr/>
                    <a:lstStyle/>
                    <a:p>
                      <a:endParaRPr lang="pt-BR"/>
                    </a:p>
                  </a:txBody>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20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3,084</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3,502</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375623"/>
                          </a:solidFill>
                          <a:effectLst/>
                          <a:latin typeface="Times New Roman" panose="02020603050405020304" pitchFamily="18" charset="0"/>
                          <a:ea typeface="Times New Roman" panose="02020603050405020304" pitchFamily="18" charset="0"/>
                        </a:rPr>
                        <a:t>3,977</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3,406</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3,867</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375623"/>
                          </a:solidFill>
                          <a:effectLst/>
                          <a:latin typeface="Times New Roman" panose="02020603050405020304" pitchFamily="18" charset="0"/>
                          <a:ea typeface="Times New Roman" panose="02020603050405020304" pitchFamily="18" charset="0"/>
                        </a:rPr>
                        <a:t>4,393</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3,761</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375623"/>
                          </a:solidFill>
                          <a:effectLst/>
                          <a:latin typeface="Times New Roman" panose="02020603050405020304" pitchFamily="18" charset="0"/>
                          <a:ea typeface="Times New Roman" panose="02020603050405020304" pitchFamily="18" charset="0"/>
                        </a:rPr>
                        <a:t>4,271</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375623"/>
                          </a:solidFill>
                          <a:effectLst/>
                          <a:latin typeface="Times New Roman" panose="02020603050405020304" pitchFamily="18" charset="0"/>
                          <a:ea typeface="Times New Roman" panose="02020603050405020304" pitchFamily="18" charset="0"/>
                        </a:rPr>
                        <a:t>4,853</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1200">
                          <a:effectLst/>
                          <a:latin typeface="Times New Roman" panose="02020603050405020304" pitchFamily="18" charset="0"/>
                          <a:ea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989161985"/>
                  </a:ext>
                </a:extLst>
              </a:tr>
              <a:tr h="199338">
                <a:tc vMerge="1">
                  <a:txBody>
                    <a:bodyPr/>
                    <a:lstStyle/>
                    <a:p>
                      <a:endParaRPr lang="pt-BR"/>
                    </a:p>
                  </a:txBody>
                  <a:tcPr/>
                </a:tc>
                <a:tc rowSpan="3">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40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5</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-998</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-983</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dirty="0">
                          <a:solidFill>
                            <a:srgbClr val="941100"/>
                          </a:solidFill>
                          <a:effectLst/>
                          <a:latin typeface="Times New Roman" panose="02020603050405020304" pitchFamily="18" charset="0"/>
                          <a:ea typeface="Times New Roman" panose="02020603050405020304" pitchFamily="18" charset="0"/>
                        </a:rPr>
                        <a:t>-967</a:t>
                      </a:r>
                      <a:endParaRPr lang="pt-BR" sz="12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-986</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-971</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-955</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-974</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-958</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-942</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1200">
                          <a:effectLst/>
                          <a:latin typeface="Times New Roman" panose="02020603050405020304" pitchFamily="18" charset="0"/>
                          <a:ea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2847179116"/>
                  </a:ext>
                </a:extLst>
              </a:tr>
              <a:tr h="199338">
                <a:tc vMerge="1">
                  <a:txBody>
                    <a:bodyPr/>
                    <a:lstStyle/>
                    <a:p>
                      <a:endParaRPr lang="pt-BR"/>
                    </a:p>
                  </a:txBody>
                  <a:tcPr/>
                </a:tc>
                <a:tc vMerge="1">
                  <a:txBody>
                    <a:bodyPr/>
                    <a:lstStyle/>
                    <a:p>
                      <a:endParaRPr lang="pt-BR"/>
                    </a:p>
                  </a:txBody>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10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522</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621</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725</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598</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701</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811</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678</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786</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901</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1200">
                          <a:effectLst/>
                          <a:latin typeface="Times New Roman" panose="02020603050405020304" pitchFamily="18" charset="0"/>
                          <a:ea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1472690389"/>
                  </a:ext>
                </a:extLst>
              </a:tr>
              <a:tr h="199338">
                <a:tc vMerge="1">
                  <a:txBody>
                    <a:bodyPr/>
                    <a:lstStyle/>
                    <a:p>
                      <a:endParaRPr lang="pt-BR"/>
                    </a:p>
                  </a:txBody>
                  <a:tcPr/>
                </a:tc>
                <a:tc vMerge="1">
                  <a:txBody>
                    <a:bodyPr/>
                    <a:lstStyle/>
                    <a:p>
                      <a:endParaRPr lang="pt-BR"/>
                    </a:p>
                  </a:txBody>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20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2,839</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3,241</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3,696</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3,148</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3,591</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375623"/>
                          </a:solidFill>
                          <a:effectLst/>
                          <a:latin typeface="Times New Roman" panose="02020603050405020304" pitchFamily="18" charset="0"/>
                          <a:ea typeface="Times New Roman" panose="02020603050405020304" pitchFamily="18" charset="0"/>
                        </a:rPr>
                        <a:t>4,095</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3,489</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375623"/>
                          </a:solidFill>
                          <a:effectLst/>
                          <a:latin typeface="Times New Roman" panose="02020603050405020304" pitchFamily="18" charset="0"/>
                          <a:ea typeface="Times New Roman" panose="02020603050405020304" pitchFamily="18" charset="0"/>
                        </a:rPr>
                        <a:t>3,979</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375623"/>
                          </a:solidFill>
                          <a:effectLst/>
                          <a:latin typeface="Times New Roman" panose="02020603050405020304" pitchFamily="18" charset="0"/>
                          <a:ea typeface="Times New Roman" panose="02020603050405020304" pitchFamily="18" charset="0"/>
                        </a:rPr>
                        <a:t>4,537</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1200">
                          <a:effectLst/>
                          <a:latin typeface="Times New Roman" panose="02020603050405020304" pitchFamily="18" charset="0"/>
                          <a:ea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1534070712"/>
                  </a:ext>
                </a:extLst>
              </a:tr>
              <a:tr h="199338">
                <a:tc vMerge="1">
                  <a:txBody>
                    <a:bodyPr/>
                    <a:lstStyle/>
                    <a:p>
                      <a:endParaRPr lang="pt-BR"/>
                    </a:p>
                  </a:txBody>
                  <a:tcPr/>
                </a:tc>
                <a:tc rowSpan="3">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60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5</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-1,167</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-1,151</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-1,135</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-1,155</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-1,139</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-1,122</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-1,142</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-1,126</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-1,109</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1200">
                          <a:effectLst/>
                          <a:latin typeface="Times New Roman" panose="02020603050405020304" pitchFamily="18" charset="0"/>
                          <a:ea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3920488894"/>
                  </a:ext>
                </a:extLst>
              </a:tr>
              <a:tr h="199338">
                <a:tc vMerge="1">
                  <a:txBody>
                    <a:bodyPr/>
                    <a:lstStyle/>
                    <a:p>
                      <a:endParaRPr lang="pt-BR"/>
                    </a:p>
                  </a:txBody>
                  <a:tcPr/>
                </a:tc>
                <a:tc vMerge="1">
                  <a:txBody>
                    <a:bodyPr/>
                    <a:lstStyle/>
                    <a:p>
                      <a:endParaRPr lang="pt-BR"/>
                    </a:p>
                  </a:txBody>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10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-94</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-14</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70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-32</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51</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140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32</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120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214</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1200">
                          <a:effectLst/>
                          <a:latin typeface="Times New Roman" panose="02020603050405020304" pitchFamily="18" charset="0"/>
                          <a:ea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3509683709"/>
                  </a:ext>
                </a:extLst>
              </a:tr>
              <a:tr h="199338">
                <a:tc vMerge="1">
                  <a:txBody>
                    <a:bodyPr/>
                    <a:lstStyle/>
                    <a:p>
                      <a:endParaRPr lang="pt-BR"/>
                    </a:p>
                  </a:txBody>
                  <a:tcPr/>
                </a:tc>
                <a:tc vMerge="1">
                  <a:txBody>
                    <a:bodyPr/>
                    <a:lstStyle/>
                    <a:p>
                      <a:endParaRPr lang="pt-BR"/>
                    </a:p>
                  </a:txBody>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20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963</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1,229</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1,534</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dirty="0">
                          <a:solidFill>
                            <a:srgbClr val="70AD47"/>
                          </a:solidFill>
                          <a:effectLst/>
                          <a:latin typeface="Times New Roman" panose="02020603050405020304" pitchFamily="18" charset="0"/>
                          <a:ea typeface="Times New Roman" panose="02020603050405020304" pitchFamily="18" charset="0"/>
                        </a:rPr>
                        <a:t>1,168</a:t>
                      </a:r>
                      <a:endParaRPr lang="pt-BR" sz="12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1,463</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1,802</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1,395</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1,723</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2,100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1200">
                          <a:effectLst/>
                          <a:latin typeface="Times New Roman" panose="02020603050405020304" pitchFamily="18" charset="0"/>
                          <a:ea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4290188123"/>
                  </a:ext>
                </a:extLst>
              </a:tr>
              <a:tr h="199338">
                <a:tc rowSpan="9">
                  <a:txBody>
                    <a:bodyPr/>
                    <a:lstStyle/>
                    <a:p>
                      <a:pPr algn="ctr">
                        <a:lnSpc>
                          <a:spcPct val="107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rPr>
                        <a:t>F</a:t>
                      </a:r>
                      <a:endParaRPr lang="pt-BR" sz="12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20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5</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-982</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-966</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-950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-969</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-954</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-938</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-957</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-941</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-925</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1200">
                          <a:effectLst/>
                          <a:latin typeface="Times New Roman" panose="02020603050405020304" pitchFamily="18" charset="0"/>
                          <a:ea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990971532"/>
                  </a:ext>
                </a:extLst>
              </a:tr>
              <a:tr h="199338">
                <a:tc vMerge="1">
                  <a:txBody>
                    <a:bodyPr/>
                    <a:lstStyle/>
                    <a:p>
                      <a:endParaRPr lang="pt-BR"/>
                    </a:p>
                  </a:txBody>
                  <a:tcPr/>
                </a:tc>
                <a:tc vMerge="1">
                  <a:txBody>
                    <a:bodyPr/>
                    <a:lstStyle/>
                    <a:p>
                      <a:endParaRPr lang="pt-BR"/>
                    </a:p>
                  </a:txBody>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10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604</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704</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811</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682</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787</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899</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763</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874</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991</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1200">
                          <a:effectLst/>
                          <a:latin typeface="Times New Roman" panose="02020603050405020304" pitchFamily="18" charset="0"/>
                          <a:ea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2566876553"/>
                  </a:ext>
                </a:extLst>
              </a:tr>
              <a:tr h="199338">
                <a:tc vMerge="1">
                  <a:txBody>
                    <a:bodyPr/>
                    <a:lstStyle/>
                    <a:p>
                      <a:endParaRPr lang="pt-BR"/>
                    </a:p>
                  </a:txBody>
                  <a:tcPr/>
                </a:tc>
                <a:tc vMerge="1">
                  <a:txBody>
                    <a:bodyPr/>
                    <a:lstStyle/>
                    <a:p>
                      <a:endParaRPr lang="pt-BR"/>
                    </a:p>
                  </a:txBody>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20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3,155</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dirty="0">
                          <a:solidFill>
                            <a:srgbClr val="70AD47"/>
                          </a:solidFill>
                          <a:effectLst/>
                          <a:latin typeface="Times New Roman" panose="02020603050405020304" pitchFamily="18" charset="0"/>
                          <a:ea typeface="Times New Roman" panose="02020603050405020304" pitchFamily="18" charset="0"/>
                        </a:rPr>
                        <a:t>3,579</a:t>
                      </a:r>
                      <a:endParaRPr lang="pt-BR" sz="12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375623"/>
                          </a:solidFill>
                          <a:effectLst/>
                          <a:latin typeface="Times New Roman" panose="02020603050405020304" pitchFamily="18" charset="0"/>
                          <a:ea typeface="Times New Roman" panose="02020603050405020304" pitchFamily="18" charset="0"/>
                        </a:rPr>
                        <a:t>4,062</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dirty="0">
                          <a:solidFill>
                            <a:srgbClr val="70AD47"/>
                          </a:solidFill>
                          <a:effectLst/>
                          <a:latin typeface="Times New Roman" panose="02020603050405020304" pitchFamily="18" charset="0"/>
                          <a:ea typeface="Times New Roman" panose="02020603050405020304" pitchFamily="18" charset="0"/>
                        </a:rPr>
                        <a:t>3,481</a:t>
                      </a:r>
                      <a:endParaRPr lang="pt-BR" sz="12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375623"/>
                          </a:solidFill>
                          <a:effectLst/>
                          <a:latin typeface="Times New Roman" panose="02020603050405020304" pitchFamily="18" charset="0"/>
                          <a:ea typeface="Times New Roman" panose="02020603050405020304" pitchFamily="18" charset="0"/>
                        </a:rPr>
                        <a:t>3,950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375623"/>
                          </a:solidFill>
                          <a:effectLst/>
                          <a:latin typeface="Times New Roman" panose="02020603050405020304" pitchFamily="18" charset="0"/>
                          <a:ea typeface="Times New Roman" panose="02020603050405020304" pitchFamily="18" charset="0"/>
                        </a:rPr>
                        <a:t>4,483</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3,842</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375623"/>
                          </a:solidFill>
                          <a:effectLst/>
                          <a:latin typeface="Times New Roman" panose="02020603050405020304" pitchFamily="18" charset="0"/>
                          <a:ea typeface="Times New Roman" panose="02020603050405020304" pitchFamily="18" charset="0"/>
                        </a:rPr>
                        <a:t>4,360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375623"/>
                          </a:solidFill>
                          <a:effectLst/>
                          <a:latin typeface="Times New Roman" panose="02020603050405020304" pitchFamily="18" charset="0"/>
                          <a:ea typeface="Times New Roman" panose="02020603050405020304" pitchFamily="18" charset="0"/>
                        </a:rPr>
                        <a:t>4,950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1200">
                          <a:effectLst/>
                          <a:latin typeface="Times New Roman" panose="02020603050405020304" pitchFamily="18" charset="0"/>
                          <a:ea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2583139118"/>
                  </a:ext>
                </a:extLst>
              </a:tr>
              <a:tr h="199338">
                <a:tc vMerge="1">
                  <a:txBody>
                    <a:bodyPr/>
                    <a:lstStyle/>
                    <a:p>
                      <a:endParaRPr lang="pt-BR"/>
                    </a:p>
                  </a:txBody>
                  <a:tcPr/>
                </a:tc>
                <a:tc rowSpan="3">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40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5</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-991</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-975</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-960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dirty="0">
                          <a:solidFill>
                            <a:srgbClr val="941100"/>
                          </a:solidFill>
                          <a:effectLst/>
                          <a:latin typeface="Times New Roman" panose="02020603050405020304" pitchFamily="18" charset="0"/>
                          <a:ea typeface="Times New Roman" panose="02020603050405020304" pitchFamily="18" charset="0"/>
                        </a:rPr>
                        <a:t>-979</a:t>
                      </a:r>
                      <a:endParaRPr lang="pt-BR" sz="12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-963</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-947</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-967</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-951</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-934</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1200">
                          <a:effectLst/>
                          <a:latin typeface="Times New Roman" panose="02020603050405020304" pitchFamily="18" charset="0"/>
                          <a:ea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2885825764"/>
                  </a:ext>
                </a:extLst>
              </a:tr>
              <a:tr h="199338">
                <a:tc vMerge="1">
                  <a:txBody>
                    <a:bodyPr/>
                    <a:lstStyle/>
                    <a:p>
                      <a:endParaRPr lang="pt-BR"/>
                    </a:p>
                  </a:txBody>
                  <a:tcPr/>
                </a:tc>
                <a:tc vMerge="1">
                  <a:txBody>
                    <a:bodyPr/>
                    <a:lstStyle/>
                    <a:p>
                      <a:endParaRPr lang="pt-BR"/>
                    </a:p>
                  </a:txBody>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10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565</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665</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770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642</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dirty="0">
                          <a:solidFill>
                            <a:srgbClr val="BF8F00"/>
                          </a:solidFill>
                          <a:effectLst/>
                          <a:latin typeface="Times New Roman" panose="02020603050405020304" pitchFamily="18" charset="0"/>
                          <a:ea typeface="Times New Roman" panose="02020603050405020304" pitchFamily="18" charset="0"/>
                        </a:rPr>
                        <a:t>746</a:t>
                      </a:r>
                      <a:endParaRPr lang="pt-BR" sz="12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857</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723</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832</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948</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1200">
                          <a:effectLst/>
                          <a:latin typeface="Times New Roman" panose="02020603050405020304" pitchFamily="18" charset="0"/>
                          <a:ea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3359425007"/>
                  </a:ext>
                </a:extLst>
              </a:tr>
              <a:tr h="199338">
                <a:tc vMerge="1">
                  <a:txBody>
                    <a:bodyPr/>
                    <a:lstStyle/>
                    <a:p>
                      <a:endParaRPr lang="pt-BR"/>
                    </a:p>
                  </a:txBody>
                  <a:tcPr/>
                </a:tc>
                <a:tc vMerge="1">
                  <a:txBody>
                    <a:bodyPr/>
                    <a:lstStyle/>
                    <a:p>
                      <a:endParaRPr lang="pt-BR"/>
                    </a:p>
                  </a:txBody>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20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3,018</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3,433</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375623"/>
                          </a:solidFill>
                          <a:effectLst/>
                          <a:latin typeface="Times New Roman" panose="02020603050405020304" pitchFamily="18" charset="0"/>
                          <a:ea typeface="Times New Roman" panose="02020603050405020304" pitchFamily="18" charset="0"/>
                        </a:rPr>
                        <a:t>3,905</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3,337</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dirty="0">
                          <a:solidFill>
                            <a:srgbClr val="70AD47"/>
                          </a:solidFill>
                          <a:effectLst/>
                          <a:latin typeface="Times New Roman" panose="02020603050405020304" pitchFamily="18" charset="0"/>
                          <a:ea typeface="Times New Roman" panose="02020603050405020304" pitchFamily="18" charset="0"/>
                        </a:rPr>
                        <a:t>3,796</a:t>
                      </a:r>
                      <a:endParaRPr lang="pt-BR" sz="12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375623"/>
                          </a:solidFill>
                          <a:effectLst/>
                          <a:latin typeface="Times New Roman" panose="02020603050405020304" pitchFamily="18" charset="0"/>
                          <a:ea typeface="Times New Roman" panose="02020603050405020304" pitchFamily="18" charset="0"/>
                        </a:rPr>
                        <a:t>4,317</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3,690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375623"/>
                          </a:solidFill>
                          <a:effectLst/>
                          <a:latin typeface="Times New Roman" panose="02020603050405020304" pitchFamily="18" charset="0"/>
                          <a:ea typeface="Times New Roman" panose="02020603050405020304" pitchFamily="18" charset="0"/>
                        </a:rPr>
                        <a:t>4,196</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375623"/>
                          </a:solidFill>
                          <a:effectLst/>
                          <a:latin typeface="Times New Roman" panose="02020603050405020304" pitchFamily="18" charset="0"/>
                          <a:ea typeface="Times New Roman" panose="02020603050405020304" pitchFamily="18" charset="0"/>
                        </a:rPr>
                        <a:t>4,774</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1200">
                          <a:effectLst/>
                          <a:latin typeface="Times New Roman" panose="02020603050405020304" pitchFamily="18" charset="0"/>
                          <a:ea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3218633739"/>
                  </a:ext>
                </a:extLst>
              </a:tr>
              <a:tr h="199338">
                <a:tc vMerge="1">
                  <a:txBody>
                    <a:bodyPr/>
                    <a:lstStyle/>
                    <a:p>
                      <a:endParaRPr lang="pt-BR"/>
                    </a:p>
                  </a:txBody>
                  <a:tcPr/>
                </a:tc>
                <a:tc rowSpan="3">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60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5</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-1,084</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-1,068</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-1,051</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-1,072</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dirty="0">
                          <a:solidFill>
                            <a:srgbClr val="941100"/>
                          </a:solidFill>
                          <a:effectLst/>
                          <a:latin typeface="Times New Roman" panose="02020603050405020304" pitchFamily="18" charset="0"/>
                          <a:ea typeface="Times New Roman" panose="02020603050405020304" pitchFamily="18" charset="0"/>
                        </a:rPr>
                        <a:t>-1,055</a:t>
                      </a:r>
                      <a:endParaRPr lang="pt-BR" sz="12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-1,037</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-1,058</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941100"/>
                          </a:solidFill>
                          <a:effectLst/>
                          <a:latin typeface="Times New Roman" panose="02020603050405020304" pitchFamily="18" charset="0"/>
                          <a:ea typeface="Times New Roman" panose="02020603050405020304" pitchFamily="18" charset="0"/>
                        </a:rPr>
                        <a:t>-1,041</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dirty="0">
                          <a:solidFill>
                            <a:srgbClr val="941100"/>
                          </a:solidFill>
                          <a:effectLst/>
                          <a:latin typeface="Times New Roman" panose="02020603050405020304" pitchFamily="18" charset="0"/>
                          <a:ea typeface="Times New Roman" panose="02020603050405020304" pitchFamily="18" charset="0"/>
                        </a:rPr>
                        <a:t>-1,024</a:t>
                      </a:r>
                      <a:endParaRPr lang="pt-BR" sz="12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1200">
                          <a:effectLst/>
                          <a:latin typeface="Times New Roman" panose="02020603050405020304" pitchFamily="18" charset="0"/>
                          <a:ea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3806599878"/>
                  </a:ext>
                </a:extLst>
              </a:tr>
              <a:tr h="199338">
                <a:tc vMerge="1">
                  <a:txBody>
                    <a:bodyPr/>
                    <a:lstStyle/>
                    <a:p>
                      <a:endParaRPr lang="pt-BR"/>
                    </a:p>
                  </a:txBody>
                  <a:tcPr/>
                </a:tc>
                <a:tc vMerge="1">
                  <a:txBody>
                    <a:bodyPr/>
                    <a:lstStyle/>
                    <a:p>
                      <a:endParaRPr lang="pt-BR"/>
                    </a:p>
                  </a:txBody>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10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185</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273</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367</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253</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dirty="0">
                          <a:solidFill>
                            <a:srgbClr val="BF8F00"/>
                          </a:solidFill>
                          <a:effectLst/>
                          <a:latin typeface="Times New Roman" panose="02020603050405020304" pitchFamily="18" charset="0"/>
                          <a:ea typeface="Times New Roman" panose="02020603050405020304" pitchFamily="18" charset="0"/>
                        </a:rPr>
                        <a:t>346</a:t>
                      </a:r>
                      <a:endParaRPr lang="pt-BR" sz="12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444</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325</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BF8F00"/>
                          </a:solidFill>
                          <a:effectLst/>
                          <a:latin typeface="Times New Roman" panose="02020603050405020304" pitchFamily="18" charset="0"/>
                          <a:ea typeface="Times New Roman" panose="02020603050405020304" pitchFamily="18" charset="0"/>
                        </a:rPr>
                        <a:t>422</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dirty="0">
                          <a:solidFill>
                            <a:srgbClr val="BF8F00"/>
                          </a:solidFill>
                          <a:effectLst/>
                          <a:latin typeface="Times New Roman" panose="02020603050405020304" pitchFamily="18" charset="0"/>
                          <a:ea typeface="Times New Roman" panose="02020603050405020304" pitchFamily="18" charset="0"/>
                        </a:rPr>
                        <a:t>526</a:t>
                      </a:r>
                      <a:endParaRPr lang="pt-BR" sz="12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1200">
                          <a:effectLst/>
                          <a:latin typeface="Times New Roman" panose="02020603050405020304" pitchFamily="18" charset="0"/>
                          <a:ea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2703262463"/>
                  </a:ext>
                </a:extLst>
              </a:tr>
              <a:tr h="199338">
                <a:tc vMerge="1">
                  <a:txBody>
                    <a:bodyPr/>
                    <a:lstStyle/>
                    <a:p>
                      <a:endParaRPr lang="pt-BR"/>
                    </a:p>
                  </a:txBody>
                  <a:tcPr/>
                </a:tc>
                <a:tc vMerge="1">
                  <a:txBody>
                    <a:bodyPr/>
                    <a:lstStyle/>
                    <a:p>
                      <a:endParaRPr lang="pt-BR"/>
                    </a:p>
                  </a:txBody>
                  <a:tcPr/>
                </a:tc>
                <a:tc>
                  <a:txBody>
                    <a:bodyPr/>
                    <a:lstStyle/>
                    <a:p>
                      <a:pPr algn="ctr">
                        <a:lnSpc>
                          <a:spcPct val="107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rPr>
                        <a:t>20</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1,848</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2,183</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2,564</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a:solidFill>
                            <a:srgbClr val="70AD47"/>
                          </a:solidFill>
                          <a:effectLst/>
                          <a:latin typeface="Times New Roman" panose="02020603050405020304" pitchFamily="18" charset="0"/>
                          <a:ea typeface="Times New Roman" panose="02020603050405020304" pitchFamily="18" charset="0"/>
                        </a:rPr>
                        <a:t>2,105</a:t>
                      </a:r>
                      <a:endParaRPr lang="pt-BR" sz="120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dirty="0">
                          <a:solidFill>
                            <a:srgbClr val="70AD47"/>
                          </a:solidFill>
                          <a:effectLst/>
                          <a:latin typeface="Times New Roman" panose="02020603050405020304" pitchFamily="18" charset="0"/>
                          <a:ea typeface="Times New Roman" panose="02020603050405020304" pitchFamily="18" charset="0"/>
                        </a:rPr>
                        <a:t>2,476</a:t>
                      </a:r>
                      <a:endParaRPr lang="pt-BR" sz="12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dirty="0">
                          <a:solidFill>
                            <a:srgbClr val="70AD47"/>
                          </a:solidFill>
                          <a:effectLst/>
                          <a:latin typeface="Times New Roman" panose="02020603050405020304" pitchFamily="18" charset="0"/>
                          <a:ea typeface="Times New Roman" panose="02020603050405020304" pitchFamily="18" charset="0"/>
                        </a:rPr>
                        <a:t>2,899</a:t>
                      </a:r>
                      <a:endParaRPr lang="pt-BR" sz="12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dirty="0">
                          <a:solidFill>
                            <a:srgbClr val="70AD47"/>
                          </a:solidFill>
                          <a:effectLst/>
                          <a:latin typeface="Times New Roman" panose="02020603050405020304" pitchFamily="18" charset="0"/>
                          <a:ea typeface="Times New Roman" panose="02020603050405020304" pitchFamily="18" charset="0"/>
                        </a:rPr>
                        <a:t>2,390</a:t>
                      </a:r>
                      <a:endParaRPr lang="pt-BR" sz="12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dirty="0">
                          <a:solidFill>
                            <a:srgbClr val="70AD47"/>
                          </a:solidFill>
                          <a:effectLst/>
                          <a:latin typeface="Times New Roman" panose="02020603050405020304" pitchFamily="18" charset="0"/>
                          <a:ea typeface="Times New Roman" panose="02020603050405020304" pitchFamily="18" charset="0"/>
                        </a:rPr>
                        <a:t>2,801</a:t>
                      </a:r>
                      <a:endParaRPr lang="pt-BR" sz="12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000" dirty="0">
                          <a:solidFill>
                            <a:srgbClr val="70AD47"/>
                          </a:solidFill>
                          <a:effectLst/>
                          <a:latin typeface="Times New Roman" panose="02020603050405020304" pitchFamily="18" charset="0"/>
                          <a:ea typeface="Times New Roman" panose="02020603050405020304" pitchFamily="18" charset="0"/>
                        </a:rPr>
                        <a:t>3,272</a:t>
                      </a:r>
                      <a:endParaRPr lang="pt-BR" sz="1200" dirty="0">
                        <a:effectLst/>
                        <a:latin typeface="Times New Roman" panose="02020603050405020304" pitchFamily="18" charset="0"/>
                        <a:ea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1200" dirty="0">
                          <a:effectLst/>
                          <a:latin typeface="Times New Roman" panose="02020603050405020304" pitchFamily="18" charset="0"/>
                          <a:ea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2525947456"/>
                  </a:ext>
                </a:extLst>
              </a:tr>
            </a:tbl>
          </a:graphicData>
        </a:graphic>
      </p:graphicFrame>
      <p:sp>
        <p:nvSpPr>
          <p:cNvPr id="8" name="Oval 7">
            <a:extLst>
              <a:ext uri="{FF2B5EF4-FFF2-40B4-BE49-F238E27FC236}">
                <a16:creationId xmlns:a16="http://schemas.microsoft.com/office/drawing/2014/main" id="{25F84D59-0047-1045-9DA2-7321299FEBCB}"/>
              </a:ext>
            </a:extLst>
          </p:cNvPr>
          <p:cNvSpPr/>
          <p:nvPr/>
        </p:nvSpPr>
        <p:spPr>
          <a:xfrm>
            <a:off x="9254159" y="3429000"/>
            <a:ext cx="419100" cy="219075"/>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Espaço Reservado para Número de Slide 1"/>
          <p:cNvSpPr>
            <a:spLocks noGrp="1"/>
          </p:cNvSpPr>
          <p:nvPr>
            <p:ph type="sldNum" sz="quarter" idx="12"/>
          </p:nvPr>
        </p:nvSpPr>
        <p:spPr/>
        <p:txBody>
          <a:bodyPr/>
          <a:lstStyle/>
          <a:p>
            <a:pPr>
              <a:defRPr/>
            </a:pPr>
            <a:fld id="{6E4C29F6-C04E-4800-BDDD-8E0464A8B178}" type="slidenum">
              <a:rPr lang="fr-FR" smtClean="0"/>
              <a:pPr>
                <a:defRPr/>
              </a:pPr>
              <a:t>15</a:t>
            </a:fld>
            <a:endParaRPr lang="fr-FR"/>
          </a:p>
        </p:txBody>
      </p:sp>
    </p:spTree>
    <p:extLst>
      <p:ext uri="{BB962C8B-B14F-4D97-AF65-F5344CB8AC3E}">
        <p14:creationId xmlns:p14="http://schemas.microsoft.com/office/powerpoint/2010/main" val="2744975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Retângulo Arredondado 1">
            <a:extLst>
              <a:ext uri="{FF2B5EF4-FFF2-40B4-BE49-F238E27FC236}">
                <a16:creationId xmlns:a16="http://schemas.microsoft.com/office/drawing/2014/main" id="{B0148781-EF0A-9546-BFEC-CA750B1C0A55}"/>
              </a:ext>
            </a:extLst>
          </p:cNvPr>
          <p:cNvSpPr/>
          <p:nvPr/>
        </p:nvSpPr>
        <p:spPr>
          <a:xfrm>
            <a:off x="-7207" y="2753228"/>
            <a:ext cx="5602387" cy="506355"/>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Titre 1">
            <a:extLst>
              <a:ext uri="{FF2B5EF4-FFF2-40B4-BE49-F238E27FC236}">
                <a16:creationId xmlns:a16="http://schemas.microsoft.com/office/drawing/2014/main" id="{4C4B8902-C61A-9F4C-A05B-8E53CF22071A}"/>
              </a:ext>
            </a:extLst>
          </p:cNvPr>
          <p:cNvSpPr>
            <a:spLocks noGrp="1" noChangeArrowheads="1"/>
          </p:cNvSpPr>
          <p:nvPr>
            <p:ph type="title"/>
          </p:nvPr>
        </p:nvSpPr>
        <p:spPr>
          <a:xfrm>
            <a:off x="838200" y="365125"/>
            <a:ext cx="10515600" cy="1325563"/>
          </a:xfrm>
        </p:spPr>
        <p:txBody>
          <a:bodyPr/>
          <a:lstStyle/>
          <a:p>
            <a:r>
              <a:rPr lang="pt-BR" dirty="0"/>
              <a:t>Results | </a:t>
            </a:r>
            <a:r>
              <a:rPr lang="pt-BR" dirty="0" err="1" smtClean="0"/>
              <a:t>One</a:t>
            </a:r>
            <a:r>
              <a:rPr lang="pt-BR" dirty="0" smtClean="0"/>
              <a:t> </a:t>
            </a:r>
            <a:r>
              <a:rPr lang="pt-BR" dirty="0" err="1" smtClean="0"/>
              <a:t>last</a:t>
            </a:r>
            <a:r>
              <a:rPr lang="pt-BR" dirty="0" smtClean="0"/>
              <a:t> </a:t>
            </a:r>
            <a:r>
              <a:rPr lang="pt-BR" dirty="0" err="1" smtClean="0"/>
              <a:t>exercise</a:t>
            </a:r>
            <a:endParaRPr lang="pt-BR" dirty="0">
              <a:effectLst/>
            </a:endParaRPr>
          </a:p>
        </p:txBody>
      </p:sp>
      <p:sp>
        <p:nvSpPr>
          <p:cNvPr id="6" name="Espace réservé du contenu 2">
            <a:extLst>
              <a:ext uri="{FF2B5EF4-FFF2-40B4-BE49-F238E27FC236}">
                <a16:creationId xmlns:a16="http://schemas.microsoft.com/office/drawing/2014/main" id="{D6252004-7123-D841-B257-A40273DDEF22}"/>
              </a:ext>
            </a:extLst>
          </p:cNvPr>
          <p:cNvSpPr txBox="1">
            <a:spLocks noChangeArrowheads="1"/>
          </p:cNvSpPr>
          <p:nvPr/>
        </p:nvSpPr>
        <p:spPr bwMode="auto">
          <a:xfrm>
            <a:off x="1235767" y="1544916"/>
            <a:ext cx="5774635" cy="1009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SzPct val="85000"/>
              <a:buFont typeface="Wingdings" panose="05000000000000000000" pitchFamily="2" charset="2"/>
              <a:buChar char=""/>
              <a:defRPr lang="fr-FR" altLang="fr-F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Wingdings" panose="05000000000000000000" pitchFamily="2" charset="2"/>
              <a:buChar char="§"/>
              <a:defRPr lang="fr-FR" altLang="fr-F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lang="fr-FR" altLang="fr-F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t">
              <a:buNone/>
            </a:pPr>
            <a:r>
              <a:rPr lang="pt-BR" altLang="fr-FR" sz="1600" dirty="0"/>
              <a:t>The best scenario happens when there is an increase in financial returns and, in general, </a:t>
            </a:r>
            <a:r>
              <a:rPr lang="pt-BR" altLang="fr-FR" sz="1600" dirty="0" err="1"/>
              <a:t>the</a:t>
            </a:r>
            <a:r>
              <a:rPr lang="pt-BR" altLang="fr-FR" sz="1600" dirty="0"/>
              <a:t> </a:t>
            </a:r>
            <a:r>
              <a:rPr lang="pt-BR" altLang="fr-FR" sz="1600" dirty="0" err="1" smtClean="0"/>
              <a:t>best</a:t>
            </a:r>
            <a:r>
              <a:rPr lang="pt-BR" altLang="fr-FR" sz="1600" dirty="0" smtClean="0"/>
              <a:t> </a:t>
            </a:r>
            <a:r>
              <a:rPr lang="pt-BR" altLang="fr-FR" sz="1600" dirty="0" err="1" smtClean="0"/>
              <a:t>potential</a:t>
            </a:r>
            <a:r>
              <a:rPr lang="pt-BR" altLang="fr-FR" sz="1600" dirty="0" smtClean="0"/>
              <a:t> </a:t>
            </a:r>
            <a:r>
              <a:rPr lang="pt-BR" altLang="fr-FR" sz="1600" dirty="0"/>
              <a:t>contractor for UL is a typically older individual, with prospects of long-term permanence at UL.</a:t>
            </a:r>
            <a:endParaRPr lang="pt-BR" altLang="fr-FR" sz="1400" dirty="0"/>
          </a:p>
          <a:p>
            <a:pPr marL="0" indent="0" algn="just">
              <a:buNone/>
            </a:pPr>
            <a:endParaRPr lang="pt-BR" altLang="fr-FR" sz="1600" dirty="0"/>
          </a:p>
        </p:txBody>
      </p:sp>
      <p:sp>
        <p:nvSpPr>
          <p:cNvPr id="7" name="Titre 1">
            <a:extLst>
              <a:ext uri="{FF2B5EF4-FFF2-40B4-BE49-F238E27FC236}">
                <a16:creationId xmlns:a16="http://schemas.microsoft.com/office/drawing/2014/main" id="{789E6ABF-A101-EF4A-A0A0-4B523241697B}"/>
              </a:ext>
            </a:extLst>
          </p:cNvPr>
          <p:cNvSpPr txBox="1">
            <a:spLocks noChangeArrowheads="1"/>
          </p:cNvSpPr>
          <p:nvPr/>
        </p:nvSpPr>
        <p:spPr bwMode="auto">
          <a:xfrm>
            <a:off x="1235767" y="2488325"/>
            <a:ext cx="4092714" cy="69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000" b="1" kern="1200">
                <a:solidFill>
                  <a:srgbClr val="00457C"/>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000" b="1">
                <a:solidFill>
                  <a:srgbClr val="00457C"/>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4000" b="1">
                <a:solidFill>
                  <a:srgbClr val="00457C"/>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4000" b="1">
                <a:solidFill>
                  <a:srgbClr val="00457C"/>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4000" b="1">
                <a:solidFill>
                  <a:srgbClr val="00457C"/>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4000" b="1">
                <a:solidFill>
                  <a:srgbClr val="00457C"/>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4000" b="1">
                <a:solidFill>
                  <a:srgbClr val="00457C"/>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4000" b="1">
                <a:solidFill>
                  <a:srgbClr val="00457C"/>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4000" b="1">
                <a:solidFill>
                  <a:srgbClr val="00457C"/>
                </a:solidFill>
                <a:latin typeface="Arial" panose="020B0604020202020204" pitchFamily="34" charset="0"/>
                <a:cs typeface="Arial" panose="020B0604020202020204" pitchFamily="34" charset="0"/>
              </a:defRPr>
            </a:lvl9pPr>
          </a:lstStyle>
          <a:p>
            <a:pPr algn="ctr"/>
            <a:r>
              <a:rPr lang="pt-BR" sz="2600" dirty="0"/>
              <a:t/>
            </a:r>
            <a:br>
              <a:rPr lang="pt-BR" sz="2600" dirty="0"/>
            </a:br>
            <a:r>
              <a:rPr lang="pt-BR" sz="2600" b="0" dirty="0"/>
              <a:t>What if interest rates fall?</a:t>
            </a:r>
            <a:endParaRPr lang="pt-BR" sz="2600" dirty="0"/>
          </a:p>
        </p:txBody>
      </p:sp>
      <p:sp>
        <p:nvSpPr>
          <p:cNvPr id="8" name="Triângulo 7">
            <a:extLst>
              <a:ext uri="{FF2B5EF4-FFF2-40B4-BE49-F238E27FC236}">
                <a16:creationId xmlns:a16="http://schemas.microsoft.com/office/drawing/2014/main" id="{68E217FF-1369-3A49-A67D-BF9CFE88350F}"/>
              </a:ext>
            </a:extLst>
          </p:cNvPr>
          <p:cNvSpPr/>
          <p:nvPr/>
        </p:nvSpPr>
        <p:spPr>
          <a:xfrm rot="5400000">
            <a:off x="679091" y="1869582"/>
            <a:ext cx="866984" cy="217649"/>
          </a:xfrm>
          <a:prstGeom prst="triangle">
            <a:avLst/>
          </a:prstGeom>
          <a:solidFill>
            <a:schemeClr val="accent5">
              <a:lumMod val="20000"/>
              <a:lumOff val="80000"/>
            </a:schemeClr>
          </a:solidFill>
          <a:ln>
            <a:noFill/>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orthographicFront"/>
              <a:lightRig rig="harsh" dir="t"/>
            </a:scene3d>
            <a:sp3d extrusionH="57150" prstMaterial="matte">
              <a:bevelT w="63500" h="12700" prst="angle"/>
              <a:contourClr>
                <a:schemeClr val="bg1">
                  <a:lumMod val="65000"/>
                </a:schemeClr>
              </a:contourClr>
            </a:sp3d>
          </a:bodyPr>
          <a:lstStyle/>
          <a:p>
            <a:pPr algn="ctr"/>
            <a:endParaRPr lang="pt-BR" b="1">
              <a:ln/>
              <a:solidFill>
                <a:schemeClr val="accent3"/>
              </a:solidFill>
            </a:endParaRPr>
          </a:p>
        </p:txBody>
      </p:sp>
      <p:pic>
        <p:nvPicPr>
          <p:cNvPr id="9" name="Imagem 8">
            <a:extLst>
              <a:ext uri="{FF2B5EF4-FFF2-40B4-BE49-F238E27FC236}">
                <a16:creationId xmlns:a16="http://schemas.microsoft.com/office/drawing/2014/main" id="{42B78912-5F6F-5441-8E2F-16D08BFA3B91}"/>
              </a:ext>
            </a:extLst>
          </p:cNvPr>
          <p:cNvPicPr>
            <a:picLocks noChangeAspect="1"/>
          </p:cNvPicPr>
          <p:nvPr/>
        </p:nvPicPr>
        <p:blipFill>
          <a:blip r:embed="rId3">
            <a:clrChange>
              <a:clrFrom>
                <a:srgbClr val="F8F8F8"/>
              </a:clrFrom>
              <a:clrTo>
                <a:srgbClr val="F8F8F8">
                  <a:alpha val="0"/>
                </a:srgbClr>
              </a:clrTo>
            </a:clrChange>
            <a:duotone>
              <a:schemeClr val="bg2">
                <a:shade val="45000"/>
                <a:satMod val="135000"/>
              </a:schemeClr>
              <a:prstClr val="white"/>
            </a:duotone>
          </a:blip>
          <a:stretch>
            <a:fillRect/>
          </a:stretch>
        </p:blipFill>
        <p:spPr>
          <a:xfrm rot="20857308">
            <a:off x="7692335" y="3536220"/>
            <a:ext cx="1081582" cy="304786"/>
          </a:xfrm>
          <a:prstGeom prst="rect">
            <a:avLst/>
          </a:prstGeom>
        </p:spPr>
      </p:pic>
      <p:pic>
        <p:nvPicPr>
          <p:cNvPr id="10" name="Imagem 9">
            <a:extLst>
              <a:ext uri="{FF2B5EF4-FFF2-40B4-BE49-F238E27FC236}">
                <a16:creationId xmlns:a16="http://schemas.microsoft.com/office/drawing/2014/main" id="{9213E77D-8507-794B-9C3E-C89A0ADF83E2}"/>
              </a:ext>
            </a:extLst>
          </p:cNvPr>
          <p:cNvPicPr>
            <a:picLocks noChangeAspect="1"/>
          </p:cNvPicPr>
          <p:nvPr/>
        </p:nvPicPr>
        <p:blipFill>
          <a:blip r:embed="rId3">
            <a:clrChange>
              <a:clrFrom>
                <a:srgbClr val="F8F8F8"/>
              </a:clrFrom>
              <a:clrTo>
                <a:srgbClr val="F8F8F8">
                  <a:alpha val="0"/>
                </a:srgbClr>
              </a:clrTo>
            </a:clrChange>
            <a:duotone>
              <a:schemeClr val="bg2">
                <a:shade val="45000"/>
                <a:satMod val="135000"/>
              </a:schemeClr>
              <a:prstClr val="white"/>
            </a:duotone>
          </a:blip>
          <a:stretch>
            <a:fillRect/>
          </a:stretch>
        </p:blipFill>
        <p:spPr>
          <a:xfrm rot="9354319">
            <a:off x="2965360" y="5251918"/>
            <a:ext cx="1081582" cy="304786"/>
          </a:xfrm>
          <a:prstGeom prst="rect">
            <a:avLst/>
          </a:prstGeom>
        </p:spPr>
      </p:pic>
      <p:grpSp>
        <p:nvGrpSpPr>
          <p:cNvPr id="11" name="Agrupar 10">
            <a:extLst>
              <a:ext uri="{FF2B5EF4-FFF2-40B4-BE49-F238E27FC236}">
                <a16:creationId xmlns:a16="http://schemas.microsoft.com/office/drawing/2014/main" id="{B2D0217C-10E7-7646-8CFE-88E828CEDC11}"/>
              </a:ext>
            </a:extLst>
          </p:cNvPr>
          <p:cNvGrpSpPr/>
          <p:nvPr/>
        </p:nvGrpSpPr>
        <p:grpSpPr>
          <a:xfrm>
            <a:off x="8755498" y="3410583"/>
            <a:ext cx="3080302" cy="1011105"/>
            <a:chOff x="8914522" y="3410583"/>
            <a:chExt cx="3080302" cy="1011105"/>
          </a:xfrm>
        </p:grpSpPr>
        <p:sp>
          <p:nvSpPr>
            <p:cNvPr id="12" name="Espace réservé du contenu 2">
              <a:extLst>
                <a:ext uri="{FF2B5EF4-FFF2-40B4-BE49-F238E27FC236}">
                  <a16:creationId xmlns:a16="http://schemas.microsoft.com/office/drawing/2014/main" id="{F4515F68-A8AE-C04A-92C6-C9177940C947}"/>
                </a:ext>
              </a:extLst>
            </p:cNvPr>
            <p:cNvSpPr txBox="1">
              <a:spLocks noChangeArrowheads="1"/>
            </p:cNvSpPr>
            <p:nvPr/>
          </p:nvSpPr>
          <p:spPr bwMode="auto">
            <a:xfrm>
              <a:off x="8914522" y="3423836"/>
              <a:ext cx="3074504" cy="997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SzPct val="85000"/>
                <a:buFont typeface="Wingdings" panose="05000000000000000000" pitchFamily="2" charset="2"/>
                <a:buChar char=""/>
                <a:defRPr lang="fr-FR" altLang="fr-F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Wingdings" panose="05000000000000000000" pitchFamily="2" charset="2"/>
                <a:buChar char="§"/>
                <a:defRPr lang="fr-FR" altLang="fr-F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lang="fr-FR" altLang="fr-F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t">
                <a:buNone/>
              </a:pPr>
              <a:r>
                <a:rPr lang="pt-BR" altLang="fr-FR" sz="1400" dirty="0"/>
                <a:t>Interest reducing expenses with the insurance portion and administrative charges (mainly for profiles with high associated premiums).</a:t>
              </a:r>
            </a:p>
          </p:txBody>
        </p:sp>
        <p:sp>
          <p:nvSpPr>
            <p:cNvPr id="13" name="Retângulo Arredondado 12">
              <a:extLst>
                <a:ext uri="{FF2B5EF4-FFF2-40B4-BE49-F238E27FC236}">
                  <a16:creationId xmlns:a16="http://schemas.microsoft.com/office/drawing/2014/main" id="{D9BB5536-1307-524A-840E-64E280753555}"/>
                </a:ext>
              </a:extLst>
            </p:cNvPr>
            <p:cNvSpPr/>
            <p:nvPr/>
          </p:nvSpPr>
          <p:spPr>
            <a:xfrm>
              <a:off x="8953726" y="3410583"/>
              <a:ext cx="3041098" cy="843355"/>
            </a:xfrm>
            <a:prstGeom prst="roundRect">
              <a:avLst/>
            </a:prstGeom>
            <a:no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4" name="Agrupar 13">
            <a:extLst>
              <a:ext uri="{FF2B5EF4-FFF2-40B4-BE49-F238E27FC236}">
                <a16:creationId xmlns:a16="http://schemas.microsoft.com/office/drawing/2014/main" id="{6DA0BC4C-44F0-C343-9982-1D1F77BCDFFB}"/>
              </a:ext>
            </a:extLst>
          </p:cNvPr>
          <p:cNvGrpSpPr/>
          <p:nvPr/>
        </p:nvGrpSpPr>
        <p:grpSpPr>
          <a:xfrm>
            <a:off x="382008" y="5719950"/>
            <a:ext cx="2848665" cy="843355"/>
            <a:chOff x="289244" y="5719950"/>
            <a:chExt cx="2848665" cy="843355"/>
          </a:xfrm>
        </p:grpSpPr>
        <p:sp>
          <p:nvSpPr>
            <p:cNvPr id="15" name="Espace réservé du contenu 2">
              <a:extLst>
                <a:ext uri="{FF2B5EF4-FFF2-40B4-BE49-F238E27FC236}">
                  <a16:creationId xmlns:a16="http://schemas.microsoft.com/office/drawing/2014/main" id="{046D8EC8-C17E-DA46-9958-97B823FDBE5E}"/>
                </a:ext>
              </a:extLst>
            </p:cNvPr>
            <p:cNvSpPr txBox="1">
              <a:spLocks noChangeArrowheads="1"/>
            </p:cNvSpPr>
            <p:nvPr/>
          </p:nvSpPr>
          <p:spPr bwMode="auto">
            <a:xfrm>
              <a:off x="289244" y="5733043"/>
              <a:ext cx="2848665" cy="78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SzPct val="85000"/>
                <a:buFont typeface="Wingdings" panose="05000000000000000000" pitchFamily="2" charset="2"/>
                <a:buChar char=""/>
                <a:defRPr lang="fr-FR" altLang="fr-F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Wingdings" panose="05000000000000000000" pitchFamily="2" charset="2"/>
                <a:buChar char="§"/>
                <a:defRPr lang="fr-FR" altLang="fr-F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lang="fr-FR" altLang="fr-F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t">
                <a:buNone/>
              </a:pPr>
              <a:r>
                <a:rPr lang="pt-BR" altLang="fr-FR" sz="1400" dirty="0"/>
                <a:t>Mechanism closer to the dynamics of the open market. Incidence of administrative charges and the interest spread.</a:t>
              </a:r>
            </a:p>
            <a:p>
              <a:pPr marL="0" indent="0" algn="just">
                <a:buNone/>
              </a:pPr>
              <a:endParaRPr lang="pt-BR" altLang="fr-FR" sz="1600" dirty="0"/>
            </a:p>
          </p:txBody>
        </p:sp>
        <p:sp>
          <p:nvSpPr>
            <p:cNvPr id="16" name="Retângulo Arredondado 15">
              <a:extLst>
                <a:ext uri="{FF2B5EF4-FFF2-40B4-BE49-F238E27FC236}">
                  <a16:creationId xmlns:a16="http://schemas.microsoft.com/office/drawing/2014/main" id="{D9735C07-E374-7D41-AB73-7ACEB60DFA58}"/>
                </a:ext>
              </a:extLst>
            </p:cNvPr>
            <p:cNvSpPr/>
            <p:nvPr/>
          </p:nvSpPr>
          <p:spPr>
            <a:xfrm>
              <a:off x="312436" y="5719950"/>
              <a:ext cx="2785717" cy="843355"/>
            </a:xfrm>
            <a:prstGeom prst="roundRect">
              <a:avLst/>
            </a:prstGeom>
            <a:no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17" name="Imagem 16">
            <a:extLst>
              <a:ext uri="{FF2B5EF4-FFF2-40B4-BE49-F238E27FC236}">
                <a16:creationId xmlns:a16="http://schemas.microsoft.com/office/drawing/2014/main" id="{B210A891-3BDA-DC4B-8FAA-172720B39DDB}"/>
              </a:ext>
            </a:extLst>
          </p:cNvPr>
          <p:cNvPicPr>
            <a:picLocks noChangeAspect="1"/>
          </p:cNvPicPr>
          <p:nvPr/>
        </p:nvPicPr>
        <p:blipFill>
          <a:blip r:embed="rId4"/>
          <a:stretch>
            <a:fillRect/>
          </a:stretch>
        </p:blipFill>
        <p:spPr>
          <a:xfrm>
            <a:off x="3906329" y="3458101"/>
            <a:ext cx="3871338" cy="2470426"/>
          </a:xfrm>
          <a:prstGeom prst="rect">
            <a:avLst/>
          </a:prstGeom>
          <a:ln>
            <a:solidFill>
              <a:schemeClr val="tx1"/>
            </a:solidFill>
          </a:ln>
        </p:spPr>
      </p:pic>
      <p:sp>
        <p:nvSpPr>
          <p:cNvPr id="2" name="Espaço Reservado para Número de Slide 1"/>
          <p:cNvSpPr>
            <a:spLocks noGrp="1"/>
          </p:cNvSpPr>
          <p:nvPr>
            <p:ph type="sldNum" sz="quarter" idx="12"/>
          </p:nvPr>
        </p:nvSpPr>
        <p:spPr/>
        <p:txBody>
          <a:bodyPr/>
          <a:lstStyle/>
          <a:p>
            <a:pPr>
              <a:defRPr/>
            </a:pPr>
            <a:fld id="{6E4C29F6-C04E-4800-BDDD-8E0464A8B178}" type="slidenum">
              <a:rPr lang="fr-FR" smtClean="0"/>
              <a:pPr>
                <a:defRPr/>
              </a:pPr>
              <a:t>16</a:t>
            </a:fld>
            <a:endParaRPr lang="fr-FR"/>
          </a:p>
        </p:txBody>
      </p:sp>
    </p:spTree>
    <p:extLst>
      <p:ext uri="{BB962C8B-B14F-4D97-AF65-F5344CB8AC3E}">
        <p14:creationId xmlns:p14="http://schemas.microsoft.com/office/powerpoint/2010/main" val="2818755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Titre 1">
            <a:extLst>
              <a:ext uri="{FF2B5EF4-FFF2-40B4-BE49-F238E27FC236}">
                <a16:creationId xmlns:a16="http://schemas.microsoft.com/office/drawing/2014/main" id="{321A1C67-EDCF-FF43-8C47-4F7A3C7E849E}"/>
              </a:ext>
            </a:extLst>
          </p:cNvPr>
          <p:cNvSpPr>
            <a:spLocks noGrp="1" noChangeArrowheads="1"/>
          </p:cNvSpPr>
          <p:nvPr>
            <p:ph type="title"/>
          </p:nvPr>
        </p:nvSpPr>
        <p:spPr>
          <a:xfrm>
            <a:off x="838200" y="365125"/>
            <a:ext cx="10515600" cy="1325563"/>
          </a:xfrm>
        </p:spPr>
        <p:txBody>
          <a:bodyPr/>
          <a:lstStyle/>
          <a:p>
            <a:r>
              <a:rPr lang="pt-BR" dirty="0"/>
              <a:t>Conclusion</a:t>
            </a:r>
            <a:endParaRPr lang="pt-BR" dirty="0">
              <a:effectLst/>
            </a:endParaRPr>
          </a:p>
        </p:txBody>
      </p:sp>
      <p:sp>
        <p:nvSpPr>
          <p:cNvPr id="5" name="Espace réservé du contenu 2">
            <a:extLst>
              <a:ext uri="{FF2B5EF4-FFF2-40B4-BE49-F238E27FC236}">
                <a16:creationId xmlns:a16="http://schemas.microsoft.com/office/drawing/2014/main" id="{977F11F8-A23B-1849-A864-69F428476F22}"/>
              </a:ext>
            </a:extLst>
          </p:cNvPr>
          <p:cNvSpPr txBox="1">
            <a:spLocks noChangeArrowheads="1"/>
          </p:cNvSpPr>
          <p:nvPr/>
        </p:nvSpPr>
        <p:spPr bwMode="auto">
          <a:xfrm>
            <a:off x="1133059" y="1717192"/>
            <a:ext cx="10137914" cy="448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SzPct val="85000"/>
              <a:buFont typeface="Wingdings" panose="05000000000000000000" pitchFamily="2" charset="2"/>
              <a:buChar char=""/>
              <a:defRPr lang="fr-FR" altLang="fr-F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Wingdings" panose="05000000000000000000" pitchFamily="2" charset="2"/>
              <a:buChar char="§"/>
              <a:defRPr lang="fr-FR" altLang="fr-F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lang="fr-FR" altLang="fr-F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t">
              <a:buNone/>
            </a:pPr>
            <a:r>
              <a:rPr lang="pt-BR" altLang="fr-FR" sz="2000" dirty="0"/>
              <a:t>The main objective of the work was to evaluate the viability of UL in Brazil (from the supply and demand point of view), identifying the most favorable profiles and scenarios for the product.</a:t>
            </a:r>
          </a:p>
          <a:p>
            <a:pPr marL="0" indent="0" algn="just" fontAlgn="t">
              <a:buNone/>
            </a:pPr>
            <a:r>
              <a:rPr lang="pt-BR" altLang="fr-FR" sz="2000" dirty="0"/>
              <a:t>In the base scenario, the nominal IRR of </a:t>
            </a:r>
            <a:r>
              <a:rPr lang="pt-BR" altLang="fr-FR" sz="2000" dirty="0" smtClean="0"/>
              <a:t>9.1% </a:t>
            </a:r>
            <a:r>
              <a:rPr lang="pt-BR" altLang="fr-FR" sz="2000" dirty="0"/>
              <a:t>is higher than the return obtained from the combined purchase of life insurance and financial investments in the open market, due to the </a:t>
            </a:r>
            <a:r>
              <a:rPr lang="pt-BR" altLang="fr-FR" sz="2000" dirty="0">
                <a:solidFill>
                  <a:schemeClr val="accent2"/>
                </a:solidFill>
              </a:rPr>
              <a:t>hybrid aspect</a:t>
            </a:r>
            <a:r>
              <a:rPr lang="pt-BR" altLang="fr-FR" sz="2000" dirty="0"/>
              <a:t> of UL insurance (interest as a </a:t>
            </a:r>
            <a:r>
              <a:rPr lang="pt-BR" altLang="fr-FR" sz="2000" dirty="0">
                <a:solidFill>
                  <a:schemeClr val="accent2"/>
                </a:solidFill>
              </a:rPr>
              <a:t>discount factor</a:t>
            </a:r>
            <a:r>
              <a:rPr lang="pt-BR" altLang="fr-FR" sz="2000" dirty="0"/>
              <a:t> in the insurance portion and charges) and the possibility of maintaining the </a:t>
            </a:r>
            <a:r>
              <a:rPr lang="pt-BR" altLang="fr-FR" sz="2000" dirty="0">
                <a:solidFill>
                  <a:schemeClr val="accent2"/>
                </a:solidFill>
              </a:rPr>
              <a:t>same insured coverage</a:t>
            </a:r>
            <a:r>
              <a:rPr lang="pt-BR" altLang="fr-FR" sz="2000" dirty="0"/>
              <a:t> through constant </a:t>
            </a:r>
            <a:r>
              <a:rPr lang="pt-BR" altLang="fr-FR" sz="2000" dirty="0" err="1"/>
              <a:t>and</a:t>
            </a:r>
            <a:r>
              <a:rPr lang="pt-BR" altLang="fr-FR" sz="2000" dirty="0"/>
              <a:t> </a:t>
            </a:r>
            <a:r>
              <a:rPr lang="pt-BR" altLang="fr-FR" sz="2000" dirty="0" err="1" smtClean="0">
                <a:solidFill>
                  <a:schemeClr val="accent2"/>
                </a:solidFill>
              </a:rPr>
              <a:t>leveled</a:t>
            </a:r>
            <a:r>
              <a:rPr lang="pt-BR" altLang="fr-FR" sz="2000" dirty="0" smtClean="0">
                <a:solidFill>
                  <a:schemeClr val="accent2"/>
                </a:solidFill>
              </a:rPr>
              <a:t> </a:t>
            </a:r>
            <a:r>
              <a:rPr lang="pt-BR" altLang="fr-FR" sz="2000" dirty="0">
                <a:solidFill>
                  <a:schemeClr val="accent2"/>
                </a:solidFill>
              </a:rPr>
              <a:t>premiums</a:t>
            </a:r>
            <a:r>
              <a:rPr lang="pt-BR" altLang="fr-FR" sz="2000" dirty="0"/>
              <a:t> (opportunity cost).</a:t>
            </a:r>
          </a:p>
          <a:p>
            <a:pPr marL="0" indent="0" algn="just" fontAlgn="t">
              <a:buNone/>
            </a:pPr>
            <a:r>
              <a:rPr lang="pt-BR" altLang="fr-FR" sz="2000" dirty="0"/>
              <a:t>From the insurer's point of view, the most sensitive variable is the </a:t>
            </a:r>
            <a:r>
              <a:rPr lang="pt-BR" altLang="fr-FR" sz="2000" dirty="0">
                <a:solidFill>
                  <a:schemeClr val="accent2"/>
                </a:solidFill>
              </a:rPr>
              <a:t>duration of the contract</a:t>
            </a:r>
            <a:r>
              <a:rPr lang="pt-BR" altLang="fr-FR" sz="2000" dirty="0"/>
              <a:t>, because of the interest spread and the high initial operating costs.</a:t>
            </a:r>
          </a:p>
          <a:p>
            <a:pPr marL="0" indent="0" algn="just" fontAlgn="t">
              <a:buNone/>
            </a:pPr>
            <a:r>
              <a:rPr lang="pt-BR" altLang="fr-FR" sz="2000" dirty="0"/>
              <a:t>There are arguments that justify the commercialization of UL in Brazil, especially when there are </a:t>
            </a:r>
            <a:r>
              <a:rPr lang="pt-BR" altLang="fr-FR" sz="2000" dirty="0">
                <a:solidFill>
                  <a:schemeClr val="accent2"/>
                </a:solidFill>
              </a:rPr>
              <a:t>high interest rates</a:t>
            </a:r>
            <a:r>
              <a:rPr lang="pt-BR" altLang="fr-FR" sz="2000" dirty="0"/>
              <a:t>, broad stimulus to buy </a:t>
            </a:r>
            <a:r>
              <a:rPr lang="pt-BR" altLang="fr-FR" sz="2000" dirty="0">
                <a:solidFill>
                  <a:schemeClr val="accent2"/>
                </a:solidFill>
              </a:rPr>
              <a:t>long-term policies</a:t>
            </a:r>
            <a:r>
              <a:rPr lang="pt-BR" altLang="fr-FR" sz="2000" dirty="0"/>
              <a:t> and when the </a:t>
            </a:r>
            <a:r>
              <a:rPr lang="pt-BR" altLang="fr-FR" sz="2000" dirty="0">
                <a:solidFill>
                  <a:schemeClr val="accent2"/>
                </a:solidFill>
              </a:rPr>
              <a:t>policyholder is older</a:t>
            </a:r>
            <a:r>
              <a:rPr lang="pt-BR" altLang="fr-FR" sz="2000" dirty="0"/>
              <a:t>. </a:t>
            </a:r>
          </a:p>
        </p:txBody>
      </p:sp>
      <p:sp>
        <p:nvSpPr>
          <p:cNvPr id="6" name="Triângulo 5">
            <a:extLst>
              <a:ext uri="{FF2B5EF4-FFF2-40B4-BE49-F238E27FC236}">
                <a16:creationId xmlns:a16="http://schemas.microsoft.com/office/drawing/2014/main" id="{E4CC26A0-24D9-644D-AE63-E613C386D209}"/>
              </a:ext>
            </a:extLst>
          </p:cNvPr>
          <p:cNvSpPr/>
          <p:nvPr/>
        </p:nvSpPr>
        <p:spPr>
          <a:xfrm rot="5400000">
            <a:off x="777472" y="1751416"/>
            <a:ext cx="456166" cy="334711"/>
          </a:xfrm>
          <a:prstGeom prst="triangle">
            <a:avLst/>
          </a:prstGeom>
          <a:solidFill>
            <a:schemeClr val="accent5">
              <a:lumMod val="20000"/>
              <a:lumOff val="80000"/>
            </a:schemeClr>
          </a:solidFill>
          <a:ln>
            <a:noFill/>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orthographicFront"/>
              <a:lightRig rig="harsh" dir="t"/>
            </a:scene3d>
            <a:sp3d extrusionH="57150" prstMaterial="matte">
              <a:bevelT w="63500" h="12700" prst="angle"/>
              <a:contourClr>
                <a:schemeClr val="bg1">
                  <a:lumMod val="65000"/>
                </a:schemeClr>
              </a:contourClr>
            </a:sp3d>
          </a:bodyPr>
          <a:lstStyle/>
          <a:p>
            <a:pPr algn="ctr"/>
            <a:endParaRPr lang="pt-BR" b="1">
              <a:ln/>
              <a:solidFill>
                <a:schemeClr val="accent3"/>
              </a:solidFill>
            </a:endParaRPr>
          </a:p>
        </p:txBody>
      </p:sp>
      <p:sp>
        <p:nvSpPr>
          <p:cNvPr id="7" name="Triângulo 6">
            <a:extLst>
              <a:ext uri="{FF2B5EF4-FFF2-40B4-BE49-F238E27FC236}">
                <a16:creationId xmlns:a16="http://schemas.microsoft.com/office/drawing/2014/main" id="{48386B73-5421-E54C-8B50-033B987903E4}"/>
              </a:ext>
            </a:extLst>
          </p:cNvPr>
          <p:cNvSpPr/>
          <p:nvPr/>
        </p:nvSpPr>
        <p:spPr>
          <a:xfrm rot="5400000">
            <a:off x="777472" y="2677654"/>
            <a:ext cx="456166" cy="334711"/>
          </a:xfrm>
          <a:prstGeom prst="triangle">
            <a:avLst/>
          </a:prstGeom>
          <a:solidFill>
            <a:schemeClr val="accent5">
              <a:lumMod val="20000"/>
              <a:lumOff val="80000"/>
            </a:schemeClr>
          </a:solidFill>
          <a:ln>
            <a:noFill/>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orthographicFront"/>
              <a:lightRig rig="harsh" dir="t"/>
            </a:scene3d>
            <a:sp3d extrusionH="57150" prstMaterial="matte">
              <a:bevelT w="63500" h="12700" prst="angle"/>
              <a:contourClr>
                <a:schemeClr val="bg1">
                  <a:lumMod val="65000"/>
                </a:schemeClr>
              </a:contourClr>
            </a:sp3d>
          </a:bodyPr>
          <a:lstStyle/>
          <a:p>
            <a:pPr algn="ctr"/>
            <a:endParaRPr lang="pt-BR" b="1">
              <a:ln/>
              <a:solidFill>
                <a:schemeClr val="accent3"/>
              </a:solidFill>
            </a:endParaRPr>
          </a:p>
        </p:txBody>
      </p:sp>
      <p:sp>
        <p:nvSpPr>
          <p:cNvPr id="8" name="Triângulo 7">
            <a:extLst>
              <a:ext uri="{FF2B5EF4-FFF2-40B4-BE49-F238E27FC236}">
                <a16:creationId xmlns:a16="http://schemas.microsoft.com/office/drawing/2014/main" id="{2725DC30-E077-EC40-B7AB-165DA031709F}"/>
              </a:ext>
            </a:extLst>
          </p:cNvPr>
          <p:cNvSpPr/>
          <p:nvPr/>
        </p:nvSpPr>
        <p:spPr>
          <a:xfrm rot="5400000">
            <a:off x="777472" y="4144088"/>
            <a:ext cx="456166" cy="334711"/>
          </a:xfrm>
          <a:prstGeom prst="triangle">
            <a:avLst/>
          </a:prstGeom>
          <a:solidFill>
            <a:schemeClr val="accent5">
              <a:lumMod val="20000"/>
              <a:lumOff val="80000"/>
            </a:schemeClr>
          </a:solidFill>
          <a:ln>
            <a:noFill/>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orthographicFront"/>
              <a:lightRig rig="harsh" dir="t"/>
            </a:scene3d>
            <a:sp3d extrusionH="57150" prstMaterial="matte">
              <a:bevelT w="63500" h="12700" prst="angle"/>
              <a:contourClr>
                <a:schemeClr val="bg1">
                  <a:lumMod val="65000"/>
                </a:schemeClr>
              </a:contourClr>
            </a:sp3d>
          </a:bodyPr>
          <a:lstStyle/>
          <a:p>
            <a:pPr algn="ctr"/>
            <a:endParaRPr lang="pt-BR" b="1">
              <a:ln/>
              <a:solidFill>
                <a:schemeClr val="accent3"/>
              </a:solidFill>
            </a:endParaRPr>
          </a:p>
        </p:txBody>
      </p:sp>
      <p:sp>
        <p:nvSpPr>
          <p:cNvPr id="9" name="Triângulo 8">
            <a:extLst>
              <a:ext uri="{FF2B5EF4-FFF2-40B4-BE49-F238E27FC236}">
                <a16:creationId xmlns:a16="http://schemas.microsoft.com/office/drawing/2014/main" id="{0DF05A73-5F55-EC41-90EE-F55B6ED763B5}"/>
              </a:ext>
            </a:extLst>
          </p:cNvPr>
          <p:cNvSpPr/>
          <p:nvPr/>
        </p:nvSpPr>
        <p:spPr>
          <a:xfrm rot="5400000">
            <a:off x="777471" y="4848592"/>
            <a:ext cx="456166" cy="334711"/>
          </a:xfrm>
          <a:prstGeom prst="triangle">
            <a:avLst/>
          </a:prstGeom>
          <a:solidFill>
            <a:schemeClr val="accent5">
              <a:lumMod val="20000"/>
              <a:lumOff val="80000"/>
            </a:schemeClr>
          </a:solidFill>
          <a:ln>
            <a:noFill/>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orthographicFront"/>
              <a:lightRig rig="harsh" dir="t"/>
            </a:scene3d>
            <a:sp3d extrusionH="57150" prstMaterial="matte">
              <a:bevelT w="63500" h="12700" prst="angle"/>
              <a:contourClr>
                <a:schemeClr val="bg1">
                  <a:lumMod val="65000"/>
                </a:schemeClr>
              </a:contourClr>
            </a:sp3d>
          </a:bodyPr>
          <a:lstStyle/>
          <a:p>
            <a:pPr algn="ctr"/>
            <a:endParaRPr lang="pt-BR" b="1">
              <a:ln/>
              <a:solidFill>
                <a:schemeClr val="accent3"/>
              </a:solidFill>
            </a:endParaRPr>
          </a:p>
        </p:txBody>
      </p:sp>
      <p:sp>
        <p:nvSpPr>
          <p:cNvPr id="2" name="Espaço Reservado para Número de Slide 1"/>
          <p:cNvSpPr>
            <a:spLocks noGrp="1"/>
          </p:cNvSpPr>
          <p:nvPr>
            <p:ph type="sldNum" sz="quarter" idx="12"/>
          </p:nvPr>
        </p:nvSpPr>
        <p:spPr/>
        <p:txBody>
          <a:bodyPr/>
          <a:lstStyle/>
          <a:p>
            <a:pPr>
              <a:defRPr/>
            </a:pPr>
            <a:fld id="{6E4C29F6-C04E-4800-BDDD-8E0464A8B178}" type="slidenum">
              <a:rPr lang="fr-FR" smtClean="0"/>
              <a:pPr>
                <a:defRPr/>
              </a:pPr>
              <a:t>17</a:t>
            </a:fld>
            <a:endParaRPr lang="fr-FR"/>
          </a:p>
        </p:txBody>
      </p:sp>
    </p:spTree>
    <p:extLst>
      <p:ext uri="{BB962C8B-B14F-4D97-AF65-F5344CB8AC3E}">
        <p14:creationId xmlns:p14="http://schemas.microsoft.com/office/powerpoint/2010/main" val="2186028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3000"/>
            <a:lum/>
          </a:blip>
          <a:srcRect/>
          <a:stretch>
            <a:fillRect t="-6000" b="-6000"/>
          </a:stretch>
        </a:blipFill>
        <a:effectLst/>
      </p:bgPr>
    </p:bg>
    <p:spTree>
      <p:nvGrpSpPr>
        <p:cNvPr id="1" name=""/>
        <p:cNvGrpSpPr/>
        <p:nvPr/>
      </p:nvGrpSpPr>
      <p:grpSpPr>
        <a:xfrm>
          <a:off x="0" y="0"/>
          <a:ext cx="0" cy="0"/>
          <a:chOff x="0" y="0"/>
          <a:chExt cx="0" cy="0"/>
        </a:xfrm>
      </p:grpSpPr>
      <p:sp>
        <p:nvSpPr>
          <p:cNvPr id="13" name="Titel 1">
            <a:extLst>
              <a:ext uri="{FF2B5EF4-FFF2-40B4-BE49-F238E27FC236}">
                <a16:creationId xmlns:a16="http://schemas.microsoft.com/office/drawing/2014/main" id="{1F8D7533-5EAF-4719-8498-3E30BC2C760B}"/>
              </a:ext>
            </a:extLst>
          </p:cNvPr>
          <p:cNvSpPr txBox="1">
            <a:spLocks/>
          </p:cNvSpPr>
          <p:nvPr/>
        </p:nvSpPr>
        <p:spPr>
          <a:xfrm>
            <a:off x="330200" y="657225"/>
            <a:ext cx="6943725" cy="622300"/>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en-US" sz="3600" b="1" dirty="0">
                <a:solidFill>
                  <a:srgbClr val="C00000"/>
                </a:solidFill>
                <a:latin typeface="Roboto" panose="02000000000000000000" pitchFamily="2" charset="0"/>
                <a:ea typeface="Roboto" panose="02000000000000000000" pitchFamily="2" charset="0"/>
                <a:cs typeface="+mn-cs"/>
              </a:rPr>
              <a:t>Thank you for your </a:t>
            </a:r>
            <a:r>
              <a:rPr lang="en-US" sz="3600" b="1" dirty="0" smtClean="0">
                <a:solidFill>
                  <a:srgbClr val="C00000"/>
                </a:solidFill>
                <a:latin typeface="Roboto" panose="02000000000000000000" pitchFamily="2" charset="0"/>
                <a:ea typeface="Roboto" panose="02000000000000000000" pitchFamily="2" charset="0"/>
                <a:cs typeface="+mn-cs"/>
              </a:rPr>
              <a:t>attention!</a:t>
            </a:r>
            <a:endParaRPr lang="en-US" sz="3600" b="1" dirty="0">
              <a:solidFill>
                <a:srgbClr val="C00000"/>
              </a:solidFill>
              <a:latin typeface="Roboto" panose="02000000000000000000" pitchFamily="2" charset="0"/>
              <a:ea typeface="Roboto" panose="02000000000000000000" pitchFamily="2" charset="0"/>
              <a:cs typeface="+mn-cs"/>
            </a:endParaRPr>
          </a:p>
        </p:txBody>
      </p:sp>
      <p:sp>
        <p:nvSpPr>
          <p:cNvPr id="7171" name="ZoneTexte 4">
            <a:extLst>
              <a:ext uri="{FF2B5EF4-FFF2-40B4-BE49-F238E27FC236}">
                <a16:creationId xmlns:a16="http://schemas.microsoft.com/office/drawing/2014/main" id="{F79FFA13-DD30-430D-9BF7-6CE7D7BC31AA}"/>
              </a:ext>
            </a:extLst>
          </p:cNvPr>
          <p:cNvSpPr txBox="1">
            <a:spLocks noChangeArrowheads="1"/>
          </p:cNvSpPr>
          <p:nvPr/>
        </p:nvSpPr>
        <p:spPr bwMode="auto">
          <a:xfrm>
            <a:off x="330200" y="1849438"/>
            <a:ext cx="11231563"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SzPct val="85000"/>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SzTx/>
              <a:buFontTx/>
              <a:buNone/>
            </a:pPr>
            <a:r>
              <a:rPr lang="fr-FR" altLang="fr-FR" sz="1800" dirty="0">
                <a:latin typeface="Roboto" panose="02000000000000000000" pitchFamily="2" charset="0"/>
                <a:ea typeface="Roboto" panose="02000000000000000000" pitchFamily="2" charset="0"/>
                <a:cs typeface="Aharoni" panose="020B0604020202020204" pitchFamily="2" charset="-79"/>
              </a:rPr>
              <a:t>Contact details:</a:t>
            </a:r>
          </a:p>
          <a:p>
            <a:pPr eaLnBrk="1" hangingPunct="1">
              <a:lnSpc>
                <a:spcPct val="100000"/>
              </a:lnSpc>
              <a:spcBef>
                <a:spcPct val="0"/>
              </a:spcBef>
              <a:buSzTx/>
              <a:buFontTx/>
              <a:buNone/>
            </a:pPr>
            <a:endParaRPr lang="fr-FR" altLang="fr-FR" sz="1800" dirty="0">
              <a:latin typeface="Roboto" panose="02000000000000000000" pitchFamily="2" charset="0"/>
              <a:ea typeface="Roboto" panose="02000000000000000000" pitchFamily="2" charset="0"/>
              <a:cs typeface="Aharoni" panose="020B0604020202020204" pitchFamily="2" charset="-79"/>
            </a:endParaRPr>
          </a:p>
          <a:p>
            <a:pPr eaLnBrk="1" hangingPunct="1">
              <a:lnSpc>
                <a:spcPct val="100000"/>
              </a:lnSpc>
              <a:spcBef>
                <a:spcPct val="0"/>
              </a:spcBef>
              <a:buSzTx/>
              <a:buFontTx/>
              <a:buNone/>
            </a:pPr>
            <a:r>
              <a:rPr lang="fr-FR" altLang="fr-FR" sz="1800" b="1" dirty="0">
                <a:latin typeface="Roboto" panose="02000000000000000000" pitchFamily="2" charset="0"/>
                <a:ea typeface="Roboto" panose="02000000000000000000" pitchFamily="2" charset="0"/>
                <a:cs typeface="Aharoni" panose="020B0604020202020204" pitchFamily="2" charset="-79"/>
              </a:rPr>
              <a:t>Mariana Mayumi Shiroma Ikeda / João Vinícius de França Carvalho</a:t>
            </a:r>
          </a:p>
          <a:p>
            <a:pPr eaLnBrk="1" hangingPunct="1">
              <a:lnSpc>
                <a:spcPct val="100000"/>
              </a:lnSpc>
              <a:spcBef>
                <a:spcPct val="0"/>
              </a:spcBef>
              <a:buSzTx/>
              <a:buFontTx/>
              <a:buNone/>
            </a:pPr>
            <a:endParaRPr lang="fr-FR" altLang="fr-FR" sz="1800" dirty="0">
              <a:latin typeface="Roboto" panose="02000000000000000000" pitchFamily="2" charset="0"/>
              <a:ea typeface="Roboto" panose="02000000000000000000" pitchFamily="2" charset="0"/>
              <a:cs typeface="Aharoni" panose="020B0604020202020204" pitchFamily="2" charset="-79"/>
            </a:endParaRPr>
          </a:p>
          <a:p>
            <a:pPr eaLnBrk="1" hangingPunct="1">
              <a:lnSpc>
                <a:spcPct val="100000"/>
              </a:lnSpc>
              <a:spcBef>
                <a:spcPct val="0"/>
              </a:spcBef>
              <a:buSzTx/>
              <a:buFontTx/>
              <a:buNone/>
            </a:pPr>
            <a:r>
              <a:rPr lang="fr-FR" altLang="fr-FR" sz="1800" dirty="0">
                <a:latin typeface="Roboto" panose="02000000000000000000" pitchFamily="2" charset="0"/>
                <a:ea typeface="Roboto" panose="02000000000000000000" pitchFamily="2" charset="0"/>
                <a:cs typeface="Aharoni" panose="020B0604020202020204" pitchFamily="2" charset="-79"/>
              </a:rPr>
              <a:t>Address:           Luciano Gualberto Avenue, 908</a:t>
            </a:r>
          </a:p>
          <a:p>
            <a:pPr eaLnBrk="1" hangingPunct="1">
              <a:lnSpc>
                <a:spcPct val="100000"/>
              </a:lnSpc>
              <a:spcBef>
                <a:spcPct val="0"/>
              </a:spcBef>
              <a:buSzTx/>
              <a:buFontTx/>
              <a:buNone/>
            </a:pPr>
            <a:r>
              <a:rPr lang="fr-FR" altLang="fr-FR" sz="1800" dirty="0">
                <a:latin typeface="Roboto" panose="02000000000000000000" pitchFamily="2" charset="0"/>
                <a:ea typeface="Roboto" panose="02000000000000000000" pitchFamily="2" charset="0"/>
                <a:cs typeface="Aharoni" panose="020B0604020202020204" pitchFamily="2" charset="-79"/>
              </a:rPr>
              <a:t>	           05508-010, São Paulo, Brazil</a:t>
            </a:r>
          </a:p>
          <a:p>
            <a:pPr eaLnBrk="1" hangingPunct="1">
              <a:lnSpc>
                <a:spcPct val="100000"/>
              </a:lnSpc>
              <a:spcBef>
                <a:spcPct val="0"/>
              </a:spcBef>
              <a:buSzTx/>
              <a:buFontTx/>
              <a:buNone/>
            </a:pPr>
            <a:r>
              <a:rPr lang="fr-FR" altLang="fr-FR" sz="1800" dirty="0">
                <a:latin typeface="Roboto" panose="02000000000000000000" pitchFamily="2" charset="0"/>
                <a:ea typeface="Roboto" panose="02000000000000000000" pitchFamily="2" charset="0"/>
                <a:cs typeface="Aharoni" panose="020B0604020202020204" pitchFamily="2" charset="-79"/>
              </a:rPr>
              <a:t>Phone:              +55 (11) 2148-6357</a:t>
            </a:r>
          </a:p>
          <a:p>
            <a:pPr eaLnBrk="1" hangingPunct="1">
              <a:lnSpc>
                <a:spcPct val="100000"/>
              </a:lnSpc>
              <a:spcBef>
                <a:spcPct val="0"/>
              </a:spcBef>
              <a:buSzTx/>
              <a:buFontTx/>
              <a:buNone/>
            </a:pPr>
            <a:r>
              <a:rPr lang="fr-FR" altLang="fr-FR" sz="1800" dirty="0">
                <a:latin typeface="Roboto" panose="02000000000000000000" pitchFamily="2" charset="0"/>
                <a:ea typeface="Roboto" panose="02000000000000000000" pitchFamily="2" charset="0"/>
                <a:cs typeface="Aharoni" panose="020B0604020202020204" pitchFamily="2" charset="-79"/>
              </a:rPr>
              <a:t>E-mail:              mariana.ikeda@usp.br / jvfcarvalho@usp.br</a:t>
            </a:r>
          </a:p>
          <a:p>
            <a:pPr eaLnBrk="1" hangingPunct="1">
              <a:lnSpc>
                <a:spcPct val="100000"/>
              </a:lnSpc>
              <a:spcBef>
                <a:spcPct val="0"/>
              </a:spcBef>
              <a:buSzTx/>
              <a:buFontTx/>
              <a:buNone/>
            </a:pPr>
            <a:r>
              <a:rPr lang="fr-FR" altLang="fr-FR" sz="1800" dirty="0">
                <a:latin typeface="Roboto" panose="02000000000000000000" pitchFamily="2" charset="0"/>
                <a:ea typeface="Roboto" panose="02000000000000000000" pitchFamily="2" charset="0"/>
                <a:cs typeface="Aharoni" panose="020B0604020202020204" pitchFamily="2" charset="-79"/>
              </a:rPr>
              <a:t>Web:                 www.fea.usp.br</a:t>
            </a:r>
          </a:p>
          <a:p>
            <a:pPr eaLnBrk="1" hangingPunct="1">
              <a:lnSpc>
                <a:spcPct val="100000"/>
              </a:lnSpc>
              <a:spcBef>
                <a:spcPct val="0"/>
              </a:spcBef>
              <a:buSzTx/>
              <a:buFontTx/>
              <a:buNone/>
            </a:pPr>
            <a:endParaRPr lang="fr-FR" altLang="fr-FR" sz="1800" dirty="0">
              <a:latin typeface="Roboto" panose="02000000000000000000" pitchFamily="2" charset="0"/>
              <a:ea typeface="Roboto" panose="02000000000000000000" pitchFamily="2" charset="0"/>
              <a:cs typeface="Aharoni" panose="020B0604020202020204" pitchFamily="2" charset="-79"/>
            </a:endParaRPr>
          </a:p>
          <a:p>
            <a:pPr eaLnBrk="1" hangingPunct="1">
              <a:lnSpc>
                <a:spcPct val="100000"/>
              </a:lnSpc>
              <a:spcBef>
                <a:spcPct val="0"/>
              </a:spcBef>
              <a:buSzTx/>
              <a:buFontTx/>
              <a:buNone/>
            </a:pPr>
            <a:r>
              <a:rPr lang="fr-FR" altLang="fr-FR" sz="1800" b="1" dirty="0">
                <a:solidFill>
                  <a:srgbClr val="FF0000"/>
                </a:solidFill>
                <a:latin typeface="Roboto" panose="02000000000000000000" pitchFamily="2" charset="0"/>
                <a:ea typeface="Roboto" panose="02000000000000000000" pitchFamily="2" charset="0"/>
                <a:cs typeface="Aharoni" panose="020B0604020202020204" pitchFamily="2" charset="-79"/>
                <a:hlinkClick r:id="rId3"/>
              </a:rPr>
              <a:t>https://www.actuarialcolloquium2020.com</a:t>
            </a:r>
            <a:r>
              <a:rPr lang="fr-FR" altLang="fr-FR" sz="1800" b="1" dirty="0">
                <a:solidFill>
                  <a:srgbClr val="FF0000"/>
                </a:solidFill>
                <a:latin typeface="Verdana" panose="020B0604030504040204" pitchFamily="34" charset="0"/>
                <a:ea typeface="Verdana" panose="020B0604030504040204" pitchFamily="34" charset="0"/>
                <a:cs typeface="Aharoni" panose="020B0604020202020204" pitchFamily="2" charset="-79"/>
                <a:hlinkClick r:id="rId3"/>
              </a:rPr>
              <a:t>/</a:t>
            </a:r>
            <a:endParaRPr lang="fr-FR" altLang="fr-FR" sz="1800" b="1" dirty="0">
              <a:solidFill>
                <a:srgbClr val="FF0000"/>
              </a:solidFill>
              <a:latin typeface="Verdana" panose="020B0604030504040204" pitchFamily="34" charset="0"/>
              <a:ea typeface="Verdana" panose="020B0604030504040204" pitchFamily="34" charset="0"/>
              <a:cs typeface="Aharoni" panose="020B0604020202020204" pitchFamily="2" charset="-79"/>
            </a:endParaRPr>
          </a:p>
          <a:p>
            <a:pPr eaLnBrk="1" hangingPunct="1">
              <a:lnSpc>
                <a:spcPct val="100000"/>
              </a:lnSpc>
              <a:spcBef>
                <a:spcPct val="0"/>
              </a:spcBef>
              <a:buSzTx/>
              <a:buFontTx/>
              <a:buNone/>
            </a:pPr>
            <a:endParaRPr lang="fr-FR" altLang="fr-FR" sz="1800" dirty="0">
              <a:latin typeface="Verdana" panose="020B0604030504040204" pitchFamily="34" charset="0"/>
              <a:ea typeface="Verdana" panose="020B0604030504040204" pitchFamily="34" charset="0"/>
              <a:cs typeface="Aharoni" panose="020B0604020202020204" pitchFamily="2" charset="-79"/>
            </a:endParaRPr>
          </a:p>
        </p:txBody>
      </p:sp>
      <p:pic>
        <p:nvPicPr>
          <p:cNvPr id="6" name="Picture 3" descr="A close up of a logo&#10;&#10;Description automatically generated">
            <a:extLst>
              <a:ext uri="{FF2B5EF4-FFF2-40B4-BE49-F238E27FC236}">
                <a16:creationId xmlns:a16="http://schemas.microsoft.com/office/drawing/2014/main" id="{969D6576-8364-4369-8561-9C2239D4B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8219" y="318013"/>
            <a:ext cx="3829687" cy="1375850"/>
          </a:xfrm>
          <a:prstGeom prst="rect">
            <a:avLst/>
          </a:prstGeom>
        </p:spPr>
      </p:pic>
      <p:sp>
        <p:nvSpPr>
          <p:cNvPr id="2" name="Espaço Reservado para Número de Slide 1"/>
          <p:cNvSpPr>
            <a:spLocks noGrp="1"/>
          </p:cNvSpPr>
          <p:nvPr>
            <p:ph type="sldNum" sz="quarter" idx="12"/>
          </p:nvPr>
        </p:nvSpPr>
        <p:spPr/>
        <p:txBody>
          <a:bodyPr/>
          <a:lstStyle/>
          <a:p>
            <a:pPr>
              <a:defRPr/>
            </a:pPr>
            <a:fld id="{B36A7628-AA5B-40EB-BCA6-5E60C2A90B77}" type="slidenum">
              <a:rPr lang="fr-FR" smtClean="0"/>
              <a:pPr>
                <a:defRPr/>
              </a:pPr>
              <a:t>18</a:t>
            </a:fld>
            <a:endParaRPr lang="fr-F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3000"/>
            <a:lum/>
          </a:blip>
          <a:srcRect/>
          <a:stretch>
            <a:fillRect t="-6000" b="-6000"/>
          </a:stretch>
        </a:blipFill>
        <a:effectLst/>
      </p:bgPr>
    </p:bg>
    <p:spTree>
      <p:nvGrpSpPr>
        <p:cNvPr id="1" name=""/>
        <p:cNvGrpSpPr/>
        <p:nvPr/>
      </p:nvGrpSpPr>
      <p:grpSpPr>
        <a:xfrm>
          <a:off x="0" y="0"/>
          <a:ext cx="0" cy="0"/>
          <a:chOff x="0" y="0"/>
          <a:chExt cx="0" cy="0"/>
        </a:xfrm>
      </p:grpSpPr>
      <p:sp>
        <p:nvSpPr>
          <p:cNvPr id="13" name="Titel 1">
            <a:extLst>
              <a:ext uri="{FF2B5EF4-FFF2-40B4-BE49-F238E27FC236}">
                <a16:creationId xmlns:a16="http://schemas.microsoft.com/office/drawing/2014/main" id="{1F8D7533-5EAF-4719-8498-3E30BC2C760B}"/>
              </a:ext>
            </a:extLst>
          </p:cNvPr>
          <p:cNvSpPr txBox="1">
            <a:spLocks/>
          </p:cNvSpPr>
          <p:nvPr/>
        </p:nvSpPr>
        <p:spPr>
          <a:xfrm>
            <a:off x="330200" y="657225"/>
            <a:ext cx="6943725" cy="622300"/>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endParaRPr lang="en-US" sz="3600" b="1" dirty="0">
              <a:solidFill>
                <a:srgbClr val="00457C"/>
              </a:solidFill>
              <a:latin typeface="Verdana" panose="020B0604030504040204" pitchFamily="34" charset="0"/>
              <a:ea typeface="Verdana" panose="020B0604030504040204" pitchFamily="34" charset="0"/>
              <a:cs typeface="+mn-cs"/>
            </a:endParaRPr>
          </a:p>
        </p:txBody>
      </p:sp>
      <p:sp>
        <p:nvSpPr>
          <p:cNvPr id="7171" name="ZoneTexte 4">
            <a:extLst>
              <a:ext uri="{FF2B5EF4-FFF2-40B4-BE49-F238E27FC236}">
                <a16:creationId xmlns:a16="http://schemas.microsoft.com/office/drawing/2014/main" id="{F79FFA13-DD30-430D-9BF7-6CE7D7BC31AA}"/>
              </a:ext>
            </a:extLst>
          </p:cNvPr>
          <p:cNvSpPr txBox="1">
            <a:spLocks noChangeArrowheads="1"/>
          </p:cNvSpPr>
          <p:nvPr/>
        </p:nvSpPr>
        <p:spPr bwMode="auto">
          <a:xfrm>
            <a:off x="330200" y="1849438"/>
            <a:ext cx="11231563" cy="427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SzPct val="85000"/>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buNone/>
            </a:pPr>
            <a:r>
              <a:rPr lang="en-CA" sz="2000" b="1" dirty="0">
                <a:solidFill>
                  <a:srgbClr val="C00000"/>
                </a:solidFill>
              </a:rPr>
              <a:t>Disclaimer:</a:t>
            </a:r>
            <a:endParaRPr lang="en-US" sz="2000" dirty="0">
              <a:solidFill>
                <a:srgbClr val="C00000"/>
              </a:solidFill>
            </a:endParaRPr>
          </a:p>
          <a:p>
            <a:pPr algn="just">
              <a:buNone/>
            </a:pPr>
            <a:r>
              <a:rPr lang="en-CA" sz="1800" i="1" dirty="0"/>
              <a:t>The views or opinions expressed in this presentation are those of the authors and do not necessarily reflect official policies or positions of the Institut des Actuaires (IA), the International Actuarial Association (IAA) and its Sections.</a:t>
            </a:r>
            <a:endParaRPr lang="en-US" sz="1800" dirty="0"/>
          </a:p>
          <a:p>
            <a:pPr algn="just">
              <a:buNone/>
            </a:pPr>
            <a:r>
              <a:rPr lang="en-CA" sz="1800" i="1" dirty="0"/>
              <a:t>While every effort has been made to ensure the accuracy and completeness of the material, the IA, IAA and authors give no warranty in that regard and reject any responsibility or liability for any loss or damage incurred through the use of, or reliance upon, the information contained therein. Reproduction and translations are permitted with mention of the source.</a:t>
            </a:r>
            <a:r>
              <a:rPr lang="en-CA" sz="1800" dirty="0"/>
              <a:t> </a:t>
            </a:r>
            <a:endParaRPr lang="en-US" sz="1800" dirty="0"/>
          </a:p>
          <a:p>
            <a:pPr algn="just">
              <a:buNone/>
            </a:pPr>
            <a:r>
              <a:rPr lang="en-CA" sz="1800" i="1" dirty="0"/>
              <a:t>Permission is granted to make brief excerpts of the presentation for a published review. Permission is also granted to make limited numbers of copies of items in this presentation for personal, internal, classroom or other instructional use, on condition that the foregoing copyright notice is used so as to give reasonable notice of the author, the IA and the IAA's copyrights. This consent for free limited copying without prior consent of the author, IA or the IAA does not extend to making copies for general distribution, for advertising or promotional purposes, for inclusion in new collective works or for resale. </a:t>
            </a:r>
            <a:endParaRPr lang="en-US" sz="1800" dirty="0"/>
          </a:p>
          <a:p>
            <a:pPr eaLnBrk="1" hangingPunct="1">
              <a:lnSpc>
                <a:spcPct val="100000"/>
              </a:lnSpc>
              <a:spcBef>
                <a:spcPct val="0"/>
              </a:spcBef>
              <a:buSzTx/>
              <a:buFontTx/>
              <a:buNone/>
            </a:pPr>
            <a:endParaRPr lang="fr-FR" altLang="fr-FR" sz="1800" dirty="0">
              <a:latin typeface="Verdana" panose="020B0604030504040204" pitchFamily="34" charset="0"/>
              <a:ea typeface="Verdana" panose="020B0604030504040204" pitchFamily="34" charset="0"/>
              <a:cs typeface="Aharoni" panose="020B0604020202020204" pitchFamily="2" charset="-79"/>
            </a:endParaRPr>
          </a:p>
        </p:txBody>
      </p:sp>
      <p:pic>
        <p:nvPicPr>
          <p:cNvPr id="6" name="Picture 3" descr="A close up of a logo&#10;&#10;Description automatically generated">
            <a:extLst>
              <a:ext uri="{FF2B5EF4-FFF2-40B4-BE49-F238E27FC236}">
                <a16:creationId xmlns:a16="http://schemas.microsoft.com/office/drawing/2014/main" id="{D836ADC0-9885-4175-88D6-53E56CF40B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8219" y="318013"/>
            <a:ext cx="3829687" cy="1375850"/>
          </a:xfrm>
          <a:prstGeom prst="rect">
            <a:avLst/>
          </a:prstGeom>
        </p:spPr>
      </p:pic>
      <p:sp>
        <p:nvSpPr>
          <p:cNvPr id="2" name="Espaço Reservado para Número de Slide 1"/>
          <p:cNvSpPr>
            <a:spLocks noGrp="1"/>
          </p:cNvSpPr>
          <p:nvPr>
            <p:ph type="sldNum" sz="quarter" idx="12"/>
          </p:nvPr>
        </p:nvSpPr>
        <p:spPr/>
        <p:txBody>
          <a:bodyPr/>
          <a:lstStyle/>
          <a:p>
            <a:pPr>
              <a:defRPr/>
            </a:pPr>
            <a:fld id="{B36A7628-AA5B-40EB-BCA6-5E60C2A90B77}" type="slidenum">
              <a:rPr lang="fr-FR" smtClean="0"/>
              <a:pPr>
                <a:defRPr/>
              </a:pPr>
              <a:t>19</a:t>
            </a:fld>
            <a:endParaRPr lang="fr-FR" dirty="0"/>
          </a:p>
        </p:txBody>
      </p:sp>
    </p:spTree>
    <p:extLst>
      <p:ext uri="{BB962C8B-B14F-4D97-AF65-F5344CB8AC3E}">
        <p14:creationId xmlns:p14="http://schemas.microsoft.com/office/powerpoint/2010/main" val="3737457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3000"/>
            <a:lum/>
          </a:blip>
          <a:srcRect/>
          <a:stretch>
            <a:fillRect t="-6000" b="-6000"/>
          </a:stretch>
        </a:blipFill>
        <a:effectLst/>
      </p:bgPr>
    </p:bg>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9E976024-D870-47C3-BDE2-EF3B1C22B0CC}"/>
              </a:ext>
            </a:extLst>
          </p:cNvPr>
          <p:cNvSpPr txBox="1">
            <a:spLocks/>
          </p:cNvSpPr>
          <p:nvPr/>
        </p:nvSpPr>
        <p:spPr>
          <a:xfrm>
            <a:off x="330200" y="657225"/>
            <a:ext cx="6943725" cy="622300"/>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mj-cs"/>
              </a:rPr>
              <a:t>About the </a:t>
            </a:r>
            <a:r>
              <a:rPr kumimoji="0" lang="en-US" sz="3600" b="1" i="0" u="none" strike="noStrike" kern="1200" cap="none" spc="0" normalizeH="0" baseline="0" noProof="0" dirty="0" smtClean="0">
                <a:ln>
                  <a:noFill/>
                </a:ln>
                <a:solidFill>
                  <a:srgbClr val="C00000"/>
                </a:solidFill>
                <a:effectLst/>
                <a:uLnTx/>
                <a:uFillTx/>
                <a:latin typeface="Roboto" panose="02000000000000000000" pitchFamily="2" charset="0"/>
                <a:ea typeface="Roboto" panose="02000000000000000000" pitchFamily="2" charset="0"/>
                <a:cs typeface="+mj-cs"/>
              </a:rPr>
              <a:t>authors</a:t>
            </a:r>
            <a:endParaRPr kumimoji="0" lang="en-US" sz="3600" b="1"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mj-cs"/>
            </a:endParaRPr>
          </a:p>
        </p:txBody>
      </p:sp>
      <p:sp>
        <p:nvSpPr>
          <p:cNvPr id="8" name="Textplatzhalter 3">
            <a:extLst>
              <a:ext uri="{FF2B5EF4-FFF2-40B4-BE49-F238E27FC236}">
                <a16:creationId xmlns:a16="http://schemas.microsoft.com/office/drawing/2014/main" id="{073B1EFB-FC39-44C7-B40D-025DCA75AD34}"/>
              </a:ext>
            </a:extLst>
          </p:cNvPr>
          <p:cNvSpPr txBox="1">
            <a:spLocks/>
          </p:cNvSpPr>
          <p:nvPr/>
        </p:nvSpPr>
        <p:spPr>
          <a:xfrm>
            <a:off x="1924050" y="1723059"/>
            <a:ext cx="8197254" cy="1346200"/>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mn-cs"/>
              </a:rPr>
              <a:t>Mariana Mayumi Shiroma Ikeda</a:t>
            </a:r>
            <a:r>
              <a:rPr kumimoji="0" lang="en-US" sz="18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Junior Actuary at Itaú Unibanco S.A.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Undergrad student in Actuarial Sciences at University of São Paulo</a:t>
            </a:r>
          </a:p>
        </p:txBody>
      </p:sp>
      <p:cxnSp>
        <p:nvCxnSpPr>
          <p:cNvPr id="10" name="Gerader Verbinder 8">
            <a:extLst>
              <a:ext uri="{FF2B5EF4-FFF2-40B4-BE49-F238E27FC236}">
                <a16:creationId xmlns:a16="http://schemas.microsoft.com/office/drawing/2014/main" id="{7C1D4B8F-E217-43A8-ADB9-8ECBD8B38648}"/>
              </a:ext>
            </a:extLst>
          </p:cNvPr>
          <p:cNvCxnSpPr/>
          <p:nvPr/>
        </p:nvCxnSpPr>
        <p:spPr>
          <a:xfrm>
            <a:off x="717550" y="3031300"/>
            <a:ext cx="6807200" cy="0"/>
          </a:xfrm>
          <a:prstGeom prst="line">
            <a:avLst/>
          </a:prstGeom>
          <a:ln w="12700">
            <a:solidFill>
              <a:srgbClr val="00457D"/>
            </a:solidFill>
          </a:ln>
        </p:spPr>
        <p:style>
          <a:lnRef idx="2">
            <a:schemeClr val="accent1"/>
          </a:lnRef>
          <a:fillRef idx="0">
            <a:schemeClr val="accent1"/>
          </a:fillRef>
          <a:effectRef idx="1">
            <a:schemeClr val="accent1"/>
          </a:effectRef>
          <a:fontRef idx="minor">
            <a:schemeClr val="tx1"/>
          </a:fontRef>
        </p:style>
      </p:cxnSp>
      <p:pic>
        <p:nvPicPr>
          <p:cNvPr id="14" name="Picture 3" descr="A close up of a logo&#10;&#10;Description automatically generated">
            <a:extLst>
              <a:ext uri="{FF2B5EF4-FFF2-40B4-BE49-F238E27FC236}">
                <a16:creationId xmlns:a16="http://schemas.microsoft.com/office/drawing/2014/main" id="{90B6CF9A-E214-4E3A-B837-96950E39E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8219" y="318013"/>
            <a:ext cx="3829687" cy="1375850"/>
          </a:xfrm>
          <a:prstGeom prst="rect">
            <a:avLst/>
          </a:prstGeom>
        </p:spPr>
      </p:pic>
      <p:pic>
        <p:nvPicPr>
          <p:cNvPr id="13" name="Imagem 12">
            <a:extLst>
              <a:ext uri="{FF2B5EF4-FFF2-40B4-BE49-F238E27FC236}">
                <a16:creationId xmlns:a16="http://schemas.microsoft.com/office/drawing/2014/main" id="{A188A694-0149-4947-8F34-56839E7B55C3}"/>
              </a:ext>
            </a:extLst>
          </p:cNvPr>
          <p:cNvPicPr>
            <a:picLocks noChangeAspect="1"/>
          </p:cNvPicPr>
          <p:nvPr/>
        </p:nvPicPr>
        <p:blipFill>
          <a:blip r:embed="rId4"/>
          <a:stretch>
            <a:fillRect/>
          </a:stretch>
        </p:blipFill>
        <p:spPr>
          <a:xfrm>
            <a:off x="799270" y="1485407"/>
            <a:ext cx="1129824" cy="1466510"/>
          </a:xfrm>
          <a:prstGeom prst="rect">
            <a:avLst/>
          </a:prstGeom>
        </p:spPr>
      </p:pic>
      <p:pic>
        <p:nvPicPr>
          <p:cNvPr id="18" name="Picture 2" descr="Image result for usp">
            <a:extLst>
              <a:ext uri="{FF2B5EF4-FFF2-40B4-BE49-F238E27FC236}">
                <a16:creationId xmlns:a16="http://schemas.microsoft.com/office/drawing/2014/main" id="{9B238CB4-38FB-C944-BC74-9AD1CD2A7C2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92992" y="4703633"/>
            <a:ext cx="1067926" cy="152980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Prof. Dr. João Vinícius de França Carvalho">
            <a:extLst>
              <a:ext uri="{FF2B5EF4-FFF2-40B4-BE49-F238E27FC236}">
                <a16:creationId xmlns:a16="http://schemas.microsoft.com/office/drawing/2014/main" id="{DAD1EEB0-0A23-854E-B75F-146523E9AF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992" y="3129769"/>
            <a:ext cx="1114425" cy="14097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platzhalter 3">
            <a:extLst>
              <a:ext uri="{FF2B5EF4-FFF2-40B4-BE49-F238E27FC236}">
                <a16:creationId xmlns:a16="http://schemas.microsoft.com/office/drawing/2014/main" id="{4C6ED56C-A4A2-F145-A4A3-9A254075B4C7}"/>
              </a:ext>
            </a:extLst>
          </p:cNvPr>
          <p:cNvSpPr txBox="1">
            <a:spLocks/>
          </p:cNvSpPr>
          <p:nvPr/>
        </p:nvSpPr>
        <p:spPr>
          <a:xfrm>
            <a:off x="1924049" y="3299475"/>
            <a:ext cx="8796959" cy="1346200"/>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mn-cs"/>
              </a:rPr>
              <a:t>João Vinícius de França Carvalho</a:t>
            </a:r>
            <a:endParaRPr kumimoji="0" lang="en-US" sz="18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Assistant Professor at University of São Paulo, Brazil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BSc in Actuarial Sciences, MSc and PhD in Statistics from University of São Paulo</a:t>
            </a:r>
          </a:p>
        </p:txBody>
      </p:sp>
      <p:cxnSp>
        <p:nvCxnSpPr>
          <p:cNvPr id="21" name="Gerader Verbinder 8">
            <a:extLst>
              <a:ext uri="{FF2B5EF4-FFF2-40B4-BE49-F238E27FC236}">
                <a16:creationId xmlns:a16="http://schemas.microsoft.com/office/drawing/2014/main" id="{62C5D830-C182-A944-B5F7-8D5BE92A6731}"/>
              </a:ext>
            </a:extLst>
          </p:cNvPr>
          <p:cNvCxnSpPr/>
          <p:nvPr/>
        </p:nvCxnSpPr>
        <p:spPr>
          <a:xfrm>
            <a:off x="710923" y="4643698"/>
            <a:ext cx="6807200" cy="0"/>
          </a:xfrm>
          <a:prstGeom prst="line">
            <a:avLst/>
          </a:prstGeom>
          <a:ln w="12700">
            <a:solidFill>
              <a:srgbClr val="00457D"/>
            </a:solidFill>
          </a:ln>
        </p:spPr>
        <p:style>
          <a:lnRef idx="2">
            <a:schemeClr val="accent1"/>
          </a:lnRef>
          <a:fillRef idx="0">
            <a:schemeClr val="accent1"/>
          </a:fillRef>
          <a:effectRef idx="1">
            <a:schemeClr val="accent1"/>
          </a:effectRef>
          <a:fontRef idx="minor">
            <a:schemeClr val="tx1"/>
          </a:fontRef>
        </p:style>
      </p:cxnSp>
      <p:sp>
        <p:nvSpPr>
          <p:cNvPr id="23" name="Textplatzhalter 3">
            <a:extLst>
              <a:ext uri="{FF2B5EF4-FFF2-40B4-BE49-F238E27FC236}">
                <a16:creationId xmlns:a16="http://schemas.microsoft.com/office/drawing/2014/main" id="{9FB0112F-3934-A94D-A5B4-3036A8E26997}"/>
              </a:ext>
            </a:extLst>
          </p:cNvPr>
          <p:cNvSpPr txBox="1">
            <a:spLocks/>
          </p:cNvSpPr>
          <p:nvPr/>
        </p:nvSpPr>
        <p:spPr>
          <a:xfrm>
            <a:off x="1924049" y="4963193"/>
            <a:ext cx="8796959" cy="1346200"/>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Department of Accounting and Actuarial Sciences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School of Business, Economics, Accounting and Actuarial Sciences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University of São Paulo, Brazil.</a:t>
            </a:r>
          </a:p>
        </p:txBody>
      </p:sp>
      <p:sp>
        <p:nvSpPr>
          <p:cNvPr id="2" name="Espaço Reservado para Número de Slide 1"/>
          <p:cNvSpPr>
            <a:spLocks noGrp="1"/>
          </p:cNvSpPr>
          <p:nvPr>
            <p:ph type="sldNum" sz="quarter" idx="12"/>
          </p:nvPr>
        </p:nvSpPr>
        <p:spPr/>
        <p:txBody>
          <a:bodyPr/>
          <a:lstStyle/>
          <a:p>
            <a:pPr>
              <a:defRPr/>
            </a:pPr>
            <a:fld id="{B36A7628-AA5B-40EB-BCA6-5E60C2A90B77}" type="slidenum">
              <a:rPr lang="fr-FR" smtClean="0"/>
              <a:pPr>
                <a:defRPr/>
              </a:pPr>
              <a:t>2</a:t>
            </a:fld>
            <a:endParaRPr lang="fr-FR" dirty="0"/>
          </a:p>
        </p:txBody>
      </p:sp>
    </p:spTree>
    <p:extLst>
      <p:ext uri="{BB962C8B-B14F-4D97-AF65-F5344CB8AC3E}">
        <p14:creationId xmlns:p14="http://schemas.microsoft.com/office/powerpoint/2010/main" val="3748483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7" name="Titre 1">
            <a:extLst>
              <a:ext uri="{FF2B5EF4-FFF2-40B4-BE49-F238E27FC236}">
                <a16:creationId xmlns:a16="http://schemas.microsoft.com/office/drawing/2014/main" id="{B24A68D4-BD6A-E745-B693-67931F502C37}"/>
              </a:ext>
            </a:extLst>
          </p:cNvPr>
          <p:cNvSpPr>
            <a:spLocks noGrp="1" noChangeArrowheads="1"/>
          </p:cNvSpPr>
          <p:nvPr>
            <p:ph type="title"/>
          </p:nvPr>
        </p:nvSpPr>
        <p:spPr>
          <a:xfrm>
            <a:off x="838200" y="365125"/>
            <a:ext cx="10515600" cy="1325563"/>
          </a:xfrm>
        </p:spPr>
        <p:txBody>
          <a:bodyPr/>
          <a:lstStyle/>
          <a:p>
            <a:pPr eaLnBrk="1" hangingPunct="1"/>
            <a:r>
              <a:rPr lang="fr-FR" altLang="fr-FR" dirty="0" smtClean="0"/>
              <a:t>Agenda</a:t>
            </a:r>
            <a:endParaRPr lang="fr-FR" altLang="fr-FR" dirty="0"/>
          </a:p>
        </p:txBody>
      </p:sp>
      <p:sp>
        <p:nvSpPr>
          <p:cNvPr id="2" name="Espaço Reservado para Conteúdo 1"/>
          <p:cNvSpPr>
            <a:spLocks noGrp="1"/>
          </p:cNvSpPr>
          <p:nvPr>
            <p:ph idx="1"/>
          </p:nvPr>
        </p:nvSpPr>
        <p:spPr/>
        <p:txBody>
          <a:bodyPr/>
          <a:lstStyle/>
          <a:p>
            <a:pPr>
              <a:buFont typeface="Arial" panose="020B0604020202020204" pitchFamily="34" charset="0"/>
              <a:buChar char="•"/>
            </a:pPr>
            <a:r>
              <a:rPr lang="en-US" altLang="fr-FR" sz="2400" dirty="0"/>
              <a:t>A </a:t>
            </a:r>
            <a:r>
              <a:rPr lang="en-US" altLang="fr-FR" sz="2400" dirty="0"/>
              <a:t>brief introduction about this insurance product</a:t>
            </a:r>
          </a:p>
          <a:p>
            <a:pPr>
              <a:buFont typeface="Arial" panose="020B0604020202020204" pitchFamily="34" charset="0"/>
              <a:buChar char="•"/>
            </a:pPr>
            <a:r>
              <a:rPr lang="en-US" altLang="fr-FR" sz="2400" dirty="0"/>
              <a:t>What </a:t>
            </a:r>
            <a:r>
              <a:rPr lang="en-US" altLang="fr-FR" sz="2400" dirty="0"/>
              <a:t>is the market scenario like in the US and current situation in Brazil?</a:t>
            </a:r>
          </a:p>
          <a:p>
            <a:pPr>
              <a:buFont typeface="Arial" panose="020B0604020202020204" pitchFamily="34" charset="0"/>
              <a:buChar char="•"/>
            </a:pPr>
            <a:r>
              <a:rPr lang="en-US" altLang="fr-FR" sz="2400" dirty="0"/>
              <a:t>Opportunities </a:t>
            </a:r>
            <a:r>
              <a:rPr lang="en-US" altLang="fr-FR" sz="2400" dirty="0"/>
              <a:t>in </a:t>
            </a:r>
            <a:r>
              <a:rPr lang="en-US" altLang="fr-FR" sz="2400" dirty="0" smtClean="0"/>
              <a:t>Brazil and its Economy </a:t>
            </a:r>
            <a:r>
              <a:rPr lang="en-US" altLang="fr-FR" sz="2400" dirty="0"/>
              <a:t>overview;</a:t>
            </a:r>
          </a:p>
          <a:p>
            <a:pPr>
              <a:buFont typeface="Arial" panose="020B0604020202020204" pitchFamily="34" charset="0"/>
              <a:buChar char="•"/>
            </a:pPr>
            <a:r>
              <a:rPr lang="en-US" altLang="fr-FR" sz="2400" dirty="0"/>
              <a:t>Objective</a:t>
            </a:r>
            <a:r>
              <a:rPr lang="en-US" altLang="fr-FR" sz="2400" dirty="0"/>
              <a:t>, the Mechanism and Methodological Procedures;</a:t>
            </a:r>
          </a:p>
          <a:p>
            <a:pPr>
              <a:buFont typeface="Arial" panose="020B0604020202020204" pitchFamily="34" charset="0"/>
              <a:buChar char="•"/>
            </a:pPr>
            <a:r>
              <a:rPr lang="en-US" altLang="fr-FR" sz="2400" dirty="0"/>
              <a:t>Results</a:t>
            </a:r>
            <a:r>
              <a:rPr lang="en-US" altLang="fr-FR" sz="2400" dirty="0"/>
              <a:t>: the individual’s and the firms’ perspectives;</a:t>
            </a:r>
          </a:p>
          <a:p>
            <a:pPr>
              <a:buFont typeface="Arial" panose="020B0604020202020204" pitchFamily="34" charset="0"/>
              <a:buChar char="•"/>
            </a:pPr>
            <a:r>
              <a:rPr lang="en-US" altLang="fr-FR" sz="2400" dirty="0"/>
              <a:t>Additional </a:t>
            </a:r>
            <a:r>
              <a:rPr lang="en-US" altLang="fr-FR" sz="2400" dirty="0"/>
              <a:t>exercise;</a:t>
            </a:r>
          </a:p>
          <a:p>
            <a:pPr>
              <a:buFont typeface="Arial" panose="020B0604020202020204" pitchFamily="34" charset="0"/>
              <a:buChar char="•"/>
            </a:pPr>
            <a:r>
              <a:rPr lang="en-US" altLang="fr-FR" sz="2400" dirty="0"/>
              <a:t>Final </a:t>
            </a:r>
            <a:r>
              <a:rPr lang="en-US" altLang="fr-FR" sz="2400" dirty="0"/>
              <a:t>remarks.</a:t>
            </a:r>
          </a:p>
        </p:txBody>
      </p:sp>
      <p:sp>
        <p:nvSpPr>
          <p:cNvPr id="22" name="Espaço Reservado para Número de Slide 21"/>
          <p:cNvSpPr>
            <a:spLocks noGrp="1"/>
          </p:cNvSpPr>
          <p:nvPr>
            <p:ph type="sldNum" sz="quarter" idx="12"/>
          </p:nvPr>
        </p:nvSpPr>
        <p:spPr/>
        <p:txBody>
          <a:bodyPr/>
          <a:lstStyle/>
          <a:p>
            <a:pPr>
              <a:defRPr/>
            </a:pPr>
            <a:fld id="{6E4C29F6-C04E-4800-BDDD-8E0464A8B178}" type="slidenum">
              <a:rPr lang="fr-FR" smtClean="0"/>
              <a:pPr>
                <a:defRPr/>
              </a:pPr>
              <a:t>3</a:t>
            </a:fld>
            <a:endParaRPr lang="fr-FR"/>
          </a:p>
        </p:txBody>
      </p:sp>
    </p:spTree>
    <p:extLst>
      <p:ext uri="{BB962C8B-B14F-4D97-AF65-F5344CB8AC3E}">
        <p14:creationId xmlns:p14="http://schemas.microsoft.com/office/powerpoint/2010/main" val="26481533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Retângulo Arredondado 1">
            <a:extLst>
              <a:ext uri="{FF2B5EF4-FFF2-40B4-BE49-F238E27FC236}">
                <a16:creationId xmlns:a16="http://schemas.microsoft.com/office/drawing/2014/main" id="{4D45E7BE-6614-1C48-88C8-0A595DCFA9ED}"/>
              </a:ext>
            </a:extLst>
          </p:cNvPr>
          <p:cNvSpPr/>
          <p:nvPr/>
        </p:nvSpPr>
        <p:spPr>
          <a:xfrm>
            <a:off x="5383559" y="5822331"/>
            <a:ext cx="1749304" cy="33036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Retângulo Arredondado 1">
            <a:extLst>
              <a:ext uri="{FF2B5EF4-FFF2-40B4-BE49-F238E27FC236}">
                <a16:creationId xmlns:a16="http://schemas.microsoft.com/office/drawing/2014/main" id="{70FB7030-B93D-654A-9BD3-501F9173EA9E}"/>
              </a:ext>
            </a:extLst>
          </p:cNvPr>
          <p:cNvSpPr/>
          <p:nvPr/>
        </p:nvSpPr>
        <p:spPr>
          <a:xfrm>
            <a:off x="7549919" y="5822331"/>
            <a:ext cx="3452296" cy="33036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 name="Retângulo Arredondado 1">
            <a:extLst>
              <a:ext uri="{FF2B5EF4-FFF2-40B4-BE49-F238E27FC236}">
                <a16:creationId xmlns:a16="http://schemas.microsoft.com/office/drawing/2014/main" id="{C16E4F51-A90F-7742-B6E8-3A2CCEF55086}"/>
              </a:ext>
            </a:extLst>
          </p:cNvPr>
          <p:cNvSpPr/>
          <p:nvPr/>
        </p:nvSpPr>
        <p:spPr>
          <a:xfrm>
            <a:off x="1342474" y="5827790"/>
            <a:ext cx="3666848" cy="33036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Titre 1">
            <a:extLst>
              <a:ext uri="{FF2B5EF4-FFF2-40B4-BE49-F238E27FC236}">
                <a16:creationId xmlns:a16="http://schemas.microsoft.com/office/drawing/2014/main" id="{B24A68D4-BD6A-E745-B693-67931F502C37}"/>
              </a:ext>
            </a:extLst>
          </p:cNvPr>
          <p:cNvSpPr>
            <a:spLocks noGrp="1" noChangeArrowheads="1"/>
          </p:cNvSpPr>
          <p:nvPr>
            <p:ph type="title"/>
          </p:nvPr>
        </p:nvSpPr>
        <p:spPr>
          <a:xfrm>
            <a:off x="838200" y="365125"/>
            <a:ext cx="10515600" cy="1325563"/>
          </a:xfrm>
        </p:spPr>
        <p:txBody>
          <a:bodyPr/>
          <a:lstStyle/>
          <a:p>
            <a:pPr eaLnBrk="1" hangingPunct="1"/>
            <a:r>
              <a:rPr lang="fr-FR" altLang="fr-FR" dirty="0"/>
              <a:t>Introduction</a:t>
            </a:r>
          </a:p>
        </p:txBody>
      </p:sp>
      <p:sp>
        <p:nvSpPr>
          <p:cNvPr id="8" name="Espace réservé du contenu 2">
            <a:extLst>
              <a:ext uri="{FF2B5EF4-FFF2-40B4-BE49-F238E27FC236}">
                <a16:creationId xmlns:a16="http://schemas.microsoft.com/office/drawing/2014/main" id="{0CADEE2F-037A-334D-9563-204F06D92AD9}"/>
              </a:ext>
            </a:extLst>
          </p:cNvPr>
          <p:cNvSpPr>
            <a:spLocks noGrp="1" noChangeArrowheads="1"/>
          </p:cNvSpPr>
          <p:nvPr>
            <p:ph idx="1"/>
          </p:nvPr>
        </p:nvSpPr>
        <p:spPr>
          <a:xfrm>
            <a:off x="1434543" y="1494324"/>
            <a:ext cx="4767474" cy="2945158"/>
          </a:xfrm>
        </p:spPr>
        <p:txBody>
          <a:bodyPr/>
          <a:lstStyle/>
          <a:p>
            <a:pPr marL="0" indent="0" algn="just" eaLnBrk="1" hangingPunct="1">
              <a:buNone/>
            </a:pPr>
            <a:r>
              <a:rPr lang="fr-FR" sz="2000" u="sng" dirty="0"/>
              <a:t>Insurance products</a:t>
            </a:r>
          </a:p>
          <a:p>
            <a:pPr algn="just" eaLnBrk="1" hangingPunct="1">
              <a:buFont typeface="Wingdings" pitchFamily="2" charset="2"/>
              <a:buChar char="ü"/>
            </a:pPr>
            <a:r>
              <a:rPr lang="pt-BR" sz="1600" dirty="0"/>
              <a:t>Financial protection in case of incurrence of the risks covered;</a:t>
            </a:r>
          </a:p>
          <a:p>
            <a:pPr algn="just" eaLnBrk="1" hangingPunct="1">
              <a:buFont typeface="Wingdings" pitchFamily="2" charset="2"/>
              <a:buChar char="ü"/>
            </a:pPr>
            <a:r>
              <a:rPr lang="pt-BR" sz="1600" dirty="0"/>
              <a:t>Mutualistic bases and risk sharing;</a:t>
            </a:r>
          </a:p>
          <a:p>
            <a:pPr algn="just" eaLnBrk="1" hangingPunct="1">
              <a:buFont typeface="Courier New" panose="02070309020205020404" pitchFamily="49" charset="0"/>
              <a:buChar char="o"/>
            </a:pPr>
            <a:r>
              <a:rPr lang="pt-BR" sz="1600" dirty="0"/>
              <a:t>Maximum financial </a:t>
            </a:r>
            <a:r>
              <a:rPr lang="pt-BR" sz="1600" dirty="0" err="1" smtClean="0"/>
              <a:t>amount</a:t>
            </a:r>
            <a:r>
              <a:rPr lang="pt-BR" sz="1600" dirty="0" smtClean="0"/>
              <a:t> </a:t>
            </a:r>
            <a:r>
              <a:rPr lang="pt-BR" sz="1600" dirty="0" err="1" smtClean="0"/>
              <a:t>received</a:t>
            </a:r>
            <a:r>
              <a:rPr lang="pt-BR" sz="1600" dirty="0" smtClean="0"/>
              <a:t> </a:t>
            </a:r>
            <a:r>
              <a:rPr lang="pt-BR" sz="1600" dirty="0"/>
              <a:t>is previously known and only accessed in case of occurrence of the generating event.</a:t>
            </a:r>
          </a:p>
        </p:txBody>
      </p:sp>
      <p:sp>
        <p:nvSpPr>
          <p:cNvPr id="9" name="Espace réservé du contenu 2">
            <a:extLst>
              <a:ext uri="{FF2B5EF4-FFF2-40B4-BE49-F238E27FC236}">
                <a16:creationId xmlns:a16="http://schemas.microsoft.com/office/drawing/2014/main" id="{4636147A-3EAE-7445-A5A1-BE6F4B9BA923}"/>
              </a:ext>
            </a:extLst>
          </p:cNvPr>
          <p:cNvSpPr txBox="1">
            <a:spLocks noChangeArrowheads="1"/>
          </p:cNvSpPr>
          <p:nvPr/>
        </p:nvSpPr>
        <p:spPr bwMode="auto">
          <a:xfrm>
            <a:off x="6904375" y="1494324"/>
            <a:ext cx="4541494" cy="2415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SzPct val="85000"/>
              <a:buFont typeface="Wingdings" panose="05000000000000000000" pitchFamily="2" charset="2"/>
              <a:buChar char=""/>
              <a:defRPr lang="fr-FR" altLang="fr-F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Wingdings" panose="05000000000000000000" pitchFamily="2" charset="2"/>
              <a:buChar char="§"/>
              <a:defRPr lang="fr-FR" altLang="fr-F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lang="fr-FR" altLang="fr-F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eaLnBrk="1" hangingPunct="1">
              <a:buFont typeface="Wingdings" panose="05000000000000000000" pitchFamily="2" charset="2"/>
              <a:buNone/>
            </a:pPr>
            <a:r>
              <a:rPr lang="pt-BR" sz="2000" u="sng" dirty="0"/>
              <a:t>Investment products</a:t>
            </a:r>
          </a:p>
          <a:p>
            <a:pPr algn="just" eaLnBrk="1" hangingPunct="1">
              <a:buFont typeface="Wingdings" pitchFamily="2" charset="2"/>
              <a:buChar char="ü"/>
            </a:pPr>
            <a:r>
              <a:rPr lang="pt-BR" sz="1600" dirty="0"/>
              <a:t>Generation of monetary resources;</a:t>
            </a:r>
          </a:p>
          <a:p>
            <a:pPr algn="just" eaLnBrk="1" hangingPunct="1">
              <a:buFont typeface="Wingdings" pitchFamily="2" charset="2"/>
              <a:buChar char="ü"/>
            </a:pPr>
            <a:r>
              <a:rPr lang="pt-BR" sz="1600" dirty="0"/>
              <a:t>Increase in personal wealth;</a:t>
            </a:r>
          </a:p>
          <a:p>
            <a:pPr algn="just" eaLnBrk="1" hangingPunct="1">
              <a:buFont typeface="Wingdings" pitchFamily="2" charset="2"/>
              <a:buChar char="ü"/>
            </a:pPr>
            <a:r>
              <a:rPr lang="pt-BR" sz="1600" dirty="0"/>
              <a:t>Greater liquidity and profitability;</a:t>
            </a:r>
          </a:p>
          <a:p>
            <a:pPr algn="just" eaLnBrk="1" hangingPunct="1">
              <a:buFont typeface="Courier New" panose="02070309020205020404" pitchFamily="49" charset="0"/>
              <a:buChar char="o"/>
            </a:pPr>
            <a:r>
              <a:rPr lang="pt-BR" sz="1600" dirty="0"/>
              <a:t>No mitigation or transfer of financial onus arising from risk.</a:t>
            </a:r>
          </a:p>
        </p:txBody>
      </p:sp>
      <p:sp>
        <p:nvSpPr>
          <p:cNvPr id="10" name="Seta para a Direita Listrada 9">
            <a:extLst>
              <a:ext uri="{FF2B5EF4-FFF2-40B4-BE49-F238E27FC236}">
                <a16:creationId xmlns:a16="http://schemas.microsoft.com/office/drawing/2014/main" id="{8BE2BDB2-7CE5-E94F-B617-9F10C3753BF3}"/>
              </a:ext>
            </a:extLst>
          </p:cNvPr>
          <p:cNvSpPr/>
          <p:nvPr/>
        </p:nvSpPr>
        <p:spPr>
          <a:xfrm rot="5400000">
            <a:off x="6036359" y="3770248"/>
            <a:ext cx="556591" cy="702365"/>
          </a:xfrm>
          <a:prstGeom prst="stripedRightArrow">
            <a:avLst/>
          </a:prstGeom>
          <a:solidFill>
            <a:srgbClr val="004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Espace réservé du contenu 2">
            <a:extLst>
              <a:ext uri="{FF2B5EF4-FFF2-40B4-BE49-F238E27FC236}">
                <a16:creationId xmlns:a16="http://schemas.microsoft.com/office/drawing/2014/main" id="{88F2EBE1-A555-1E4F-8705-12F8CA60B012}"/>
              </a:ext>
            </a:extLst>
          </p:cNvPr>
          <p:cNvSpPr txBox="1">
            <a:spLocks noChangeArrowheads="1"/>
          </p:cNvSpPr>
          <p:nvPr/>
        </p:nvSpPr>
        <p:spPr bwMode="auto">
          <a:xfrm>
            <a:off x="4854430" y="4504135"/>
            <a:ext cx="2920448" cy="388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SzPct val="85000"/>
              <a:buFont typeface="Wingdings" panose="05000000000000000000" pitchFamily="2" charset="2"/>
              <a:buChar char=""/>
              <a:defRPr lang="fr-FR" altLang="fr-F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Wingdings" panose="05000000000000000000" pitchFamily="2" charset="2"/>
              <a:buChar char="§"/>
              <a:defRPr lang="fr-FR" altLang="fr-F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lang="fr-FR" altLang="fr-F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1" hangingPunct="1">
              <a:buFont typeface="Wingdings" panose="05000000000000000000" pitchFamily="2" charset="2"/>
              <a:buNone/>
            </a:pPr>
            <a:r>
              <a:rPr lang="pt-BR" b="1" dirty="0">
                <a:solidFill>
                  <a:schemeClr val="accent2"/>
                </a:solidFill>
              </a:rPr>
              <a:t>Universal Life</a:t>
            </a:r>
            <a:endParaRPr lang="pt-BR" sz="1600" b="1" dirty="0">
              <a:solidFill>
                <a:schemeClr val="accent2"/>
              </a:solidFill>
            </a:endParaRPr>
          </a:p>
        </p:txBody>
      </p:sp>
      <p:sp>
        <p:nvSpPr>
          <p:cNvPr id="12" name="Espace réservé du contenu 2">
            <a:extLst>
              <a:ext uri="{FF2B5EF4-FFF2-40B4-BE49-F238E27FC236}">
                <a16:creationId xmlns:a16="http://schemas.microsoft.com/office/drawing/2014/main" id="{D7DBC4E2-E073-FC47-B14B-FCA1B9F1092B}"/>
              </a:ext>
            </a:extLst>
          </p:cNvPr>
          <p:cNvSpPr txBox="1">
            <a:spLocks noChangeArrowheads="1"/>
          </p:cNvSpPr>
          <p:nvPr/>
        </p:nvSpPr>
        <p:spPr bwMode="auto">
          <a:xfrm>
            <a:off x="1189785" y="5848328"/>
            <a:ext cx="3985590" cy="388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SzPct val="85000"/>
              <a:buFont typeface="Wingdings" panose="05000000000000000000" pitchFamily="2" charset="2"/>
              <a:buChar char=""/>
              <a:defRPr lang="fr-FR" altLang="fr-F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Wingdings" panose="05000000000000000000" pitchFamily="2" charset="2"/>
              <a:buChar char="§"/>
              <a:defRPr lang="fr-FR" altLang="fr-F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lang="fr-FR" altLang="fr-F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1" hangingPunct="1">
              <a:buFont typeface="Wingdings" pitchFamily="2" charset="2"/>
              <a:buChar char="ü"/>
            </a:pPr>
            <a:r>
              <a:rPr lang="pt-BR" sz="1600" dirty="0"/>
              <a:t>Transparency of individual accounts</a:t>
            </a:r>
          </a:p>
        </p:txBody>
      </p:sp>
      <p:sp>
        <p:nvSpPr>
          <p:cNvPr id="13" name="Espace réservé du contenu 2">
            <a:extLst>
              <a:ext uri="{FF2B5EF4-FFF2-40B4-BE49-F238E27FC236}">
                <a16:creationId xmlns:a16="http://schemas.microsoft.com/office/drawing/2014/main" id="{1B4B756B-1D88-B746-BCF2-2778C5B1ABAE}"/>
              </a:ext>
            </a:extLst>
          </p:cNvPr>
          <p:cNvSpPr txBox="1">
            <a:spLocks noChangeArrowheads="1"/>
          </p:cNvSpPr>
          <p:nvPr/>
        </p:nvSpPr>
        <p:spPr bwMode="auto">
          <a:xfrm>
            <a:off x="7454091" y="5833728"/>
            <a:ext cx="3564016" cy="388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SzPct val="85000"/>
              <a:buFont typeface="Wingdings" panose="05000000000000000000" pitchFamily="2" charset="2"/>
              <a:buChar char=""/>
              <a:defRPr lang="fr-FR" altLang="fr-F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Wingdings" panose="05000000000000000000" pitchFamily="2" charset="2"/>
              <a:buChar char="§"/>
              <a:defRPr lang="fr-FR" altLang="fr-F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lang="fr-FR" altLang="fr-F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1" hangingPunct="1">
              <a:buFont typeface="Wingdings" pitchFamily="2" charset="2"/>
              <a:buChar char="ü"/>
            </a:pPr>
            <a:r>
              <a:rPr lang="pt-BR" sz="1600" dirty="0"/>
              <a:t>Premium and coverage flexibility</a:t>
            </a:r>
          </a:p>
          <a:p>
            <a:pPr marL="0" indent="0" algn="ctr" eaLnBrk="1" hangingPunct="1">
              <a:buNone/>
            </a:pPr>
            <a:endParaRPr lang="pt-BR" sz="1600" dirty="0"/>
          </a:p>
        </p:txBody>
      </p:sp>
      <p:sp>
        <p:nvSpPr>
          <p:cNvPr id="14" name="Espace réservé du contenu 2">
            <a:extLst>
              <a:ext uri="{FF2B5EF4-FFF2-40B4-BE49-F238E27FC236}">
                <a16:creationId xmlns:a16="http://schemas.microsoft.com/office/drawing/2014/main" id="{843A499D-6E62-4742-B876-3CCEA4B5E84D}"/>
              </a:ext>
            </a:extLst>
          </p:cNvPr>
          <p:cNvSpPr txBox="1">
            <a:spLocks noChangeArrowheads="1"/>
          </p:cNvSpPr>
          <p:nvPr/>
        </p:nvSpPr>
        <p:spPr bwMode="auto">
          <a:xfrm>
            <a:off x="5211486" y="5832121"/>
            <a:ext cx="2040441" cy="388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SzPct val="85000"/>
              <a:buFont typeface="Wingdings" panose="05000000000000000000" pitchFamily="2" charset="2"/>
              <a:buChar char=""/>
              <a:defRPr lang="fr-FR" altLang="fr-F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Wingdings" panose="05000000000000000000" pitchFamily="2" charset="2"/>
              <a:buChar char="§"/>
              <a:defRPr lang="fr-FR" altLang="fr-F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lang="fr-FR" altLang="fr-F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1" hangingPunct="1">
              <a:buFont typeface="Wingdings" pitchFamily="2" charset="2"/>
              <a:buChar char="ü"/>
            </a:pPr>
            <a:r>
              <a:rPr lang="pt-BR" sz="1600" dirty="0"/>
              <a:t>Profit sharing</a:t>
            </a:r>
          </a:p>
          <a:p>
            <a:pPr marL="0" indent="0" algn="ctr" eaLnBrk="1" hangingPunct="1">
              <a:buNone/>
            </a:pPr>
            <a:endParaRPr lang="pt-BR" sz="1600" dirty="0"/>
          </a:p>
        </p:txBody>
      </p:sp>
      <p:sp>
        <p:nvSpPr>
          <p:cNvPr id="15" name="Retângulo 14">
            <a:extLst>
              <a:ext uri="{FF2B5EF4-FFF2-40B4-BE49-F238E27FC236}">
                <a16:creationId xmlns:a16="http://schemas.microsoft.com/office/drawing/2014/main" id="{767DFA80-8D8F-3A42-849C-3998A1A810AA}"/>
              </a:ext>
            </a:extLst>
          </p:cNvPr>
          <p:cNvSpPr/>
          <p:nvPr/>
        </p:nvSpPr>
        <p:spPr>
          <a:xfrm>
            <a:off x="1342474" y="1520828"/>
            <a:ext cx="157633"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16" name="Retângulo 15">
            <a:extLst>
              <a:ext uri="{FF2B5EF4-FFF2-40B4-BE49-F238E27FC236}">
                <a16:creationId xmlns:a16="http://schemas.microsoft.com/office/drawing/2014/main" id="{CABF77B0-5621-EE41-A801-187A33B9A58A}"/>
              </a:ext>
            </a:extLst>
          </p:cNvPr>
          <p:cNvSpPr/>
          <p:nvPr/>
        </p:nvSpPr>
        <p:spPr>
          <a:xfrm>
            <a:off x="6811618" y="1520828"/>
            <a:ext cx="157633"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cxnSp>
        <p:nvCxnSpPr>
          <p:cNvPr id="17" name="Conector Reto 16">
            <a:extLst>
              <a:ext uri="{FF2B5EF4-FFF2-40B4-BE49-F238E27FC236}">
                <a16:creationId xmlns:a16="http://schemas.microsoft.com/office/drawing/2014/main" id="{4AAAAC55-F2E4-B24A-8DE4-87EC9E941E60}"/>
              </a:ext>
            </a:extLst>
          </p:cNvPr>
          <p:cNvCxnSpPr/>
          <p:nvPr/>
        </p:nvCxnSpPr>
        <p:spPr>
          <a:xfrm>
            <a:off x="2941983" y="5367130"/>
            <a:ext cx="6696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Conector Reto 17">
            <a:extLst>
              <a:ext uri="{FF2B5EF4-FFF2-40B4-BE49-F238E27FC236}">
                <a16:creationId xmlns:a16="http://schemas.microsoft.com/office/drawing/2014/main" id="{6AE767FB-4315-C946-B0F3-22389222BC48}"/>
              </a:ext>
            </a:extLst>
          </p:cNvPr>
          <p:cNvCxnSpPr>
            <a:cxnSpLocks/>
          </p:cNvCxnSpPr>
          <p:nvPr/>
        </p:nvCxnSpPr>
        <p:spPr>
          <a:xfrm>
            <a:off x="6301410" y="5009325"/>
            <a:ext cx="0" cy="360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 name="Conector de Seta Reta 18">
            <a:extLst>
              <a:ext uri="{FF2B5EF4-FFF2-40B4-BE49-F238E27FC236}">
                <a16:creationId xmlns:a16="http://schemas.microsoft.com/office/drawing/2014/main" id="{A833462F-618F-7E4C-B53C-BD61CD79872F}"/>
              </a:ext>
            </a:extLst>
          </p:cNvPr>
          <p:cNvCxnSpPr/>
          <p:nvPr/>
        </p:nvCxnSpPr>
        <p:spPr>
          <a:xfrm>
            <a:off x="2941983" y="5367130"/>
            <a:ext cx="0" cy="344557"/>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ctor de Seta Reta 19">
            <a:extLst>
              <a:ext uri="{FF2B5EF4-FFF2-40B4-BE49-F238E27FC236}">
                <a16:creationId xmlns:a16="http://schemas.microsoft.com/office/drawing/2014/main" id="{58DB6914-DAF2-814A-A02A-DEBC89ED7B44}"/>
              </a:ext>
            </a:extLst>
          </p:cNvPr>
          <p:cNvCxnSpPr/>
          <p:nvPr/>
        </p:nvCxnSpPr>
        <p:spPr>
          <a:xfrm>
            <a:off x="6301413" y="5373755"/>
            <a:ext cx="0" cy="344557"/>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de Seta Reta 20">
            <a:extLst>
              <a:ext uri="{FF2B5EF4-FFF2-40B4-BE49-F238E27FC236}">
                <a16:creationId xmlns:a16="http://schemas.microsoft.com/office/drawing/2014/main" id="{ECE40EDE-D66C-DC41-AFFA-6FE722C6F294}"/>
              </a:ext>
            </a:extLst>
          </p:cNvPr>
          <p:cNvCxnSpPr/>
          <p:nvPr/>
        </p:nvCxnSpPr>
        <p:spPr>
          <a:xfrm>
            <a:off x="9637983" y="5373755"/>
            <a:ext cx="0" cy="344557"/>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Espaço Reservado para Número de Slide 1"/>
          <p:cNvSpPr>
            <a:spLocks noGrp="1"/>
          </p:cNvSpPr>
          <p:nvPr>
            <p:ph type="sldNum" sz="quarter" idx="12"/>
          </p:nvPr>
        </p:nvSpPr>
        <p:spPr/>
        <p:txBody>
          <a:bodyPr/>
          <a:lstStyle/>
          <a:p>
            <a:pPr>
              <a:defRPr/>
            </a:pPr>
            <a:fld id="{6E4C29F6-C04E-4800-BDDD-8E0464A8B178}" type="slidenum">
              <a:rPr lang="fr-FR" smtClean="0"/>
              <a:pPr>
                <a:defRPr/>
              </a:pPr>
              <a:t>4</a:t>
            </a:fld>
            <a:endParaRPr lang="fr-F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Titre 1">
            <a:extLst>
              <a:ext uri="{FF2B5EF4-FFF2-40B4-BE49-F238E27FC236}">
                <a16:creationId xmlns:a16="http://schemas.microsoft.com/office/drawing/2014/main" id="{C339CA7E-7AAC-AB46-8177-82D4E3232BB0}"/>
              </a:ext>
            </a:extLst>
          </p:cNvPr>
          <p:cNvSpPr>
            <a:spLocks noGrp="1" noChangeArrowheads="1"/>
          </p:cNvSpPr>
          <p:nvPr>
            <p:ph type="title"/>
          </p:nvPr>
        </p:nvSpPr>
        <p:spPr>
          <a:xfrm>
            <a:off x="838200" y="365125"/>
            <a:ext cx="10515600" cy="1325563"/>
          </a:xfrm>
        </p:spPr>
        <p:txBody>
          <a:bodyPr/>
          <a:lstStyle/>
          <a:p>
            <a:pPr eaLnBrk="1" hangingPunct="1"/>
            <a:r>
              <a:rPr lang="fr-FR" altLang="fr-FR" dirty="0"/>
              <a:t>USA x Brazil</a:t>
            </a:r>
          </a:p>
        </p:txBody>
      </p:sp>
      <p:sp>
        <p:nvSpPr>
          <p:cNvPr id="5" name="Espace réservé du contenu 2">
            <a:extLst>
              <a:ext uri="{FF2B5EF4-FFF2-40B4-BE49-F238E27FC236}">
                <a16:creationId xmlns:a16="http://schemas.microsoft.com/office/drawing/2014/main" id="{91CCD34E-82EB-A44F-8789-61575C64B1FF}"/>
              </a:ext>
            </a:extLst>
          </p:cNvPr>
          <p:cNvSpPr>
            <a:spLocks noGrp="1" noChangeArrowheads="1"/>
          </p:cNvSpPr>
          <p:nvPr>
            <p:ph idx="1"/>
          </p:nvPr>
        </p:nvSpPr>
        <p:spPr>
          <a:xfrm>
            <a:off x="1303407" y="1858758"/>
            <a:ext cx="8861010" cy="1884979"/>
          </a:xfrm>
        </p:spPr>
        <p:txBody>
          <a:bodyPr/>
          <a:lstStyle/>
          <a:p>
            <a:pPr algn="just" fontAlgn="t">
              <a:buFont typeface="Wingdings" pitchFamily="2" charset="2"/>
              <a:buChar char="§"/>
            </a:pPr>
            <a:r>
              <a:rPr lang="pt-BR" altLang="fr-FR" sz="1800" dirty="0"/>
              <a:t>Life insurance is estimated to generate more than </a:t>
            </a:r>
            <a:r>
              <a:rPr lang="pt-BR" altLang="fr-FR" sz="1800" b="1" dirty="0">
                <a:solidFill>
                  <a:schemeClr val="accent2"/>
                </a:solidFill>
              </a:rPr>
              <a:t>$14 billion </a:t>
            </a:r>
            <a:r>
              <a:rPr lang="pt-BR" altLang="fr-FR" sz="1800" dirty="0"/>
              <a:t>in the US per year.</a:t>
            </a:r>
          </a:p>
          <a:p>
            <a:pPr algn="just" fontAlgn="t">
              <a:buFont typeface="Wingdings" pitchFamily="2" charset="2"/>
              <a:buChar char="§"/>
            </a:pPr>
            <a:r>
              <a:rPr lang="pt-BR" altLang="fr-FR" sz="1800" dirty="0"/>
              <a:t>UL: </a:t>
            </a:r>
            <a:r>
              <a:rPr lang="pt-BR" altLang="fr-FR" sz="1800" b="1" dirty="0">
                <a:solidFill>
                  <a:schemeClr val="accent2"/>
                </a:solidFill>
                <a:sym typeface="Wingdings" pitchFamily="2" charset="2"/>
              </a:rPr>
              <a:t>37% </a:t>
            </a:r>
            <a:r>
              <a:rPr lang="pt-BR" altLang="fr-FR" sz="1800" dirty="0">
                <a:sym typeface="Wingdings" pitchFamily="2" charset="2"/>
              </a:rPr>
              <a:t>of the market share.</a:t>
            </a:r>
          </a:p>
          <a:p>
            <a:pPr algn="just" fontAlgn="t">
              <a:buFont typeface="Wingdings" pitchFamily="2" charset="2"/>
              <a:buChar char="§"/>
            </a:pPr>
            <a:r>
              <a:rPr lang="pt-BR" altLang="fr-FR" sz="1800" dirty="0">
                <a:sym typeface="Wingdings" pitchFamily="2" charset="2"/>
              </a:rPr>
              <a:t>Whole life insurance: </a:t>
            </a:r>
            <a:r>
              <a:rPr lang="pt-BR" altLang="fr-FR" sz="1800" b="1" dirty="0">
                <a:solidFill>
                  <a:schemeClr val="accent2"/>
                </a:solidFill>
                <a:sym typeface="Wingdings" pitchFamily="2" charset="2"/>
              </a:rPr>
              <a:t>36% </a:t>
            </a:r>
            <a:r>
              <a:rPr lang="pt-BR" altLang="fr-FR" sz="1800" dirty="0">
                <a:sym typeface="Wingdings" pitchFamily="2" charset="2"/>
              </a:rPr>
              <a:t>of annualized premiums.</a:t>
            </a:r>
          </a:p>
          <a:p>
            <a:pPr algn="just" fontAlgn="t">
              <a:buFont typeface="Wingdings" pitchFamily="2" charset="2"/>
              <a:buChar char="§"/>
            </a:pPr>
            <a:r>
              <a:rPr lang="pt-BR" altLang="fr-FR" sz="1800" dirty="0">
                <a:sym typeface="Wingdings" pitchFamily="2" charset="2"/>
              </a:rPr>
              <a:t>Term life insurance: </a:t>
            </a:r>
            <a:r>
              <a:rPr lang="pt-BR" altLang="fr-FR" sz="1800" b="1" dirty="0">
                <a:solidFill>
                  <a:schemeClr val="accent2"/>
                </a:solidFill>
                <a:sym typeface="Wingdings" pitchFamily="2" charset="2"/>
              </a:rPr>
              <a:t>21%</a:t>
            </a:r>
            <a:r>
              <a:rPr lang="pt-BR" altLang="fr-FR" sz="1800" dirty="0">
                <a:sym typeface="Wingdings" pitchFamily="2" charset="2"/>
              </a:rPr>
              <a:t> of annualized premiums.</a:t>
            </a:r>
          </a:p>
        </p:txBody>
      </p:sp>
      <p:sp>
        <p:nvSpPr>
          <p:cNvPr id="6" name="Espace réservé du contenu 2">
            <a:extLst>
              <a:ext uri="{FF2B5EF4-FFF2-40B4-BE49-F238E27FC236}">
                <a16:creationId xmlns:a16="http://schemas.microsoft.com/office/drawing/2014/main" id="{4E928AC2-1138-5747-B901-80C3B9964C5D}"/>
              </a:ext>
            </a:extLst>
          </p:cNvPr>
          <p:cNvSpPr txBox="1">
            <a:spLocks noChangeArrowheads="1"/>
          </p:cNvSpPr>
          <p:nvPr/>
        </p:nvSpPr>
        <p:spPr bwMode="auto">
          <a:xfrm>
            <a:off x="1303407" y="3544952"/>
            <a:ext cx="8052629" cy="1884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SzPct val="85000"/>
              <a:buFont typeface="Wingdings" panose="05000000000000000000" pitchFamily="2" charset="2"/>
              <a:buChar char=""/>
              <a:defRPr lang="fr-FR" altLang="fr-F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Wingdings" panose="05000000000000000000" pitchFamily="2" charset="2"/>
              <a:buChar char="§"/>
              <a:defRPr lang="fr-FR" altLang="fr-F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lang="fr-FR" altLang="fr-F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t">
              <a:buFont typeface="Wingdings" pitchFamily="2" charset="2"/>
              <a:buChar char="§"/>
            </a:pPr>
            <a:r>
              <a:rPr lang="pt-BR" sz="1800" dirty="0">
                <a:sym typeface="Wingdings" pitchFamily="2" charset="2"/>
              </a:rPr>
              <a:t>Product regulation has not been completed yet.</a:t>
            </a:r>
          </a:p>
          <a:p>
            <a:pPr algn="just" fontAlgn="t">
              <a:buFont typeface="Wingdings" pitchFamily="2" charset="2"/>
              <a:buChar char="§"/>
            </a:pPr>
            <a:r>
              <a:rPr lang="pt-BR" sz="1800" dirty="0">
                <a:sym typeface="Wingdings" pitchFamily="2" charset="2"/>
              </a:rPr>
              <a:t>In December 2016, CNSP Resolution No. 344 was released, approving the structuring of the model in the country.</a:t>
            </a:r>
          </a:p>
          <a:p>
            <a:pPr algn="just" fontAlgn="t">
              <a:buFont typeface="Wingdings" pitchFamily="2" charset="2"/>
              <a:buChar char="§"/>
            </a:pPr>
            <a:r>
              <a:rPr lang="pt-BR" sz="1800" dirty="0">
                <a:sym typeface="Wingdings" pitchFamily="2" charset="2"/>
              </a:rPr>
              <a:t>SUSEP has not published the UL norms. The discussion deals with the dubious nature of the product, generating disputes related to </a:t>
            </a:r>
            <a:r>
              <a:rPr lang="pt-BR" sz="1800" b="1" dirty="0">
                <a:solidFill>
                  <a:schemeClr val="accent2"/>
                </a:solidFill>
                <a:sym typeface="Wingdings" pitchFamily="2" charset="2"/>
              </a:rPr>
              <a:t>tax issues and tax benefit</a:t>
            </a:r>
            <a:r>
              <a:rPr lang="pt-BR" sz="1800" dirty="0">
                <a:sym typeface="Wingdings" pitchFamily="2" charset="2"/>
              </a:rPr>
              <a:t>.</a:t>
            </a:r>
          </a:p>
        </p:txBody>
      </p:sp>
      <p:sp>
        <p:nvSpPr>
          <p:cNvPr id="7" name="Oval 6">
            <a:extLst>
              <a:ext uri="{FF2B5EF4-FFF2-40B4-BE49-F238E27FC236}">
                <a16:creationId xmlns:a16="http://schemas.microsoft.com/office/drawing/2014/main" id="{C4E5CDED-BAAD-2244-B46C-1CA16607E61F}"/>
              </a:ext>
            </a:extLst>
          </p:cNvPr>
          <p:cNvSpPr/>
          <p:nvPr/>
        </p:nvSpPr>
        <p:spPr>
          <a:xfrm>
            <a:off x="-540734" y="1862964"/>
            <a:ext cx="1529401" cy="159585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Oval 7">
            <a:extLst>
              <a:ext uri="{FF2B5EF4-FFF2-40B4-BE49-F238E27FC236}">
                <a16:creationId xmlns:a16="http://schemas.microsoft.com/office/drawing/2014/main" id="{2B1F9EA8-59C3-9E46-BD39-4C22EE05A1E5}"/>
              </a:ext>
            </a:extLst>
          </p:cNvPr>
          <p:cNvSpPr/>
          <p:nvPr/>
        </p:nvSpPr>
        <p:spPr>
          <a:xfrm>
            <a:off x="-691203" y="3391196"/>
            <a:ext cx="1844141" cy="1790402"/>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Espaço Reservado para Número de Slide 1"/>
          <p:cNvSpPr>
            <a:spLocks noGrp="1"/>
          </p:cNvSpPr>
          <p:nvPr>
            <p:ph type="sldNum" sz="quarter" idx="12"/>
          </p:nvPr>
        </p:nvSpPr>
        <p:spPr/>
        <p:txBody>
          <a:bodyPr/>
          <a:lstStyle/>
          <a:p>
            <a:pPr>
              <a:defRPr/>
            </a:pPr>
            <a:fld id="{6E4C29F6-C04E-4800-BDDD-8E0464A8B178}" type="slidenum">
              <a:rPr lang="fr-FR" smtClean="0"/>
              <a:pPr>
                <a:defRPr/>
              </a:pPr>
              <a:t>5</a:t>
            </a:fld>
            <a:endParaRPr lang="fr-FR"/>
          </a:p>
        </p:txBody>
      </p:sp>
    </p:spTree>
    <p:extLst>
      <p:ext uri="{BB962C8B-B14F-4D97-AF65-F5344CB8AC3E}">
        <p14:creationId xmlns:p14="http://schemas.microsoft.com/office/powerpoint/2010/main" val="3014116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21" name="Titre 1">
            <a:extLst>
              <a:ext uri="{FF2B5EF4-FFF2-40B4-BE49-F238E27FC236}">
                <a16:creationId xmlns:a16="http://schemas.microsoft.com/office/drawing/2014/main" id="{32E0933B-3208-7E4A-9E37-417DD2C35E8B}"/>
              </a:ext>
            </a:extLst>
          </p:cNvPr>
          <p:cNvSpPr>
            <a:spLocks noGrp="1" noChangeArrowheads="1"/>
          </p:cNvSpPr>
          <p:nvPr>
            <p:ph type="title"/>
          </p:nvPr>
        </p:nvSpPr>
        <p:spPr>
          <a:xfrm>
            <a:off x="838200" y="365125"/>
            <a:ext cx="10515600" cy="1325563"/>
          </a:xfrm>
        </p:spPr>
        <p:txBody>
          <a:bodyPr/>
          <a:lstStyle/>
          <a:p>
            <a:pPr eaLnBrk="1" hangingPunct="1"/>
            <a:r>
              <a:rPr lang="fr-FR" altLang="fr-FR" dirty="0"/>
              <a:t>Opportunities in Brazilian Market</a:t>
            </a:r>
          </a:p>
        </p:txBody>
      </p:sp>
      <p:sp>
        <p:nvSpPr>
          <p:cNvPr id="22" name="Espace réservé du contenu 2">
            <a:extLst>
              <a:ext uri="{FF2B5EF4-FFF2-40B4-BE49-F238E27FC236}">
                <a16:creationId xmlns:a16="http://schemas.microsoft.com/office/drawing/2014/main" id="{0629C8CD-96BC-DE46-B003-610FC60EA99D}"/>
              </a:ext>
            </a:extLst>
          </p:cNvPr>
          <p:cNvSpPr txBox="1">
            <a:spLocks noChangeArrowheads="1"/>
          </p:cNvSpPr>
          <p:nvPr/>
        </p:nvSpPr>
        <p:spPr bwMode="auto">
          <a:xfrm>
            <a:off x="1010476" y="5078347"/>
            <a:ext cx="10399643" cy="1884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SzPct val="85000"/>
              <a:buFont typeface="Wingdings" panose="05000000000000000000" pitchFamily="2" charset="2"/>
              <a:buChar char=""/>
              <a:defRPr lang="fr-FR" altLang="fr-F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Wingdings" panose="05000000000000000000" pitchFamily="2" charset="2"/>
              <a:buChar char="§"/>
              <a:defRPr lang="fr-FR" altLang="fr-F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lang="fr-FR" altLang="fr-F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t">
              <a:buFont typeface="Wingdings" panose="05000000000000000000" pitchFamily="2" charset="2"/>
              <a:buNone/>
            </a:pPr>
            <a:r>
              <a:rPr lang="pt-BR" sz="1600" b="1" dirty="0">
                <a:sym typeface="Wingdings" pitchFamily="2" charset="2"/>
              </a:rPr>
              <a:t>Opportunities for UL’s penetration in Brazilian market:</a:t>
            </a:r>
          </a:p>
          <a:p>
            <a:pPr algn="just" fontAlgn="t">
              <a:buFont typeface="Wingdings" pitchFamily="2" charset="2"/>
              <a:buChar char="ü"/>
            </a:pPr>
            <a:r>
              <a:rPr lang="pt-BR" sz="1600" dirty="0">
                <a:sym typeface="Wingdings" pitchFamily="2" charset="2"/>
              </a:rPr>
              <a:t>Limitations of national short-term insurance (no accumulated amount is available for surrender);</a:t>
            </a:r>
          </a:p>
          <a:p>
            <a:pPr algn="just" fontAlgn="t">
              <a:buFont typeface="Wingdings" pitchFamily="2" charset="2"/>
              <a:buChar char="ü"/>
            </a:pPr>
            <a:r>
              <a:rPr lang="pt-BR" sz="1600" dirty="0" err="1">
                <a:sym typeface="Wingdings" pitchFamily="2" charset="2"/>
              </a:rPr>
              <a:t>Insureds</a:t>
            </a:r>
            <a:r>
              <a:rPr lang="pt-BR" sz="1600" dirty="0">
                <a:sym typeface="Wingdings" pitchFamily="2" charset="2"/>
              </a:rPr>
              <a:t> </a:t>
            </a:r>
            <a:r>
              <a:rPr lang="pt-BR" sz="1600" dirty="0" err="1" smtClean="0">
                <a:sym typeface="Wingdings" pitchFamily="2" charset="2"/>
              </a:rPr>
              <a:t>have</a:t>
            </a:r>
            <a:r>
              <a:rPr lang="pt-BR" sz="1600" dirty="0" smtClean="0">
                <a:sym typeface="Wingdings" pitchFamily="2" charset="2"/>
              </a:rPr>
              <a:t> </a:t>
            </a:r>
            <a:r>
              <a:rPr lang="pt-BR" sz="1600" dirty="0" err="1" smtClean="0">
                <a:sym typeface="Wingdings" pitchFamily="2" charset="2"/>
              </a:rPr>
              <a:t>fully</a:t>
            </a:r>
            <a:r>
              <a:rPr lang="pt-BR" sz="1600" dirty="0" smtClean="0">
                <a:sym typeface="Wingdings" pitchFamily="2" charset="2"/>
              </a:rPr>
              <a:t> </a:t>
            </a:r>
            <a:r>
              <a:rPr lang="pt-BR" sz="1600" dirty="0" err="1" smtClean="0">
                <a:sym typeface="Wingdings" pitchFamily="2" charset="2"/>
              </a:rPr>
              <a:t>guaranteed</a:t>
            </a:r>
            <a:r>
              <a:rPr lang="pt-BR" sz="1600" dirty="0" smtClean="0">
                <a:sym typeface="Wingdings" pitchFamily="2" charset="2"/>
              </a:rPr>
              <a:t> </a:t>
            </a:r>
            <a:r>
              <a:rPr lang="pt-BR" sz="1600" dirty="0">
                <a:sym typeface="Wingdings" pitchFamily="2" charset="2"/>
              </a:rPr>
              <a:t>coverage only with a </a:t>
            </a:r>
            <a:r>
              <a:rPr lang="pt-BR" sz="1600" dirty="0" err="1" smtClean="0">
                <a:sym typeface="Wingdings" pitchFamily="2" charset="2"/>
              </a:rPr>
              <a:t>leveled</a:t>
            </a:r>
            <a:r>
              <a:rPr lang="pt-BR" sz="1600" dirty="0" smtClean="0">
                <a:sym typeface="Wingdings" pitchFamily="2" charset="2"/>
              </a:rPr>
              <a:t> </a:t>
            </a:r>
            <a:r>
              <a:rPr lang="pt-BR" sz="1600" dirty="0">
                <a:sym typeface="Wingdings" pitchFamily="2" charset="2"/>
              </a:rPr>
              <a:t>premium;</a:t>
            </a:r>
          </a:p>
          <a:p>
            <a:pPr algn="just" fontAlgn="t">
              <a:buFont typeface="Wingdings" pitchFamily="2" charset="2"/>
              <a:buChar char="ü"/>
            </a:pPr>
            <a:r>
              <a:rPr lang="en-US" sz="1600" dirty="0" smtClean="0">
                <a:sym typeface="Wingdings" pitchFamily="2" charset="2"/>
              </a:rPr>
              <a:t>Reform </a:t>
            </a:r>
            <a:r>
              <a:rPr lang="en-US" sz="1600" dirty="0">
                <a:sym typeface="Wingdings" pitchFamily="2" charset="2"/>
              </a:rPr>
              <a:t>of public pension </a:t>
            </a:r>
            <a:r>
              <a:rPr lang="en-US" sz="1600" dirty="0" smtClean="0">
                <a:sym typeface="Wingdings" pitchFamily="2" charset="2"/>
              </a:rPr>
              <a:t>system (2019): p</a:t>
            </a:r>
            <a:r>
              <a:rPr lang="pt-BR" sz="1600" dirty="0" err="1" smtClean="0">
                <a:sym typeface="Wingdings" pitchFamily="2" charset="2"/>
              </a:rPr>
              <a:t>ossibility</a:t>
            </a:r>
            <a:r>
              <a:rPr lang="pt-BR" sz="1600" dirty="0" smtClean="0">
                <a:sym typeface="Wingdings" pitchFamily="2" charset="2"/>
              </a:rPr>
              <a:t> </a:t>
            </a:r>
            <a:r>
              <a:rPr lang="pt-BR" sz="1600" dirty="0">
                <a:sym typeface="Wingdings" pitchFamily="2" charset="2"/>
              </a:rPr>
              <a:t>of retirement planning.</a:t>
            </a:r>
          </a:p>
        </p:txBody>
      </p:sp>
      <p:sp>
        <p:nvSpPr>
          <p:cNvPr id="23" name="Retângulo Arredondado 22">
            <a:extLst>
              <a:ext uri="{FF2B5EF4-FFF2-40B4-BE49-F238E27FC236}">
                <a16:creationId xmlns:a16="http://schemas.microsoft.com/office/drawing/2014/main" id="{A5947081-9574-0A40-945E-5D973E55EEB2}"/>
              </a:ext>
            </a:extLst>
          </p:cNvPr>
          <p:cNvSpPr/>
          <p:nvPr/>
        </p:nvSpPr>
        <p:spPr>
          <a:xfrm>
            <a:off x="954157" y="4978615"/>
            <a:ext cx="9289773" cy="1547739"/>
          </a:xfrm>
          <a:prstGeom prst="roundRect">
            <a:avLst/>
          </a:prstGeom>
          <a:no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4" name="Imagem 23">
            <a:extLst>
              <a:ext uri="{FF2B5EF4-FFF2-40B4-BE49-F238E27FC236}">
                <a16:creationId xmlns:a16="http://schemas.microsoft.com/office/drawing/2014/main" id="{0076B2F5-CF35-994C-860F-39D06987A732}"/>
              </a:ext>
            </a:extLst>
          </p:cNvPr>
          <p:cNvPicPr>
            <a:picLocks noChangeAspect="1"/>
          </p:cNvPicPr>
          <p:nvPr/>
        </p:nvPicPr>
        <p:blipFill>
          <a:blip r:embed="rId3"/>
          <a:stretch>
            <a:fillRect/>
          </a:stretch>
        </p:blipFill>
        <p:spPr>
          <a:xfrm>
            <a:off x="3987249" y="1365919"/>
            <a:ext cx="4076700" cy="2544467"/>
          </a:xfrm>
          <a:prstGeom prst="rect">
            <a:avLst/>
          </a:prstGeom>
          <a:ln>
            <a:solidFill>
              <a:schemeClr val="bg1">
                <a:lumMod val="50000"/>
              </a:schemeClr>
            </a:solidFill>
          </a:ln>
        </p:spPr>
      </p:pic>
      <p:sp>
        <p:nvSpPr>
          <p:cNvPr id="25" name="Espace réservé du contenu 2">
            <a:extLst>
              <a:ext uri="{FF2B5EF4-FFF2-40B4-BE49-F238E27FC236}">
                <a16:creationId xmlns:a16="http://schemas.microsoft.com/office/drawing/2014/main" id="{3866E0F0-BB75-DE41-8641-17332F0F3CAA}"/>
              </a:ext>
            </a:extLst>
          </p:cNvPr>
          <p:cNvSpPr txBox="1">
            <a:spLocks noChangeArrowheads="1"/>
          </p:cNvSpPr>
          <p:nvPr/>
        </p:nvSpPr>
        <p:spPr bwMode="auto">
          <a:xfrm>
            <a:off x="1010477" y="4061757"/>
            <a:ext cx="2441714" cy="694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SzPct val="85000"/>
              <a:buFont typeface="Wingdings" panose="05000000000000000000" pitchFamily="2" charset="2"/>
              <a:buChar char=""/>
              <a:defRPr lang="fr-FR" altLang="fr-F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Wingdings" panose="05000000000000000000" pitchFamily="2" charset="2"/>
              <a:buChar char="§"/>
              <a:defRPr lang="fr-FR" altLang="fr-F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lang="fr-FR" altLang="fr-F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t">
              <a:buFont typeface="Wingdings" panose="05000000000000000000" pitchFamily="2" charset="2"/>
              <a:buNone/>
            </a:pPr>
            <a:r>
              <a:rPr lang="pt-BR" sz="1200" dirty="0">
                <a:solidFill>
                  <a:schemeClr val="bg1">
                    <a:lumMod val="50000"/>
                  </a:schemeClr>
                </a:solidFill>
                <a:sym typeface="Wingdings" pitchFamily="2" charset="2"/>
              </a:rPr>
              <a:t>Historical avarage: 10-15% p.y. </a:t>
            </a:r>
          </a:p>
          <a:p>
            <a:pPr marL="0" indent="0" algn="just" fontAlgn="t">
              <a:buFont typeface="Wingdings" panose="05000000000000000000" pitchFamily="2" charset="2"/>
              <a:buNone/>
            </a:pPr>
            <a:r>
              <a:rPr lang="pt-BR" sz="1200" dirty="0">
                <a:solidFill>
                  <a:schemeClr val="bg1">
                    <a:lumMod val="50000"/>
                  </a:schemeClr>
                </a:solidFill>
                <a:sym typeface="Wingdings" pitchFamily="2" charset="2"/>
              </a:rPr>
              <a:t>Last year avarage: 6% p.y.</a:t>
            </a:r>
          </a:p>
          <a:p>
            <a:pPr marL="0" indent="0" algn="just" fontAlgn="t">
              <a:buFont typeface="Wingdings" panose="05000000000000000000" pitchFamily="2" charset="2"/>
              <a:buNone/>
            </a:pPr>
            <a:endParaRPr lang="pt-BR" sz="1200" dirty="0">
              <a:solidFill>
                <a:schemeClr val="bg1">
                  <a:lumMod val="50000"/>
                </a:schemeClr>
              </a:solidFill>
              <a:sym typeface="Wingdings" pitchFamily="2" charset="2"/>
            </a:endParaRPr>
          </a:p>
        </p:txBody>
      </p:sp>
      <p:pic>
        <p:nvPicPr>
          <p:cNvPr id="26" name="Imagem 25">
            <a:extLst>
              <a:ext uri="{FF2B5EF4-FFF2-40B4-BE49-F238E27FC236}">
                <a16:creationId xmlns:a16="http://schemas.microsoft.com/office/drawing/2014/main" id="{FB21353E-22D6-DE46-8B53-8DB616F42B92}"/>
              </a:ext>
            </a:extLst>
          </p:cNvPr>
          <p:cNvPicPr>
            <a:picLocks noChangeAspect="1"/>
          </p:cNvPicPr>
          <p:nvPr/>
        </p:nvPicPr>
        <p:blipFill>
          <a:blip r:embed="rId4"/>
          <a:stretch>
            <a:fillRect/>
          </a:stretch>
        </p:blipFill>
        <p:spPr>
          <a:xfrm>
            <a:off x="52237" y="1365918"/>
            <a:ext cx="3930812" cy="2544466"/>
          </a:xfrm>
          <a:prstGeom prst="rect">
            <a:avLst/>
          </a:prstGeom>
          <a:ln>
            <a:solidFill>
              <a:schemeClr val="bg1">
                <a:lumMod val="50000"/>
              </a:schemeClr>
            </a:solidFill>
          </a:ln>
        </p:spPr>
      </p:pic>
      <p:sp>
        <p:nvSpPr>
          <p:cNvPr id="27" name="Espace réservé du contenu 2">
            <a:extLst>
              <a:ext uri="{FF2B5EF4-FFF2-40B4-BE49-F238E27FC236}">
                <a16:creationId xmlns:a16="http://schemas.microsoft.com/office/drawing/2014/main" id="{65660D7E-6789-594E-8F7D-7A5C0504EE12}"/>
              </a:ext>
            </a:extLst>
          </p:cNvPr>
          <p:cNvSpPr txBox="1">
            <a:spLocks noChangeArrowheads="1"/>
          </p:cNvSpPr>
          <p:nvPr/>
        </p:nvSpPr>
        <p:spPr bwMode="auto">
          <a:xfrm>
            <a:off x="4924010" y="4061757"/>
            <a:ext cx="2441714" cy="694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SzPct val="85000"/>
              <a:buFont typeface="Wingdings" panose="05000000000000000000" pitchFamily="2" charset="2"/>
              <a:buChar char=""/>
              <a:defRPr lang="fr-FR" altLang="fr-F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Wingdings" panose="05000000000000000000" pitchFamily="2" charset="2"/>
              <a:buChar char="§"/>
              <a:defRPr lang="fr-FR" altLang="fr-F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lang="fr-FR" altLang="fr-F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t">
              <a:buFont typeface="Wingdings" panose="05000000000000000000" pitchFamily="2" charset="2"/>
              <a:buNone/>
            </a:pPr>
            <a:r>
              <a:rPr lang="pt-BR" sz="1200" dirty="0">
                <a:solidFill>
                  <a:schemeClr val="bg1">
                    <a:lumMod val="50000"/>
                  </a:schemeClr>
                </a:solidFill>
                <a:sym typeface="Wingdings" pitchFamily="2" charset="2"/>
              </a:rPr>
              <a:t>Historical avarage: 5-10% p.y. </a:t>
            </a:r>
          </a:p>
          <a:p>
            <a:pPr marL="0" indent="0" algn="just" fontAlgn="t">
              <a:buFont typeface="Wingdings" panose="05000000000000000000" pitchFamily="2" charset="2"/>
              <a:buNone/>
            </a:pPr>
            <a:r>
              <a:rPr lang="pt-BR" sz="1200" dirty="0">
                <a:solidFill>
                  <a:schemeClr val="bg1">
                    <a:lumMod val="50000"/>
                  </a:schemeClr>
                </a:solidFill>
                <a:sym typeface="Wingdings" pitchFamily="2" charset="2"/>
              </a:rPr>
              <a:t>Last year avarage: 4% p.y.</a:t>
            </a:r>
          </a:p>
          <a:p>
            <a:pPr marL="0" indent="0" algn="just" fontAlgn="t">
              <a:buFont typeface="Wingdings" panose="05000000000000000000" pitchFamily="2" charset="2"/>
              <a:buNone/>
            </a:pPr>
            <a:endParaRPr lang="pt-BR" sz="1200" dirty="0">
              <a:solidFill>
                <a:schemeClr val="bg1">
                  <a:lumMod val="50000"/>
                </a:schemeClr>
              </a:solidFill>
              <a:sym typeface="Wingdings" pitchFamily="2" charset="2"/>
            </a:endParaRPr>
          </a:p>
        </p:txBody>
      </p:sp>
      <p:sp>
        <p:nvSpPr>
          <p:cNvPr id="28" name="Espace réservé du contenu 2">
            <a:extLst>
              <a:ext uri="{FF2B5EF4-FFF2-40B4-BE49-F238E27FC236}">
                <a16:creationId xmlns:a16="http://schemas.microsoft.com/office/drawing/2014/main" id="{00B9E962-4310-AE48-83BE-6545A10E2EFA}"/>
              </a:ext>
            </a:extLst>
          </p:cNvPr>
          <p:cNvSpPr txBox="1">
            <a:spLocks noChangeArrowheads="1"/>
          </p:cNvSpPr>
          <p:nvPr/>
        </p:nvSpPr>
        <p:spPr bwMode="auto">
          <a:xfrm>
            <a:off x="8882270" y="4061757"/>
            <a:ext cx="3031434" cy="694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SzPct val="85000"/>
              <a:buFont typeface="Wingdings" panose="05000000000000000000" pitchFamily="2" charset="2"/>
              <a:buChar char=""/>
              <a:defRPr lang="fr-FR" altLang="fr-F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Wingdings" panose="05000000000000000000" pitchFamily="2" charset="2"/>
              <a:buChar char="§"/>
              <a:defRPr lang="fr-FR" altLang="fr-F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lang="fr-FR" altLang="fr-F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t">
              <a:buFont typeface="Wingdings" panose="05000000000000000000" pitchFamily="2" charset="2"/>
              <a:buNone/>
            </a:pPr>
            <a:r>
              <a:rPr lang="pt-BR" sz="1200" dirty="0">
                <a:solidFill>
                  <a:schemeClr val="bg1">
                    <a:lumMod val="50000"/>
                  </a:schemeClr>
                </a:solidFill>
                <a:sym typeface="Wingdings" pitchFamily="2" charset="2"/>
              </a:rPr>
              <a:t>Historical avarage: 30.000-60.000</a:t>
            </a:r>
          </a:p>
          <a:p>
            <a:pPr marL="0" indent="0" algn="just" fontAlgn="t">
              <a:buFont typeface="Wingdings" panose="05000000000000000000" pitchFamily="2" charset="2"/>
              <a:buNone/>
            </a:pPr>
            <a:r>
              <a:rPr lang="pt-BR" sz="1200" dirty="0">
                <a:solidFill>
                  <a:schemeClr val="bg1">
                    <a:lumMod val="50000"/>
                  </a:schemeClr>
                </a:solidFill>
                <a:sym typeface="Wingdings" pitchFamily="2" charset="2"/>
              </a:rPr>
              <a:t>Last year avarage: 100.500</a:t>
            </a:r>
          </a:p>
          <a:p>
            <a:pPr marL="0" indent="0" algn="just" fontAlgn="t">
              <a:buFont typeface="Wingdings" panose="05000000000000000000" pitchFamily="2" charset="2"/>
              <a:buNone/>
            </a:pPr>
            <a:endParaRPr lang="pt-BR" sz="1200" dirty="0">
              <a:solidFill>
                <a:schemeClr val="bg1">
                  <a:lumMod val="50000"/>
                </a:schemeClr>
              </a:solidFill>
              <a:sym typeface="Wingdings" pitchFamily="2" charset="2"/>
            </a:endParaRPr>
          </a:p>
        </p:txBody>
      </p:sp>
      <p:pic>
        <p:nvPicPr>
          <p:cNvPr id="29" name="Imagem 28">
            <a:extLst>
              <a:ext uri="{FF2B5EF4-FFF2-40B4-BE49-F238E27FC236}">
                <a16:creationId xmlns:a16="http://schemas.microsoft.com/office/drawing/2014/main" id="{D5D065D8-227A-6A4B-9533-0A440142D5B6}"/>
              </a:ext>
            </a:extLst>
          </p:cNvPr>
          <p:cNvPicPr>
            <a:picLocks noChangeAspect="1"/>
          </p:cNvPicPr>
          <p:nvPr/>
        </p:nvPicPr>
        <p:blipFill>
          <a:blip r:embed="rId5"/>
          <a:stretch>
            <a:fillRect/>
          </a:stretch>
        </p:blipFill>
        <p:spPr>
          <a:xfrm>
            <a:off x="8075545" y="1361704"/>
            <a:ext cx="4076699" cy="2543262"/>
          </a:xfrm>
          <a:prstGeom prst="rect">
            <a:avLst/>
          </a:prstGeom>
          <a:ln>
            <a:solidFill>
              <a:schemeClr val="bg1">
                <a:lumMod val="50000"/>
              </a:schemeClr>
            </a:solidFill>
          </a:ln>
        </p:spPr>
      </p:pic>
      <p:sp>
        <p:nvSpPr>
          <p:cNvPr id="2" name="Espaço Reservado para Número de Slide 1"/>
          <p:cNvSpPr>
            <a:spLocks noGrp="1"/>
          </p:cNvSpPr>
          <p:nvPr>
            <p:ph type="sldNum" sz="quarter" idx="12"/>
          </p:nvPr>
        </p:nvSpPr>
        <p:spPr/>
        <p:txBody>
          <a:bodyPr/>
          <a:lstStyle/>
          <a:p>
            <a:pPr>
              <a:defRPr/>
            </a:pPr>
            <a:fld id="{6E4C29F6-C04E-4800-BDDD-8E0464A8B178}" type="slidenum">
              <a:rPr lang="fr-FR" smtClean="0"/>
              <a:pPr>
                <a:defRPr/>
              </a:pPr>
              <a:t>6</a:t>
            </a:fld>
            <a:endParaRPr lang="fr-FR"/>
          </a:p>
        </p:txBody>
      </p:sp>
    </p:spTree>
    <p:extLst>
      <p:ext uri="{BB962C8B-B14F-4D97-AF65-F5344CB8AC3E}">
        <p14:creationId xmlns:p14="http://schemas.microsoft.com/office/powerpoint/2010/main" val="24605889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Titre 1">
            <a:extLst>
              <a:ext uri="{FF2B5EF4-FFF2-40B4-BE49-F238E27FC236}">
                <a16:creationId xmlns:a16="http://schemas.microsoft.com/office/drawing/2014/main" id="{E74B9D13-868F-B141-85C7-64D89D3286DF}"/>
              </a:ext>
            </a:extLst>
          </p:cNvPr>
          <p:cNvSpPr>
            <a:spLocks noGrp="1" noChangeArrowheads="1"/>
          </p:cNvSpPr>
          <p:nvPr>
            <p:ph type="title"/>
          </p:nvPr>
        </p:nvSpPr>
        <p:spPr>
          <a:xfrm>
            <a:off x="838200" y="365125"/>
            <a:ext cx="10515600" cy="1325563"/>
          </a:xfrm>
        </p:spPr>
        <p:txBody>
          <a:bodyPr/>
          <a:lstStyle/>
          <a:p>
            <a:pPr eaLnBrk="1" hangingPunct="1"/>
            <a:r>
              <a:rPr lang="fr-FR" altLang="fr-FR" dirty="0"/>
              <a:t>The Main Objective</a:t>
            </a:r>
          </a:p>
        </p:txBody>
      </p:sp>
      <p:sp>
        <p:nvSpPr>
          <p:cNvPr id="5" name="Espace réservé du contenu 2">
            <a:extLst>
              <a:ext uri="{FF2B5EF4-FFF2-40B4-BE49-F238E27FC236}">
                <a16:creationId xmlns:a16="http://schemas.microsoft.com/office/drawing/2014/main" id="{5E9BDD7E-1DD0-764B-BBC6-29909A0DC986}"/>
              </a:ext>
            </a:extLst>
          </p:cNvPr>
          <p:cNvSpPr txBox="1">
            <a:spLocks noChangeArrowheads="1"/>
          </p:cNvSpPr>
          <p:nvPr/>
        </p:nvSpPr>
        <p:spPr bwMode="auto">
          <a:xfrm>
            <a:off x="838200" y="2042327"/>
            <a:ext cx="10889973" cy="33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SzPct val="85000"/>
              <a:buFont typeface="Wingdings" panose="05000000000000000000" pitchFamily="2" charset="2"/>
              <a:buChar char=""/>
              <a:defRPr lang="fr-FR" altLang="fr-F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Wingdings" panose="05000000000000000000" pitchFamily="2" charset="2"/>
              <a:buChar char="§"/>
              <a:defRPr lang="fr-FR" altLang="fr-F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lang="fr-FR" altLang="fr-F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altLang="fr-FR" sz="2000" dirty="0"/>
              <a:t>The main objective of this work is to evaluate the </a:t>
            </a:r>
            <a:r>
              <a:rPr lang="pt-BR" altLang="fr-FR" sz="2000" dirty="0">
                <a:solidFill>
                  <a:schemeClr val="accent2"/>
                </a:solidFill>
              </a:rPr>
              <a:t>viability of Universal Life insurance in Brazil</a:t>
            </a:r>
            <a:r>
              <a:rPr lang="pt-BR" altLang="fr-FR" sz="2000" dirty="0"/>
              <a:t> from two perspectives: </a:t>
            </a:r>
          </a:p>
          <a:p>
            <a:pPr marL="514350" indent="-514350" algn="just">
              <a:buAutoNum type="romanLcParenBoth"/>
            </a:pPr>
            <a:r>
              <a:rPr lang="pt-BR" altLang="fr-FR" sz="2000" dirty="0" err="1"/>
              <a:t>from</a:t>
            </a:r>
            <a:r>
              <a:rPr lang="pt-BR" altLang="fr-FR" sz="2000" dirty="0"/>
              <a:t> </a:t>
            </a:r>
            <a:r>
              <a:rPr lang="pt-BR" altLang="fr-FR" sz="2000" dirty="0" err="1" smtClean="0">
                <a:solidFill>
                  <a:schemeClr val="accent2"/>
                </a:solidFill>
              </a:rPr>
              <a:t>the</a:t>
            </a:r>
            <a:r>
              <a:rPr lang="pt-BR" altLang="fr-FR" sz="2000" dirty="0" smtClean="0">
                <a:solidFill>
                  <a:schemeClr val="accent2"/>
                </a:solidFill>
              </a:rPr>
              <a:t> </a:t>
            </a:r>
            <a:r>
              <a:rPr lang="pt-BR" altLang="fr-FR" sz="2000" dirty="0" err="1" smtClean="0">
                <a:solidFill>
                  <a:schemeClr val="accent2"/>
                </a:solidFill>
              </a:rPr>
              <a:t>contractors</a:t>
            </a:r>
            <a:r>
              <a:rPr lang="pt-BR" altLang="fr-FR" sz="2000" dirty="0" smtClean="0">
                <a:solidFill>
                  <a:schemeClr val="accent2"/>
                </a:solidFill>
              </a:rPr>
              <a:t>’</a:t>
            </a:r>
            <a:r>
              <a:rPr lang="pt-BR" altLang="fr-FR" sz="2000" dirty="0" smtClean="0"/>
              <a:t> </a:t>
            </a:r>
            <a:r>
              <a:rPr lang="pt-BR" altLang="fr-FR" sz="2000" dirty="0">
                <a:solidFill>
                  <a:schemeClr val="accent2"/>
                </a:solidFill>
              </a:rPr>
              <a:t>point of </a:t>
            </a:r>
            <a:r>
              <a:rPr lang="pt-BR" altLang="fr-FR" sz="2000" dirty="0" err="1" smtClean="0">
                <a:solidFill>
                  <a:schemeClr val="accent2"/>
                </a:solidFill>
              </a:rPr>
              <a:t>view</a:t>
            </a:r>
            <a:r>
              <a:rPr lang="pt-BR" altLang="fr-FR" sz="2000" dirty="0" smtClean="0"/>
              <a:t>, </a:t>
            </a:r>
            <a:r>
              <a:rPr lang="pt-BR" altLang="fr-FR" sz="2000" dirty="0"/>
              <a:t>considering different profiles of clients and investment scenarios, and; </a:t>
            </a:r>
          </a:p>
          <a:p>
            <a:pPr marL="514350" indent="-514350" algn="just">
              <a:buAutoNum type="romanLcParenBoth"/>
            </a:pPr>
            <a:r>
              <a:rPr lang="pt-BR" altLang="fr-FR" sz="2000" dirty="0"/>
              <a:t>from a </a:t>
            </a:r>
            <a:r>
              <a:rPr lang="pt-BR" altLang="fr-FR" sz="2000" dirty="0">
                <a:solidFill>
                  <a:schemeClr val="accent2"/>
                </a:solidFill>
              </a:rPr>
              <a:t>business perspective</a:t>
            </a:r>
            <a:r>
              <a:rPr lang="pt-BR" altLang="fr-FR" sz="2000" dirty="0"/>
              <a:t>, verifying wheter insurers see UL advantages. </a:t>
            </a:r>
          </a:p>
        </p:txBody>
      </p:sp>
      <p:sp>
        <p:nvSpPr>
          <p:cNvPr id="2" name="Espaço Reservado para Número de Slide 1"/>
          <p:cNvSpPr>
            <a:spLocks noGrp="1"/>
          </p:cNvSpPr>
          <p:nvPr>
            <p:ph type="sldNum" sz="quarter" idx="12"/>
          </p:nvPr>
        </p:nvSpPr>
        <p:spPr/>
        <p:txBody>
          <a:bodyPr/>
          <a:lstStyle/>
          <a:p>
            <a:pPr>
              <a:defRPr/>
            </a:pPr>
            <a:fld id="{6E4C29F6-C04E-4800-BDDD-8E0464A8B178}" type="slidenum">
              <a:rPr lang="fr-FR" smtClean="0"/>
              <a:pPr>
                <a:defRPr/>
              </a:pPr>
              <a:t>7</a:t>
            </a:fld>
            <a:endParaRPr lang="fr-FR"/>
          </a:p>
        </p:txBody>
      </p:sp>
    </p:spTree>
    <p:extLst>
      <p:ext uri="{BB962C8B-B14F-4D97-AF65-F5344CB8AC3E}">
        <p14:creationId xmlns:p14="http://schemas.microsoft.com/office/powerpoint/2010/main" val="22705538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Titre 1">
            <a:extLst>
              <a:ext uri="{FF2B5EF4-FFF2-40B4-BE49-F238E27FC236}">
                <a16:creationId xmlns:a16="http://schemas.microsoft.com/office/drawing/2014/main" id="{0856CC2B-FF68-4E41-B200-F96735472A12}"/>
              </a:ext>
            </a:extLst>
          </p:cNvPr>
          <p:cNvSpPr>
            <a:spLocks noGrp="1" noChangeArrowheads="1"/>
          </p:cNvSpPr>
          <p:nvPr>
            <p:ph type="title"/>
          </p:nvPr>
        </p:nvSpPr>
        <p:spPr>
          <a:xfrm>
            <a:off x="838200" y="365125"/>
            <a:ext cx="10515600" cy="1325563"/>
          </a:xfrm>
        </p:spPr>
        <p:txBody>
          <a:bodyPr/>
          <a:lstStyle/>
          <a:p>
            <a:pPr eaLnBrk="1" hangingPunct="1"/>
            <a:r>
              <a:rPr lang="fr-FR" altLang="fr-FR" dirty="0"/>
              <a:t>Literature Review</a:t>
            </a:r>
          </a:p>
        </p:txBody>
      </p:sp>
      <p:sp>
        <p:nvSpPr>
          <p:cNvPr id="5" name="Espace réservé du contenu 2">
            <a:extLst>
              <a:ext uri="{FF2B5EF4-FFF2-40B4-BE49-F238E27FC236}">
                <a16:creationId xmlns:a16="http://schemas.microsoft.com/office/drawing/2014/main" id="{B70B3DD2-1F66-9E4C-AA77-7A2836BE1CC8}"/>
              </a:ext>
            </a:extLst>
          </p:cNvPr>
          <p:cNvSpPr txBox="1">
            <a:spLocks noChangeArrowheads="1"/>
          </p:cNvSpPr>
          <p:nvPr/>
        </p:nvSpPr>
        <p:spPr bwMode="auto">
          <a:xfrm>
            <a:off x="838200" y="1817038"/>
            <a:ext cx="10515600" cy="4490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SzPct val="85000"/>
              <a:buFont typeface="Wingdings" panose="05000000000000000000" pitchFamily="2" charset="2"/>
              <a:buChar char=""/>
              <a:defRPr lang="fr-FR" altLang="fr-F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Wingdings" panose="05000000000000000000" pitchFamily="2" charset="2"/>
              <a:buChar char="§"/>
              <a:defRPr lang="fr-FR" altLang="fr-F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lang="fr-FR" altLang="fr-F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altLang="fr-FR" sz="1600" b="1" dirty="0"/>
              <a:t>DOLL (1990): </a:t>
            </a:r>
            <a:r>
              <a:rPr lang="pt-BR" altLang="fr-FR" sz="1600" dirty="0"/>
              <a:t>history of the product creation in the 1970s.</a:t>
            </a:r>
          </a:p>
          <a:p>
            <a:pPr marL="0" indent="0" algn="just">
              <a:buNone/>
            </a:pPr>
            <a:endParaRPr lang="pt-BR" altLang="fr-FR" sz="1600" dirty="0"/>
          </a:p>
          <a:p>
            <a:pPr marL="0" indent="0" algn="just">
              <a:buNone/>
            </a:pPr>
            <a:r>
              <a:rPr lang="pt-BR" altLang="fr-FR" sz="1600" b="1" dirty="0"/>
              <a:t>Chung and Skipper (1987): </a:t>
            </a:r>
            <a:r>
              <a:rPr lang="pt-BR" altLang="fr-FR" sz="1600" dirty="0"/>
              <a:t>analysis of the relationship between interest rates and surrender values for a UL contract.</a:t>
            </a:r>
          </a:p>
          <a:p>
            <a:pPr marL="0" indent="0" algn="just">
              <a:buNone/>
            </a:pPr>
            <a:endParaRPr lang="pt-BR" altLang="fr-FR" sz="1600" dirty="0"/>
          </a:p>
          <a:p>
            <a:pPr marL="0" indent="0" algn="just">
              <a:buNone/>
            </a:pPr>
            <a:r>
              <a:rPr lang="pt-BR" altLang="fr-FR" sz="1600" b="1" dirty="0"/>
              <a:t>Carson (1996): </a:t>
            </a:r>
            <a:r>
              <a:rPr lang="pt-BR" altLang="fr-FR" sz="1600" dirty="0"/>
              <a:t>effects of expenses, mortality rates and surrender penalties.</a:t>
            </a:r>
          </a:p>
          <a:p>
            <a:pPr marL="0" indent="0" algn="just">
              <a:buNone/>
            </a:pPr>
            <a:endParaRPr lang="pt-BR" altLang="fr-FR" sz="1600" dirty="0"/>
          </a:p>
          <a:p>
            <a:pPr marL="0" indent="0" algn="just">
              <a:buNone/>
            </a:pPr>
            <a:r>
              <a:rPr lang="pt-BR" altLang="fr-FR" sz="1600" b="1" dirty="0"/>
              <a:t>Cherin and Hutchins (1987): </a:t>
            </a:r>
            <a:r>
              <a:rPr lang="pt-BR" altLang="fr-FR" sz="1600" dirty="0"/>
              <a:t>comparison of UL insurance with the purchase of life insurance and financial investment in the open market.</a:t>
            </a:r>
          </a:p>
          <a:p>
            <a:pPr marL="0" indent="0" algn="just">
              <a:buNone/>
            </a:pPr>
            <a:endParaRPr lang="pt-BR" altLang="fr-FR" sz="1600" dirty="0"/>
          </a:p>
          <a:p>
            <a:pPr marL="0" indent="0" algn="just">
              <a:buNone/>
            </a:pPr>
            <a:r>
              <a:rPr lang="pt-BR" altLang="fr-FR" sz="1600" b="1" dirty="0"/>
              <a:t>D'Arcy and Lee (1987): </a:t>
            </a:r>
            <a:r>
              <a:rPr lang="pt-BR" altLang="fr-FR" sz="1600" dirty="0"/>
              <a:t>comparison of UL insurance with similar financial strategies, incorporating tax effects.</a:t>
            </a:r>
          </a:p>
          <a:p>
            <a:pPr marL="0" indent="0" algn="just">
              <a:buNone/>
            </a:pPr>
            <a:endParaRPr lang="pt-BR" altLang="fr-FR" sz="1600" dirty="0"/>
          </a:p>
          <a:p>
            <a:pPr marL="0" indent="0" algn="just">
              <a:buNone/>
            </a:pPr>
            <a:r>
              <a:rPr lang="pt-BR" altLang="fr-FR" sz="1600" b="1" dirty="0"/>
              <a:t>Corbett and Nelson (1992): </a:t>
            </a:r>
            <a:r>
              <a:rPr lang="pt-BR" altLang="fr-FR" sz="1600" dirty="0"/>
              <a:t>comparison of UL's protection portion with the premiums paid for a renewable term insurance.</a:t>
            </a:r>
          </a:p>
        </p:txBody>
      </p:sp>
      <p:cxnSp>
        <p:nvCxnSpPr>
          <p:cNvPr id="6" name="Conector Reto 5">
            <a:extLst>
              <a:ext uri="{FF2B5EF4-FFF2-40B4-BE49-F238E27FC236}">
                <a16:creationId xmlns:a16="http://schemas.microsoft.com/office/drawing/2014/main" id="{5AFC977F-F28C-934F-A89B-3ABEACD8C8B3}"/>
              </a:ext>
            </a:extLst>
          </p:cNvPr>
          <p:cNvCxnSpPr>
            <a:cxnSpLocks/>
          </p:cNvCxnSpPr>
          <p:nvPr/>
        </p:nvCxnSpPr>
        <p:spPr>
          <a:xfrm>
            <a:off x="381000" y="1590260"/>
            <a:ext cx="0" cy="4717774"/>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E70E169-9426-F94D-AC3B-2C3DB7FB813E}"/>
              </a:ext>
            </a:extLst>
          </p:cNvPr>
          <p:cNvSpPr/>
          <p:nvPr/>
        </p:nvSpPr>
        <p:spPr>
          <a:xfrm>
            <a:off x="241853" y="1830579"/>
            <a:ext cx="278295" cy="27680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Oval 7">
            <a:extLst>
              <a:ext uri="{FF2B5EF4-FFF2-40B4-BE49-F238E27FC236}">
                <a16:creationId xmlns:a16="http://schemas.microsoft.com/office/drawing/2014/main" id="{72965DB8-ABA9-5F4C-BCD7-E26DFE4D7506}"/>
              </a:ext>
            </a:extLst>
          </p:cNvPr>
          <p:cNvSpPr/>
          <p:nvPr/>
        </p:nvSpPr>
        <p:spPr>
          <a:xfrm>
            <a:off x="245165" y="2512777"/>
            <a:ext cx="278295" cy="27680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Oval 8">
            <a:extLst>
              <a:ext uri="{FF2B5EF4-FFF2-40B4-BE49-F238E27FC236}">
                <a16:creationId xmlns:a16="http://schemas.microsoft.com/office/drawing/2014/main" id="{82A54CCB-9310-4546-B057-D1C417B7816E}"/>
              </a:ext>
            </a:extLst>
          </p:cNvPr>
          <p:cNvSpPr/>
          <p:nvPr/>
        </p:nvSpPr>
        <p:spPr>
          <a:xfrm>
            <a:off x="245166" y="3453350"/>
            <a:ext cx="278295" cy="27680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Oval 9">
            <a:extLst>
              <a:ext uri="{FF2B5EF4-FFF2-40B4-BE49-F238E27FC236}">
                <a16:creationId xmlns:a16="http://schemas.microsoft.com/office/drawing/2014/main" id="{45369DBA-4F40-D44E-A5C9-6290A47CB8CB}"/>
              </a:ext>
            </a:extLst>
          </p:cNvPr>
          <p:cNvSpPr/>
          <p:nvPr/>
        </p:nvSpPr>
        <p:spPr>
          <a:xfrm>
            <a:off x="245165" y="4080592"/>
            <a:ext cx="278295" cy="27680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Oval 10">
            <a:extLst>
              <a:ext uri="{FF2B5EF4-FFF2-40B4-BE49-F238E27FC236}">
                <a16:creationId xmlns:a16="http://schemas.microsoft.com/office/drawing/2014/main" id="{CD779A4B-917B-8C42-82C6-743E8CF62839}"/>
              </a:ext>
            </a:extLst>
          </p:cNvPr>
          <p:cNvSpPr/>
          <p:nvPr/>
        </p:nvSpPr>
        <p:spPr>
          <a:xfrm>
            <a:off x="245165" y="5033714"/>
            <a:ext cx="278295" cy="27680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Oval 11">
            <a:extLst>
              <a:ext uri="{FF2B5EF4-FFF2-40B4-BE49-F238E27FC236}">
                <a16:creationId xmlns:a16="http://schemas.microsoft.com/office/drawing/2014/main" id="{62D19304-F949-D54B-9462-051D3B893F50}"/>
              </a:ext>
            </a:extLst>
          </p:cNvPr>
          <p:cNvSpPr/>
          <p:nvPr/>
        </p:nvSpPr>
        <p:spPr>
          <a:xfrm>
            <a:off x="241853" y="5754423"/>
            <a:ext cx="278295" cy="27680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Espaço Reservado para Número de Slide 1"/>
          <p:cNvSpPr>
            <a:spLocks noGrp="1"/>
          </p:cNvSpPr>
          <p:nvPr>
            <p:ph type="sldNum" sz="quarter" idx="12"/>
          </p:nvPr>
        </p:nvSpPr>
        <p:spPr/>
        <p:txBody>
          <a:bodyPr/>
          <a:lstStyle/>
          <a:p>
            <a:pPr>
              <a:defRPr/>
            </a:pPr>
            <a:fld id="{6E4C29F6-C04E-4800-BDDD-8E0464A8B178}" type="slidenum">
              <a:rPr lang="fr-FR" smtClean="0"/>
              <a:pPr>
                <a:defRPr/>
              </a:pPr>
              <a:t>8</a:t>
            </a:fld>
            <a:endParaRPr lang="fr-FR"/>
          </a:p>
        </p:txBody>
      </p:sp>
    </p:spTree>
    <p:extLst>
      <p:ext uri="{BB962C8B-B14F-4D97-AF65-F5344CB8AC3E}">
        <p14:creationId xmlns:p14="http://schemas.microsoft.com/office/powerpoint/2010/main" val="33046904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92E691D-C8C1-4809-94AA-14AD017A9A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5005" y="193982"/>
            <a:ext cx="2331498" cy="837612"/>
          </a:xfrm>
          <a:prstGeom prst="rect">
            <a:avLst/>
          </a:prstGeom>
        </p:spPr>
      </p:pic>
      <p:sp>
        <p:nvSpPr>
          <p:cNvPr id="3" name="Titre 1">
            <a:extLst>
              <a:ext uri="{FF2B5EF4-FFF2-40B4-BE49-F238E27FC236}">
                <a16:creationId xmlns:a16="http://schemas.microsoft.com/office/drawing/2014/main" id="{55F7C73F-8112-8E47-8993-0BB6C68FA30C}"/>
              </a:ext>
            </a:extLst>
          </p:cNvPr>
          <p:cNvSpPr>
            <a:spLocks noGrp="1" noChangeArrowheads="1"/>
          </p:cNvSpPr>
          <p:nvPr>
            <p:ph type="title"/>
          </p:nvPr>
        </p:nvSpPr>
        <p:spPr>
          <a:xfrm>
            <a:off x="838200" y="365125"/>
            <a:ext cx="10515600" cy="1325563"/>
          </a:xfrm>
        </p:spPr>
        <p:txBody>
          <a:bodyPr/>
          <a:lstStyle/>
          <a:p>
            <a:r>
              <a:rPr lang="pt-BR" dirty="0"/>
              <a:t>Mechanism of Universal Life Insurance </a:t>
            </a:r>
            <a:endParaRPr lang="pt-BR" dirty="0">
              <a:effectLst/>
            </a:endParaRPr>
          </a:p>
        </p:txBody>
      </p:sp>
      <p:sp>
        <p:nvSpPr>
          <p:cNvPr id="5" name="Retângulo 4">
            <a:extLst>
              <a:ext uri="{FF2B5EF4-FFF2-40B4-BE49-F238E27FC236}">
                <a16:creationId xmlns:a16="http://schemas.microsoft.com/office/drawing/2014/main" id="{5818724D-B1EC-2C46-B455-5802B752D639}"/>
              </a:ext>
            </a:extLst>
          </p:cNvPr>
          <p:cNvSpPr/>
          <p:nvPr/>
        </p:nvSpPr>
        <p:spPr>
          <a:xfrm>
            <a:off x="7494234" y="2005036"/>
            <a:ext cx="4578497" cy="400110"/>
          </a:xfrm>
          <a:prstGeom prst="rect">
            <a:avLst/>
          </a:prstGeom>
        </p:spPr>
        <p:txBody>
          <a:bodyPr wrap="square">
            <a:spAutoFit/>
          </a:bodyPr>
          <a:lstStyle/>
          <a:p>
            <a:pPr algn="just"/>
            <a:r>
              <a:rPr lang="pt-BR" sz="2000" dirty="0">
                <a:latin typeface="Arial" panose="020B0604020202020204" pitchFamily="34" charset="0"/>
                <a:cs typeface="Arial" panose="020B0604020202020204" pitchFamily="34" charset="0"/>
              </a:rPr>
              <a:t>𝐴𝑉</a:t>
            </a:r>
            <a:r>
              <a:rPr lang="pt-BR" i="1" baseline="-25000" dirty="0">
                <a:latin typeface="Arial" panose="020B0604020202020204" pitchFamily="34" charset="0"/>
                <a:cs typeface="Arial" panose="020B0604020202020204" pitchFamily="34" charset="0"/>
              </a:rPr>
              <a:t>t</a:t>
            </a:r>
            <a:r>
              <a:rPr lang="pt-BR" sz="2000" dirty="0">
                <a:latin typeface="Arial" panose="020B0604020202020204" pitchFamily="34" charset="0"/>
                <a:cs typeface="Arial" panose="020B0604020202020204" pitchFamily="34" charset="0"/>
              </a:rPr>
              <a:t> = (𝐴𝑉</a:t>
            </a:r>
            <a:r>
              <a:rPr lang="pt-BR" sz="2000" i="1" baseline="-25000" dirty="0">
                <a:latin typeface="Arial" panose="020B0604020202020204" pitchFamily="34" charset="0"/>
                <a:cs typeface="Arial" panose="020B0604020202020204" pitchFamily="34" charset="0"/>
              </a:rPr>
              <a:t>t-1</a:t>
            </a:r>
            <a:r>
              <a:rPr lang="pt-BR" sz="2000" dirty="0">
                <a:latin typeface="Arial" panose="020B0604020202020204" pitchFamily="34" charset="0"/>
                <a:cs typeface="Arial" panose="020B0604020202020204" pitchFamily="34" charset="0"/>
              </a:rPr>
              <a:t> + 𝑃</a:t>
            </a:r>
            <a:r>
              <a:rPr lang="pt-BR" sz="2000" i="1" baseline="-25000" dirty="0">
                <a:latin typeface="Arial" panose="020B0604020202020204" pitchFamily="34" charset="0"/>
                <a:cs typeface="Arial" panose="020B0604020202020204" pitchFamily="34" charset="0"/>
              </a:rPr>
              <a:t>t</a:t>
            </a:r>
            <a:r>
              <a:rPr lang="pt-BR" sz="2000" dirty="0">
                <a:latin typeface="Arial" panose="020B0604020202020204" pitchFamily="34" charset="0"/>
                <a:cs typeface="Arial" panose="020B0604020202020204" pitchFamily="34" charset="0"/>
              </a:rPr>
              <a:t> – 𝐸𝐶</a:t>
            </a:r>
            <a:r>
              <a:rPr lang="pt-BR" sz="2000" i="1" baseline="-25000" dirty="0">
                <a:latin typeface="Arial" panose="020B0604020202020204" pitchFamily="34" charset="0"/>
                <a:cs typeface="Arial" panose="020B0604020202020204" pitchFamily="34" charset="0"/>
              </a:rPr>
              <a:t>t</a:t>
            </a:r>
            <a:r>
              <a:rPr lang="pt-BR" sz="2000" dirty="0">
                <a:latin typeface="Arial" panose="020B0604020202020204" pitchFamily="34" charset="0"/>
                <a:cs typeface="Arial" panose="020B0604020202020204" pitchFamily="34" charset="0"/>
              </a:rPr>
              <a:t> – 𝐶𝑜𝐼</a:t>
            </a:r>
            <a:r>
              <a:rPr lang="pt-BR" sz="2000" i="1" baseline="-25000" dirty="0">
                <a:latin typeface="Arial" panose="020B0604020202020204" pitchFamily="34" charset="0"/>
                <a:cs typeface="Arial" panose="020B0604020202020204" pitchFamily="34" charset="0"/>
              </a:rPr>
              <a:t>t</a:t>
            </a:r>
            <a:r>
              <a:rPr lang="pt-BR" sz="2000" dirty="0">
                <a:latin typeface="Arial" panose="020B0604020202020204" pitchFamily="34" charset="0"/>
                <a:cs typeface="Arial" panose="020B0604020202020204" pitchFamily="34" charset="0"/>
              </a:rPr>
              <a:t> ) × (1 + 𝑖</a:t>
            </a:r>
            <a:r>
              <a:rPr lang="pt-BR" sz="2000" i="1" baseline="-25000" dirty="0">
                <a:latin typeface="Arial" panose="020B0604020202020204" pitchFamily="34" charset="0"/>
                <a:cs typeface="Arial" panose="020B0604020202020204" pitchFamily="34" charset="0"/>
              </a:rPr>
              <a:t>t</a:t>
            </a:r>
            <a:r>
              <a:rPr lang="pt-BR" sz="2000" dirty="0">
                <a:latin typeface="Arial" panose="020B0604020202020204" pitchFamily="34" charset="0"/>
                <a:cs typeface="Arial" panose="020B0604020202020204" pitchFamily="34" charset="0"/>
              </a:rPr>
              <a:t>). </a:t>
            </a:r>
          </a:p>
        </p:txBody>
      </p:sp>
      <p:sp>
        <p:nvSpPr>
          <p:cNvPr id="6" name="Espace réservé du contenu 2">
            <a:extLst>
              <a:ext uri="{FF2B5EF4-FFF2-40B4-BE49-F238E27FC236}">
                <a16:creationId xmlns:a16="http://schemas.microsoft.com/office/drawing/2014/main" id="{AF77037F-A1DB-E04A-BA73-9286D5E87140}"/>
              </a:ext>
            </a:extLst>
          </p:cNvPr>
          <p:cNvSpPr txBox="1">
            <a:spLocks noChangeArrowheads="1"/>
          </p:cNvSpPr>
          <p:nvPr/>
        </p:nvSpPr>
        <p:spPr bwMode="auto">
          <a:xfrm>
            <a:off x="7494235" y="2452835"/>
            <a:ext cx="4101418" cy="1973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SzPct val="85000"/>
              <a:buFont typeface="Wingdings" panose="05000000000000000000" pitchFamily="2" charset="2"/>
              <a:buChar char=""/>
              <a:defRPr lang="fr-FR" altLang="fr-F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Wingdings" panose="05000000000000000000" pitchFamily="2" charset="2"/>
              <a:buChar char="§"/>
              <a:defRPr lang="fr-FR" altLang="fr-F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lang="fr-FR" altLang="fr-F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1600" dirty="0">
                <a:solidFill>
                  <a:schemeClr val="bg1">
                    <a:lumMod val="50000"/>
                  </a:schemeClr>
                </a:solidFill>
              </a:rPr>
              <a:t>𝐴𝑉</a:t>
            </a:r>
            <a:r>
              <a:rPr lang="pt-BR" sz="1600" i="1" baseline="-25000" dirty="0">
                <a:solidFill>
                  <a:schemeClr val="bg1">
                    <a:lumMod val="50000"/>
                  </a:schemeClr>
                </a:solidFill>
              </a:rPr>
              <a:t>t</a:t>
            </a:r>
            <a:r>
              <a:rPr lang="pt-BR" sz="1600" dirty="0">
                <a:solidFill>
                  <a:schemeClr val="bg1">
                    <a:lumMod val="50000"/>
                  </a:schemeClr>
                </a:solidFill>
              </a:rPr>
              <a:t> </a:t>
            </a:r>
            <a:r>
              <a:rPr lang="pt-BR" altLang="fr-FR" sz="1600" dirty="0">
                <a:solidFill>
                  <a:schemeClr val="bg1">
                    <a:lumMod val="50000"/>
                  </a:schemeClr>
                </a:solidFill>
              </a:rPr>
              <a:t>: account value in t;</a:t>
            </a:r>
          </a:p>
          <a:p>
            <a:pPr marL="0" indent="0" algn="just">
              <a:buNone/>
            </a:pPr>
            <a:r>
              <a:rPr lang="pt-BR" altLang="fr-FR" sz="1600" i="1" dirty="0">
                <a:solidFill>
                  <a:schemeClr val="bg1">
                    <a:lumMod val="50000"/>
                  </a:schemeClr>
                </a:solidFill>
              </a:rPr>
              <a:t>P</a:t>
            </a:r>
            <a:r>
              <a:rPr lang="pt-BR" altLang="fr-FR" sz="1600" i="1" baseline="-25000" dirty="0">
                <a:solidFill>
                  <a:schemeClr val="bg1">
                    <a:lumMod val="50000"/>
                  </a:schemeClr>
                </a:solidFill>
              </a:rPr>
              <a:t>t</a:t>
            </a:r>
            <a:r>
              <a:rPr lang="pt-BR" altLang="fr-FR" sz="1600" dirty="0">
                <a:solidFill>
                  <a:schemeClr val="bg1">
                    <a:lumMod val="50000"/>
                  </a:schemeClr>
                </a:solidFill>
              </a:rPr>
              <a:t>: premiums paid at time t;</a:t>
            </a:r>
            <a:endParaRPr lang="pt-BR" altLang="fr-FR" sz="1600" i="1" dirty="0">
              <a:solidFill>
                <a:schemeClr val="bg1">
                  <a:lumMod val="50000"/>
                </a:schemeClr>
              </a:solidFill>
            </a:endParaRPr>
          </a:p>
          <a:p>
            <a:pPr marL="0" indent="0" algn="just">
              <a:buNone/>
            </a:pPr>
            <a:r>
              <a:rPr lang="pt-BR" altLang="fr-FR" sz="1600" i="1" dirty="0">
                <a:solidFill>
                  <a:schemeClr val="bg1">
                    <a:lumMod val="50000"/>
                  </a:schemeClr>
                </a:solidFill>
              </a:rPr>
              <a:t>EC</a:t>
            </a:r>
            <a:r>
              <a:rPr lang="pt-BR" altLang="fr-FR" sz="1600" i="1" baseline="-25000" dirty="0">
                <a:solidFill>
                  <a:schemeClr val="bg1">
                    <a:lumMod val="50000"/>
                  </a:schemeClr>
                </a:solidFill>
              </a:rPr>
              <a:t>t</a:t>
            </a:r>
            <a:r>
              <a:rPr lang="pt-BR" altLang="fr-FR" sz="1600" dirty="0">
                <a:solidFill>
                  <a:schemeClr val="bg1">
                    <a:lumMod val="50000"/>
                  </a:schemeClr>
                </a:solidFill>
              </a:rPr>
              <a:t>: administrative and operational charges in t;</a:t>
            </a:r>
          </a:p>
          <a:p>
            <a:pPr marL="0" indent="0" algn="just">
              <a:buNone/>
            </a:pPr>
            <a:r>
              <a:rPr lang="pt-BR" altLang="fr-FR" sz="1600" i="1" dirty="0">
                <a:solidFill>
                  <a:schemeClr val="bg1">
                    <a:lumMod val="50000"/>
                  </a:schemeClr>
                </a:solidFill>
              </a:rPr>
              <a:t>CoI</a:t>
            </a:r>
            <a:r>
              <a:rPr lang="pt-BR" altLang="fr-FR" sz="1600" i="1" baseline="-25000" dirty="0">
                <a:solidFill>
                  <a:schemeClr val="bg1">
                    <a:lumMod val="50000"/>
                  </a:schemeClr>
                </a:solidFill>
              </a:rPr>
              <a:t>t</a:t>
            </a:r>
            <a:r>
              <a:rPr lang="pt-BR" altLang="fr-FR" sz="1600" dirty="0">
                <a:solidFill>
                  <a:schemeClr val="bg1">
                    <a:lumMod val="50000"/>
                  </a:schemeClr>
                </a:solidFill>
              </a:rPr>
              <a:t>: cost of insurance in t;</a:t>
            </a:r>
          </a:p>
          <a:p>
            <a:pPr marL="0" indent="0" algn="just">
              <a:buNone/>
            </a:pPr>
            <a:r>
              <a:rPr lang="pt-BR" altLang="fr-FR" sz="1600" i="1" dirty="0">
                <a:solidFill>
                  <a:schemeClr val="bg1">
                    <a:lumMod val="50000"/>
                  </a:schemeClr>
                </a:solidFill>
              </a:rPr>
              <a:t>i</a:t>
            </a:r>
            <a:r>
              <a:rPr lang="pt-BR" altLang="fr-FR" sz="1600" i="1" baseline="-25000" dirty="0">
                <a:solidFill>
                  <a:schemeClr val="bg1">
                    <a:lumMod val="50000"/>
                  </a:schemeClr>
                </a:solidFill>
              </a:rPr>
              <a:t>t</a:t>
            </a:r>
            <a:r>
              <a:rPr lang="pt-BR" altLang="fr-FR" sz="1600" dirty="0">
                <a:solidFill>
                  <a:schemeClr val="bg1">
                    <a:lumMod val="50000"/>
                  </a:schemeClr>
                </a:solidFill>
              </a:rPr>
              <a:t>: interest rate earned in t.</a:t>
            </a:r>
          </a:p>
          <a:p>
            <a:pPr marL="0" indent="0" algn="just">
              <a:buNone/>
            </a:pPr>
            <a:endParaRPr lang="pt-BR" altLang="fr-FR" sz="1600" dirty="0"/>
          </a:p>
          <a:p>
            <a:pPr marL="0" indent="0" algn="just">
              <a:buNone/>
            </a:pPr>
            <a:endParaRPr lang="pt-BR" altLang="fr-FR" sz="1600" dirty="0"/>
          </a:p>
        </p:txBody>
      </p:sp>
      <p:sp>
        <p:nvSpPr>
          <p:cNvPr id="7" name="Espace réservé du contenu 2">
            <a:extLst>
              <a:ext uri="{FF2B5EF4-FFF2-40B4-BE49-F238E27FC236}">
                <a16:creationId xmlns:a16="http://schemas.microsoft.com/office/drawing/2014/main" id="{E62DE3E8-5A25-F24B-9A15-25353AD1DAB4}"/>
              </a:ext>
            </a:extLst>
          </p:cNvPr>
          <p:cNvSpPr txBox="1">
            <a:spLocks noChangeArrowheads="1"/>
          </p:cNvSpPr>
          <p:nvPr/>
        </p:nvSpPr>
        <p:spPr bwMode="auto">
          <a:xfrm>
            <a:off x="7494235" y="4487474"/>
            <a:ext cx="4101418" cy="1038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SzPct val="85000"/>
              <a:buFont typeface="Wingdings" panose="05000000000000000000" pitchFamily="2" charset="2"/>
              <a:buChar char=""/>
              <a:defRPr lang="fr-FR" altLang="fr-F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Wingdings" panose="05000000000000000000" pitchFamily="2" charset="2"/>
              <a:buChar char="§"/>
              <a:defRPr lang="fr-FR" altLang="fr-F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lang="fr-FR" altLang="fr-F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lang="fr-FR" altLang="fr-F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altLang="fr-FR" sz="1600" b="1" dirty="0">
                <a:solidFill>
                  <a:schemeClr val="accent2"/>
                </a:solidFill>
              </a:rPr>
              <a:t>Type B: </a:t>
            </a:r>
            <a:r>
              <a:rPr lang="pt-BR" altLang="fr-FR" sz="1600" dirty="0"/>
              <a:t>level and predetermined additional death benefit;</a:t>
            </a:r>
          </a:p>
          <a:p>
            <a:pPr marL="0" indent="0" algn="just">
              <a:buNone/>
            </a:pPr>
            <a:r>
              <a:rPr lang="pt-BR" altLang="fr-FR" sz="1600" b="1" dirty="0">
                <a:solidFill>
                  <a:schemeClr val="accent2"/>
                </a:solidFill>
              </a:rPr>
              <a:t>Type A: </a:t>
            </a:r>
            <a:r>
              <a:rPr lang="pt-BR" altLang="fr-FR" sz="1600" dirty="0"/>
              <a:t>fixed total benefit and existence of the corridor factor adjustment.</a:t>
            </a:r>
          </a:p>
        </p:txBody>
      </p:sp>
      <p:sp>
        <p:nvSpPr>
          <p:cNvPr id="8" name="Triângulo 7">
            <a:extLst>
              <a:ext uri="{FF2B5EF4-FFF2-40B4-BE49-F238E27FC236}">
                <a16:creationId xmlns:a16="http://schemas.microsoft.com/office/drawing/2014/main" id="{308F9B6F-BB16-BF46-9E61-E79944812094}"/>
              </a:ext>
            </a:extLst>
          </p:cNvPr>
          <p:cNvSpPr/>
          <p:nvPr/>
        </p:nvSpPr>
        <p:spPr>
          <a:xfrm rot="5400000">
            <a:off x="5579399" y="3618081"/>
            <a:ext cx="3468068" cy="268575"/>
          </a:xfrm>
          <a:prstGeom prst="triangle">
            <a:avLst/>
          </a:prstGeom>
          <a:solidFill>
            <a:schemeClr val="accent5">
              <a:lumMod val="20000"/>
              <a:lumOff val="80000"/>
            </a:schemeClr>
          </a:solidFill>
          <a:ln>
            <a:noFill/>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orthographicFront"/>
              <a:lightRig rig="harsh" dir="t"/>
            </a:scene3d>
            <a:sp3d extrusionH="57150" prstMaterial="matte">
              <a:bevelT w="63500" h="12700" prst="angle"/>
              <a:contourClr>
                <a:schemeClr val="bg1">
                  <a:lumMod val="65000"/>
                </a:schemeClr>
              </a:contourClr>
            </a:sp3d>
          </a:bodyPr>
          <a:lstStyle/>
          <a:p>
            <a:pPr algn="ctr"/>
            <a:endParaRPr lang="pt-BR" b="1">
              <a:ln/>
              <a:solidFill>
                <a:schemeClr val="accent3"/>
              </a:solidFill>
            </a:endParaRPr>
          </a:p>
        </p:txBody>
      </p:sp>
      <p:pic>
        <p:nvPicPr>
          <p:cNvPr id="9" name="Imagem 8">
            <a:extLst>
              <a:ext uri="{FF2B5EF4-FFF2-40B4-BE49-F238E27FC236}">
                <a16:creationId xmlns:a16="http://schemas.microsoft.com/office/drawing/2014/main" id="{9B2CA5BB-0FCB-2D4D-8225-DBDEEA207493}"/>
              </a:ext>
            </a:extLst>
          </p:cNvPr>
          <p:cNvPicPr>
            <a:picLocks noChangeAspect="1"/>
          </p:cNvPicPr>
          <p:nvPr/>
        </p:nvPicPr>
        <p:blipFill>
          <a:blip r:embed="rId3"/>
          <a:stretch>
            <a:fillRect/>
          </a:stretch>
        </p:blipFill>
        <p:spPr>
          <a:xfrm>
            <a:off x="246712" y="1917505"/>
            <a:ext cx="6885918" cy="3746362"/>
          </a:xfrm>
          <a:prstGeom prst="rect">
            <a:avLst/>
          </a:prstGeom>
        </p:spPr>
      </p:pic>
      <p:sp>
        <p:nvSpPr>
          <p:cNvPr id="2" name="Espaço Reservado para Número de Slide 1"/>
          <p:cNvSpPr>
            <a:spLocks noGrp="1"/>
          </p:cNvSpPr>
          <p:nvPr>
            <p:ph type="sldNum" sz="quarter" idx="12"/>
          </p:nvPr>
        </p:nvSpPr>
        <p:spPr/>
        <p:txBody>
          <a:bodyPr/>
          <a:lstStyle/>
          <a:p>
            <a:pPr>
              <a:defRPr/>
            </a:pPr>
            <a:fld id="{6E4C29F6-C04E-4800-BDDD-8E0464A8B178}" type="slidenum">
              <a:rPr lang="fr-FR" smtClean="0"/>
              <a:pPr>
                <a:defRPr/>
              </a:pPr>
              <a:t>9</a:t>
            </a:fld>
            <a:endParaRPr lang="fr-FR"/>
          </a:p>
        </p:txBody>
      </p:sp>
    </p:spTree>
    <p:extLst>
      <p:ext uri="{BB962C8B-B14F-4D97-AF65-F5344CB8AC3E}">
        <p14:creationId xmlns:p14="http://schemas.microsoft.com/office/powerpoint/2010/main" val="1433312583"/>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Master Paris 2020  -  Read-Only  -  Compatibility Mode" id="{EBEE2B36-9F3D-4344-8EF4-2B34469FF717}" vid="{14BE48C6-E6FA-4F40-A532-13646EB24AF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3135</TotalTime>
  <Words>2530</Words>
  <Application>Microsoft Office PowerPoint</Application>
  <PresentationFormat>Widescreen</PresentationFormat>
  <Paragraphs>686</Paragraphs>
  <Slides>19</Slides>
  <Notes>0</Notes>
  <HiddenSlides>0</HiddenSlides>
  <MMClips>0</MMClips>
  <ScaleCrop>false</ScaleCrop>
  <HeadingPairs>
    <vt:vector size="6" baseType="variant">
      <vt:variant>
        <vt:lpstr>Fontes usadas</vt:lpstr>
      </vt:variant>
      <vt:variant>
        <vt:i4>9</vt:i4>
      </vt:variant>
      <vt:variant>
        <vt:lpstr>Tema</vt:lpstr>
      </vt:variant>
      <vt:variant>
        <vt:i4>1</vt:i4>
      </vt:variant>
      <vt:variant>
        <vt:lpstr>Títulos de slides</vt:lpstr>
      </vt:variant>
      <vt:variant>
        <vt:i4>19</vt:i4>
      </vt:variant>
    </vt:vector>
  </HeadingPairs>
  <TitlesOfParts>
    <vt:vector size="29" baseType="lpstr">
      <vt:lpstr>Aharoni</vt:lpstr>
      <vt:lpstr>Arial</vt:lpstr>
      <vt:lpstr>Calibri</vt:lpstr>
      <vt:lpstr>Cambria Math</vt:lpstr>
      <vt:lpstr>Courier New</vt:lpstr>
      <vt:lpstr>Roboto</vt:lpstr>
      <vt:lpstr>Times New Roman</vt:lpstr>
      <vt:lpstr>Verdana</vt:lpstr>
      <vt:lpstr>Wingdings</vt:lpstr>
      <vt:lpstr>Thème Office</vt:lpstr>
      <vt:lpstr>Apresentação do PowerPoint</vt:lpstr>
      <vt:lpstr>Apresentação do PowerPoint</vt:lpstr>
      <vt:lpstr>Agenda</vt:lpstr>
      <vt:lpstr>Introduction</vt:lpstr>
      <vt:lpstr>USA x Brazil</vt:lpstr>
      <vt:lpstr>Opportunities in Brazilian Market</vt:lpstr>
      <vt:lpstr>The Main Objective</vt:lpstr>
      <vt:lpstr>Literature Review</vt:lpstr>
      <vt:lpstr>Mechanism of Universal Life Insurance </vt:lpstr>
      <vt:lpstr>Methodological Procedures</vt:lpstr>
      <vt:lpstr>Methodological Procedures </vt:lpstr>
      <vt:lpstr>Assumptions</vt:lpstr>
      <vt:lpstr>Results | Individual perspective</vt:lpstr>
      <vt:lpstr>Results | Individual perspective</vt:lpstr>
      <vt:lpstr>Results | Supply’s perspective</vt:lpstr>
      <vt:lpstr>Results | One last exercise</vt:lpstr>
      <vt:lpstr>Conclusion</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Samuel CYWIE</dc:creator>
  <cp:lastModifiedBy>João Vinícius de França Carvalho</cp:lastModifiedBy>
  <cp:revision>40</cp:revision>
  <dcterms:created xsi:type="dcterms:W3CDTF">2020-01-19T10:38:42Z</dcterms:created>
  <dcterms:modified xsi:type="dcterms:W3CDTF">2020-04-08T15:21:30Z</dcterms:modified>
</cp:coreProperties>
</file>