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32" r:id="rId2"/>
  </p:sldMasterIdLst>
  <p:notesMasterIdLst>
    <p:notesMasterId r:id="rId16"/>
  </p:notesMasterIdLst>
  <p:sldIdLst>
    <p:sldId id="256" r:id="rId3"/>
    <p:sldId id="257" r:id="rId4"/>
    <p:sldId id="260" r:id="rId5"/>
    <p:sldId id="272" r:id="rId6"/>
    <p:sldId id="273" r:id="rId7"/>
    <p:sldId id="274" r:id="rId8"/>
    <p:sldId id="275" r:id="rId9"/>
    <p:sldId id="269" r:id="rId10"/>
    <p:sldId id="277" r:id="rId11"/>
    <p:sldId id="278" r:id="rId12"/>
    <p:sldId id="279" r:id="rId13"/>
    <p:sldId id="259" r:id="rId14"/>
    <p:sldId id="261" r:id="rId15"/>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C"/>
    <a:srgbClr val="FE39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68" d="100"/>
          <a:sy n="68" d="100"/>
        </p:scale>
        <p:origin x="5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5347E66-B7F6-4320-84C4-8B64410256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5A83FD2B-E4FB-4F23-9C9A-C24B51A2E1A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D17798B-10C1-4332-975C-D486B5839916}" type="datetimeFigureOut">
              <a:rPr lang="fr-FR"/>
              <a:pPr>
                <a:defRPr/>
              </a:pPr>
              <a:t>18/04/2020</a:t>
            </a:fld>
            <a:endParaRPr lang="fr-FR"/>
          </a:p>
        </p:txBody>
      </p:sp>
      <p:sp>
        <p:nvSpPr>
          <p:cNvPr id="4" name="Espace réservé de l'image des diapositives 3">
            <a:extLst>
              <a:ext uri="{FF2B5EF4-FFF2-40B4-BE49-F238E27FC236}">
                <a16:creationId xmlns:a16="http://schemas.microsoft.com/office/drawing/2014/main" id="{7D0BE945-82FC-4935-A3CC-B856232D30C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98F55018-D6AD-44C5-A1CC-DD10EF2DC8F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9A74EE44-0531-4EBD-BE49-00B17701967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a:extLst>
              <a:ext uri="{FF2B5EF4-FFF2-40B4-BE49-F238E27FC236}">
                <a16:creationId xmlns:a16="http://schemas.microsoft.com/office/drawing/2014/main" id="{98DC9FF4-C31E-4C40-AED3-7736697D5B7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B48409E-B983-4D78-8B12-3F08006A05FA}" type="slidenum">
              <a:rPr lang="fr-FR"/>
              <a:pPr>
                <a:defRPr/>
              </a:pPr>
              <a:t>‹Nr.›</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7">
            <a:extLst>
              <a:ext uri="{FF2B5EF4-FFF2-40B4-BE49-F238E27FC236}">
                <a16:creationId xmlns:a16="http://schemas.microsoft.com/office/drawing/2014/main" id="{26F7EA53-F9C2-4CD3-A93C-CBC06CC7464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e la date 3">
            <a:extLst>
              <a:ext uri="{FF2B5EF4-FFF2-40B4-BE49-F238E27FC236}">
                <a16:creationId xmlns:a16="http://schemas.microsoft.com/office/drawing/2014/main" id="{DA3CEF92-A9A5-4309-97FB-A0AE8E00E10E}"/>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6" name="Espace réservé du pied de page 4">
            <a:extLst>
              <a:ext uri="{FF2B5EF4-FFF2-40B4-BE49-F238E27FC236}">
                <a16:creationId xmlns:a16="http://schemas.microsoft.com/office/drawing/2014/main" id="{80EFE4FE-1D2B-48EE-A2FD-3321D0A85FD2}"/>
              </a:ext>
            </a:extLst>
          </p:cNvPr>
          <p:cNvSpPr>
            <a:spLocks noGrp="1"/>
          </p:cNvSpPr>
          <p:nvPr>
            <p:ph type="ftr" sz="quarter" idx="11"/>
          </p:nvPr>
        </p:nvSpPr>
        <p:spPr/>
        <p:txBody>
          <a:bodyPr/>
          <a:lstStyle>
            <a:lvl1pPr>
              <a:defRPr/>
            </a:lvl1pPr>
          </a:lstStyle>
          <a:p>
            <a:pPr>
              <a:defRPr/>
            </a:pPr>
            <a:r>
              <a:rPr lang="fr-FR"/>
              <a:t>Michael Fackler: Intercultural research</a:t>
            </a:r>
          </a:p>
        </p:txBody>
      </p:sp>
      <p:sp>
        <p:nvSpPr>
          <p:cNvPr id="7" name="Espace réservé du numéro de diapositive 5">
            <a:extLst>
              <a:ext uri="{FF2B5EF4-FFF2-40B4-BE49-F238E27FC236}">
                <a16:creationId xmlns:a16="http://schemas.microsoft.com/office/drawing/2014/main" id="{5B1342DD-1BB0-4CE6-8C04-FE8A374BF688}"/>
              </a:ext>
            </a:extLst>
          </p:cNvPr>
          <p:cNvSpPr>
            <a:spLocks noGrp="1"/>
          </p:cNvSpPr>
          <p:nvPr>
            <p:ph type="sldNum" sz="quarter" idx="12"/>
          </p:nvPr>
        </p:nvSpPr>
        <p:spPr/>
        <p:txBody>
          <a:bodyPr/>
          <a:lstStyle>
            <a:lvl1pPr>
              <a:defRPr/>
            </a:lvl1pPr>
          </a:lstStyle>
          <a:p>
            <a:pPr>
              <a:defRPr/>
            </a:pPr>
            <a:fld id="{6D717144-57A0-442F-B1D0-AC7DC08C68D7}" type="slidenum">
              <a:rPr lang="fr-FR"/>
              <a:pPr>
                <a:defRPr/>
              </a:pPr>
              <a:t>‹Nr.›</a:t>
            </a:fld>
            <a:endParaRPr lang="fr-FR"/>
          </a:p>
        </p:txBody>
      </p:sp>
    </p:spTree>
    <p:extLst>
      <p:ext uri="{BB962C8B-B14F-4D97-AF65-F5344CB8AC3E}">
        <p14:creationId xmlns:p14="http://schemas.microsoft.com/office/powerpoint/2010/main" val="346478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C0A869BF-140F-4786-A88B-D6F82CC88C02}"/>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5" name="Espace réservé du pied de page 4">
            <a:extLst>
              <a:ext uri="{FF2B5EF4-FFF2-40B4-BE49-F238E27FC236}">
                <a16:creationId xmlns:a16="http://schemas.microsoft.com/office/drawing/2014/main" id="{527E84BB-7129-4A77-A190-C19271D3A792}"/>
              </a:ext>
            </a:extLst>
          </p:cNvPr>
          <p:cNvSpPr>
            <a:spLocks noGrp="1"/>
          </p:cNvSpPr>
          <p:nvPr>
            <p:ph type="ftr" sz="quarter" idx="11"/>
          </p:nvPr>
        </p:nvSpPr>
        <p:spPr/>
        <p:txBody>
          <a:bodyPr/>
          <a:lstStyle>
            <a:lvl1pPr>
              <a:defRPr/>
            </a:lvl1pPr>
          </a:lstStyle>
          <a:p>
            <a:pPr>
              <a:defRPr/>
            </a:pPr>
            <a:r>
              <a:rPr lang="fr-FR"/>
              <a:t>Michael Fackler: Intercultural research</a:t>
            </a:r>
          </a:p>
        </p:txBody>
      </p:sp>
      <p:sp>
        <p:nvSpPr>
          <p:cNvPr id="6" name="Espace réservé du numéro de diapositive 5">
            <a:extLst>
              <a:ext uri="{FF2B5EF4-FFF2-40B4-BE49-F238E27FC236}">
                <a16:creationId xmlns:a16="http://schemas.microsoft.com/office/drawing/2014/main" id="{C9CB0593-F466-440E-989F-18417037613D}"/>
              </a:ext>
            </a:extLst>
          </p:cNvPr>
          <p:cNvSpPr>
            <a:spLocks noGrp="1"/>
          </p:cNvSpPr>
          <p:nvPr>
            <p:ph type="sldNum" sz="quarter" idx="12"/>
          </p:nvPr>
        </p:nvSpPr>
        <p:spPr/>
        <p:txBody>
          <a:bodyPr/>
          <a:lstStyle>
            <a:lvl1pPr>
              <a:defRPr/>
            </a:lvl1pPr>
          </a:lstStyle>
          <a:p>
            <a:pPr>
              <a:defRPr/>
            </a:pPr>
            <a:fld id="{815C7591-095F-4BD3-8C09-593A1D385698}" type="slidenum">
              <a:rPr lang="fr-FR"/>
              <a:pPr>
                <a:defRPr/>
              </a:pPr>
              <a:t>‹Nr.›</a:t>
            </a:fld>
            <a:endParaRPr lang="fr-FR"/>
          </a:p>
        </p:txBody>
      </p:sp>
    </p:spTree>
    <p:extLst>
      <p:ext uri="{BB962C8B-B14F-4D97-AF65-F5344CB8AC3E}">
        <p14:creationId xmlns:p14="http://schemas.microsoft.com/office/powerpoint/2010/main" val="318022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E92DEA4-7FCA-4113-8893-F854522AD8EE}"/>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5" name="Espace réservé du pied de page 4">
            <a:extLst>
              <a:ext uri="{FF2B5EF4-FFF2-40B4-BE49-F238E27FC236}">
                <a16:creationId xmlns:a16="http://schemas.microsoft.com/office/drawing/2014/main" id="{0BD3E167-3D99-40E2-BBF8-951FC571CD81}"/>
              </a:ext>
            </a:extLst>
          </p:cNvPr>
          <p:cNvSpPr>
            <a:spLocks noGrp="1"/>
          </p:cNvSpPr>
          <p:nvPr>
            <p:ph type="ftr" sz="quarter" idx="11"/>
          </p:nvPr>
        </p:nvSpPr>
        <p:spPr/>
        <p:txBody>
          <a:bodyPr/>
          <a:lstStyle>
            <a:lvl1pPr>
              <a:defRPr/>
            </a:lvl1pPr>
          </a:lstStyle>
          <a:p>
            <a:pPr>
              <a:defRPr/>
            </a:pPr>
            <a:r>
              <a:rPr lang="fr-FR"/>
              <a:t>Michael Fackler: Intercultural research</a:t>
            </a:r>
          </a:p>
        </p:txBody>
      </p:sp>
      <p:sp>
        <p:nvSpPr>
          <p:cNvPr id="6" name="Espace réservé du numéro de diapositive 5">
            <a:extLst>
              <a:ext uri="{FF2B5EF4-FFF2-40B4-BE49-F238E27FC236}">
                <a16:creationId xmlns:a16="http://schemas.microsoft.com/office/drawing/2014/main" id="{9251FB1A-E34A-48EA-9F1D-3FE8B2133A43}"/>
              </a:ext>
            </a:extLst>
          </p:cNvPr>
          <p:cNvSpPr>
            <a:spLocks noGrp="1"/>
          </p:cNvSpPr>
          <p:nvPr>
            <p:ph type="sldNum" sz="quarter" idx="12"/>
          </p:nvPr>
        </p:nvSpPr>
        <p:spPr/>
        <p:txBody>
          <a:bodyPr/>
          <a:lstStyle>
            <a:lvl1pPr>
              <a:defRPr/>
            </a:lvl1pPr>
          </a:lstStyle>
          <a:p>
            <a:pPr>
              <a:defRPr/>
            </a:pPr>
            <a:fld id="{D434BAB0-2328-4F16-9BB4-21E9AA3DDE31}" type="slidenum">
              <a:rPr lang="fr-FR"/>
              <a:pPr>
                <a:defRPr/>
              </a:pPr>
              <a:t>‹Nr.›</a:t>
            </a:fld>
            <a:endParaRPr lang="fr-FR"/>
          </a:p>
        </p:txBody>
      </p:sp>
    </p:spTree>
    <p:extLst>
      <p:ext uri="{BB962C8B-B14F-4D97-AF65-F5344CB8AC3E}">
        <p14:creationId xmlns:p14="http://schemas.microsoft.com/office/powerpoint/2010/main" val="3055579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7">
            <a:extLst>
              <a:ext uri="{FF2B5EF4-FFF2-40B4-BE49-F238E27FC236}">
                <a16:creationId xmlns:a16="http://schemas.microsoft.com/office/drawing/2014/main" id="{26F7EA53-F9C2-4CD3-A93C-CBC06CC7464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e la date 3">
            <a:extLst>
              <a:ext uri="{FF2B5EF4-FFF2-40B4-BE49-F238E27FC236}">
                <a16:creationId xmlns:a16="http://schemas.microsoft.com/office/drawing/2014/main" id="{DA3CEF92-A9A5-4309-97FB-A0AE8E00E10E}"/>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6" name="Espace réservé du pied de page 4">
            <a:extLst>
              <a:ext uri="{FF2B5EF4-FFF2-40B4-BE49-F238E27FC236}">
                <a16:creationId xmlns:a16="http://schemas.microsoft.com/office/drawing/2014/main" id="{80EFE4FE-1D2B-48EE-A2FD-3321D0A85FD2}"/>
              </a:ext>
            </a:extLst>
          </p:cNvPr>
          <p:cNvSpPr>
            <a:spLocks noGrp="1"/>
          </p:cNvSpPr>
          <p:nvPr>
            <p:ph type="ftr" sz="quarter" idx="11"/>
          </p:nvPr>
        </p:nvSpPr>
        <p:spPr/>
        <p:txBody>
          <a:bodyPr/>
          <a:lstStyle>
            <a:lvl1pPr>
              <a:defRPr/>
            </a:lvl1pPr>
          </a:lstStyle>
          <a:p>
            <a:pPr>
              <a:defRPr/>
            </a:pPr>
            <a:r>
              <a:rPr lang="fr-FR"/>
              <a:t>Michael Fackler: Intercultural research</a:t>
            </a:r>
          </a:p>
        </p:txBody>
      </p:sp>
      <p:sp>
        <p:nvSpPr>
          <p:cNvPr id="7" name="Espace réservé du numéro de diapositive 5">
            <a:extLst>
              <a:ext uri="{FF2B5EF4-FFF2-40B4-BE49-F238E27FC236}">
                <a16:creationId xmlns:a16="http://schemas.microsoft.com/office/drawing/2014/main" id="{5B1342DD-1BB0-4CE6-8C04-FE8A374BF688}"/>
              </a:ext>
            </a:extLst>
          </p:cNvPr>
          <p:cNvSpPr>
            <a:spLocks noGrp="1"/>
          </p:cNvSpPr>
          <p:nvPr>
            <p:ph type="sldNum" sz="quarter" idx="12"/>
          </p:nvPr>
        </p:nvSpPr>
        <p:spPr/>
        <p:txBody>
          <a:bodyPr/>
          <a:lstStyle>
            <a:lvl1pPr>
              <a:defRPr/>
            </a:lvl1pPr>
          </a:lstStyle>
          <a:p>
            <a:pPr>
              <a:defRPr/>
            </a:pPr>
            <a:fld id="{6D717144-57A0-442F-B1D0-AC7DC08C68D7}" type="slidenum">
              <a:rPr lang="fr-FR"/>
              <a:pPr>
                <a:defRPr/>
              </a:pPr>
              <a:t>‹Nr.›</a:t>
            </a:fld>
            <a:endParaRPr lang="fr-FR"/>
          </a:p>
        </p:txBody>
      </p:sp>
    </p:spTree>
    <p:extLst>
      <p:ext uri="{BB962C8B-B14F-4D97-AF65-F5344CB8AC3E}">
        <p14:creationId xmlns:p14="http://schemas.microsoft.com/office/powerpoint/2010/main" val="1722803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819D8B2B-5F8D-4D0F-8AA1-0B1C1B012B2E}"/>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5" name="Espace réservé du pied de page 4">
            <a:extLst>
              <a:ext uri="{FF2B5EF4-FFF2-40B4-BE49-F238E27FC236}">
                <a16:creationId xmlns:a16="http://schemas.microsoft.com/office/drawing/2014/main" id="{B5E62ED4-1E2E-4206-B1E1-5A4FFB164BB9}"/>
              </a:ext>
            </a:extLst>
          </p:cNvPr>
          <p:cNvSpPr>
            <a:spLocks noGrp="1"/>
          </p:cNvSpPr>
          <p:nvPr>
            <p:ph type="ftr" sz="quarter" idx="11"/>
          </p:nvPr>
        </p:nvSpPr>
        <p:spPr/>
        <p:txBody>
          <a:bodyPr/>
          <a:lstStyle>
            <a:lvl1pPr>
              <a:defRPr/>
            </a:lvl1pPr>
          </a:lstStyle>
          <a:p>
            <a:pPr>
              <a:defRPr/>
            </a:pPr>
            <a:r>
              <a:rPr lang="fr-FR"/>
              <a:t>Michael Fackler: Intercultural research</a:t>
            </a:r>
          </a:p>
        </p:txBody>
      </p:sp>
      <p:sp>
        <p:nvSpPr>
          <p:cNvPr id="6" name="Espace réservé du numéro de diapositive 5">
            <a:extLst>
              <a:ext uri="{FF2B5EF4-FFF2-40B4-BE49-F238E27FC236}">
                <a16:creationId xmlns:a16="http://schemas.microsoft.com/office/drawing/2014/main" id="{74986B4A-4F6B-4421-A6C8-F5ED5C3C0850}"/>
              </a:ext>
            </a:extLst>
          </p:cNvPr>
          <p:cNvSpPr>
            <a:spLocks noGrp="1"/>
          </p:cNvSpPr>
          <p:nvPr>
            <p:ph type="sldNum" sz="quarter" idx="12"/>
          </p:nvPr>
        </p:nvSpPr>
        <p:spPr/>
        <p:txBody>
          <a:bodyPr/>
          <a:lstStyle>
            <a:lvl1pPr>
              <a:defRPr/>
            </a:lvl1pPr>
          </a:lstStyle>
          <a:p>
            <a:pPr>
              <a:defRPr/>
            </a:pPr>
            <a:fld id="{6E4C29F6-C04E-4800-BDDD-8E0464A8B178}" type="slidenum">
              <a:rPr lang="fr-FR"/>
              <a:pPr>
                <a:defRPr/>
              </a:pPr>
              <a:t>‹Nr.›</a:t>
            </a:fld>
            <a:endParaRPr lang="fr-FR"/>
          </a:p>
        </p:txBody>
      </p:sp>
    </p:spTree>
    <p:extLst>
      <p:ext uri="{BB962C8B-B14F-4D97-AF65-F5344CB8AC3E}">
        <p14:creationId xmlns:p14="http://schemas.microsoft.com/office/powerpoint/2010/main" val="1708237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03CFC85-EF14-450B-8448-34EDD518EB02}"/>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5" name="Espace réservé du pied de page 4">
            <a:extLst>
              <a:ext uri="{FF2B5EF4-FFF2-40B4-BE49-F238E27FC236}">
                <a16:creationId xmlns:a16="http://schemas.microsoft.com/office/drawing/2014/main" id="{A504AD4A-8B68-4F5E-B67A-B0348AAB5176}"/>
              </a:ext>
            </a:extLst>
          </p:cNvPr>
          <p:cNvSpPr>
            <a:spLocks noGrp="1"/>
          </p:cNvSpPr>
          <p:nvPr>
            <p:ph type="ftr" sz="quarter" idx="11"/>
          </p:nvPr>
        </p:nvSpPr>
        <p:spPr/>
        <p:txBody>
          <a:bodyPr/>
          <a:lstStyle>
            <a:lvl1pPr>
              <a:defRPr/>
            </a:lvl1pPr>
          </a:lstStyle>
          <a:p>
            <a:pPr>
              <a:defRPr/>
            </a:pPr>
            <a:r>
              <a:rPr lang="fr-FR"/>
              <a:t>Michael Fackler: Intercultural research</a:t>
            </a:r>
          </a:p>
        </p:txBody>
      </p:sp>
      <p:sp>
        <p:nvSpPr>
          <p:cNvPr id="6" name="Espace réservé du numéro de diapositive 5">
            <a:extLst>
              <a:ext uri="{FF2B5EF4-FFF2-40B4-BE49-F238E27FC236}">
                <a16:creationId xmlns:a16="http://schemas.microsoft.com/office/drawing/2014/main" id="{2A4423EA-4955-4F0E-A23B-C63139CD8507}"/>
              </a:ext>
            </a:extLst>
          </p:cNvPr>
          <p:cNvSpPr>
            <a:spLocks noGrp="1"/>
          </p:cNvSpPr>
          <p:nvPr>
            <p:ph type="sldNum" sz="quarter" idx="12"/>
          </p:nvPr>
        </p:nvSpPr>
        <p:spPr/>
        <p:txBody>
          <a:bodyPr/>
          <a:lstStyle>
            <a:lvl1pPr>
              <a:defRPr/>
            </a:lvl1pPr>
          </a:lstStyle>
          <a:p>
            <a:pPr>
              <a:defRPr/>
            </a:pPr>
            <a:fld id="{E94C2F4A-24DE-42B5-9882-F18788340E71}" type="slidenum">
              <a:rPr lang="fr-FR"/>
              <a:pPr>
                <a:defRPr/>
              </a:pPr>
              <a:t>‹Nr.›</a:t>
            </a:fld>
            <a:endParaRPr lang="fr-FR"/>
          </a:p>
        </p:txBody>
      </p:sp>
    </p:spTree>
    <p:extLst>
      <p:ext uri="{BB962C8B-B14F-4D97-AF65-F5344CB8AC3E}">
        <p14:creationId xmlns:p14="http://schemas.microsoft.com/office/powerpoint/2010/main" val="1909357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3">
            <a:extLst>
              <a:ext uri="{FF2B5EF4-FFF2-40B4-BE49-F238E27FC236}">
                <a16:creationId xmlns:a16="http://schemas.microsoft.com/office/drawing/2014/main" id="{C481FB9D-864B-423D-8CC1-C7396AC9DD12}"/>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6" name="Espace réservé du pied de page 4">
            <a:extLst>
              <a:ext uri="{FF2B5EF4-FFF2-40B4-BE49-F238E27FC236}">
                <a16:creationId xmlns:a16="http://schemas.microsoft.com/office/drawing/2014/main" id="{F26AC412-6A61-47F4-903D-DD92484CBB64}"/>
              </a:ext>
            </a:extLst>
          </p:cNvPr>
          <p:cNvSpPr>
            <a:spLocks noGrp="1"/>
          </p:cNvSpPr>
          <p:nvPr>
            <p:ph type="ftr" sz="quarter" idx="11"/>
          </p:nvPr>
        </p:nvSpPr>
        <p:spPr/>
        <p:txBody>
          <a:bodyPr/>
          <a:lstStyle>
            <a:lvl1pPr>
              <a:defRPr/>
            </a:lvl1pPr>
          </a:lstStyle>
          <a:p>
            <a:pPr>
              <a:defRPr/>
            </a:pPr>
            <a:r>
              <a:rPr lang="fr-FR"/>
              <a:t>Michael Fackler: Intercultural research</a:t>
            </a:r>
          </a:p>
        </p:txBody>
      </p:sp>
      <p:sp>
        <p:nvSpPr>
          <p:cNvPr id="7" name="Espace réservé du numéro de diapositive 5">
            <a:extLst>
              <a:ext uri="{FF2B5EF4-FFF2-40B4-BE49-F238E27FC236}">
                <a16:creationId xmlns:a16="http://schemas.microsoft.com/office/drawing/2014/main" id="{8A3B7B73-E6A8-41EA-AA5E-61AF27D124DF}"/>
              </a:ext>
            </a:extLst>
          </p:cNvPr>
          <p:cNvSpPr>
            <a:spLocks noGrp="1"/>
          </p:cNvSpPr>
          <p:nvPr>
            <p:ph type="sldNum" sz="quarter" idx="12"/>
          </p:nvPr>
        </p:nvSpPr>
        <p:spPr/>
        <p:txBody>
          <a:bodyPr/>
          <a:lstStyle>
            <a:lvl1pPr>
              <a:defRPr/>
            </a:lvl1pPr>
          </a:lstStyle>
          <a:p>
            <a:pPr>
              <a:defRPr/>
            </a:pPr>
            <a:fld id="{19457956-6EDB-4B2C-B75C-6EA4E48FD346}" type="slidenum">
              <a:rPr lang="fr-FR"/>
              <a:pPr>
                <a:defRPr/>
              </a:pPr>
              <a:t>‹Nr.›</a:t>
            </a:fld>
            <a:endParaRPr lang="fr-FR"/>
          </a:p>
        </p:txBody>
      </p:sp>
    </p:spTree>
    <p:extLst>
      <p:ext uri="{BB962C8B-B14F-4D97-AF65-F5344CB8AC3E}">
        <p14:creationId xmlns:p14="http://schemas.microsoft.com/office/powerpoint/2010/main" val="3822737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a16="http://schemas.microsoft.com/office/drawing/2014/main" id="{B9CD5182-F548-4A3F-8CF1-DEC209BFDA0E}"/>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8" name="Espace réservé du pied de page 4">
            <a:extLst>
              <a:ext uri="{FF2B5EF4-FFF2-40B4-BE49-F238E27FC236}">
                <a16:creationId xmlns:a16="http://schemas.microsoft.com/office/drawing/2014/main" id="{9AC0E094-DB58-4184-B407-1D39A5AD6B2A}"/>
              </a:ext>
            </a:extLst>
          </p:cNvPr>
          <p:cNvSpPr>
            <a:spLocks noGrp="1"/>
          </p:cNvSpPr>
          <p:nvPr>
            <p:ph type="ftr" sz="quarter" idx="11"/>
          </p:nvPr>
        </p:nvSpPr>
        <p:spPr/>
        <p:txBody>
          <a:bodyPr/>
          <a:lstStyle>
            <a:lvl1pPr>
              <a:defRPr/>
            </a:lvl1pPr>
          </a:lstStyle>
          <a:p>
            <a:pPr>
              <a:defRPr/>
            </a:pPr>
            <a:r>
              <a:rPr lang="fr-FR"/>
              <a:t>Michael Fackler: Intercultural research</a:t>
            </a:r>
          </a:p>
        </p:txBody>
      </p:sp>
      <p:sp>
        <p:nvSpPr>
          <p:cNvPr id="9" name="Espace réservé du numéro de diapositive 5">
            <a:extLst>
              <a:ext uri="{FF2B5EF4-FFF2-40B4-BE49-F238E27FC236}">
                <a16:creationId xmlns:a16="http://schemas.microsoft.com/office/drawing/2014/main" id="{26B3B365-4BE0-4069-91FF-50F4B9062C1D}"/>
              </a:ext>
            </a:extLst>
          </p:cNvPr>
          <p:cNvSpPr>
            <a:spLocks noGrp="1"/>
          </p:cNvSpPr>
          <p:nvPr>
            <p:ph type="sldNum" sz="quarter" idx="12"/>
          </p:nvPr>
        </p:nvSpPr>
        <p:spPr/>
        <p:txBody>
          <a:bodyPr/>
          <a:lstStyle>
            <a:lvl1pPr>
              <a:defRPr/>
            </a:lvl1pPr>
          </a:lstStyle>
          <a:p>
            <a:pPr>
              <a:defRPr/>
            </a:pPr>
            <a:fld id="{08021371-0571-4CBA-A452-CA05DC4994AF}" type="slidenum">
              <a:rPr lang="fr-FR"/>
              <a:pPr>
                <a:defRPr/>
              </a:pPr>
              <a:t>‹Nr.›</a:t>
            </a:fld>
            <a:endParaRPr lang="fr-FR"/>
          </a:p>
        </p:txBody>
      </p:sp>
    </p:spTree>
    <p:extLst>
      <p:ext uri="{BB962C8B-B14F-4D97-AF65-F5344CB8AC3E}">
        <p14:creationId xmlns:p14="http://schemas.microsoft.com/office/powerpoint/2010/main" val="372050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4D8E7B7A-5938-4E50-B5B0-3EB61B2A1E18}"/>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4" name="Espace réservé du pied de page 4">
            <a:extLst>
              <a:ext uri="{FF2B5EF4-FFF2-40B4-BE49-F238E27FC236}">
                <a16:creationId xmlns:a16="http://schemas.microsoft.com/office/drawing/2014/main" id="{18E51AD8-71DF-4C58-BBB5-CCD011376C8C}"/>
              </a:ext>
            </a:extLst>
          </p:cNvPr>
          <p:cNvSpPr>
            <a:spLocks noGrp="1"/>
          </p:cNvSpPr>
          <p:nvPr>
            <p:ph type="ftr" sz="quarter" idx="11"/>
          </p:nvPr>
        </p:nvSpPr>
        <p:spPr/>
        <p:txBody>
          <a:bodyPr/>
          <a:lstStyle>
            <a:lvl1pPr>
              <a:defRPr/>
            </a:lvl1pPr>
          </a:lstStyle>
          <a:p>
            <a:pPr>
              <a:defRPr/>
            </a:pPr>
            <a:r>
              <a:rPr lang="fr-FR"/>
              <a:t>Michael Fackler: Intercultural research</a:t>
            </a:r>
          </a:p>
        </p:txBody>
      </p:sp>
      <p:sp>
        <p:nvSpPr>
          <p:cNvPr id="5" name="Espace réservé du numéro de diapositive 5">
            <a:extLst>
              <a:ext uri="{FF2B5EF4-FFF2-40B4-BE49-F238E27FC236}">
                <a16:creationId xmlns:a16="http://schemas.microsoft.com/office/drawing/2014/main" id="{026D507A-4869-452F-A977-D9668C6A3329}"/>
              </a:ext>
            </a:extLst>
          </p:cNvPr>
          <p:cNvSpPr>
            <a:spLocks noGrp="1"/>
          </p:cNvSpPr>
          <p:nvPr>
            <p:ph type="sldNum" sz="quarter" idx="12"/>
          </p:nvPr>
        </p:nvSpPr>
        <p:spPr/>
        <p:txBody>
          <a:bodyPr/>
          <a:lstStyle>
            <a:lvl1pPr>
              <a:defRPr/>
            </a:lvl1pPr>
          </a:lstStyle>
          <a:p>
            <a:pPr>
              <a:defRPr/>
            </a:pPr>
            <a:fld id="{1F45B032-F385-477D-9767-0E5654D4F1DC}" type="slidenum">
              <a:rPr lang="fr-FR"/>
              <a:pPr>
                <a:defRPr/>
              </a:pPr>
              <a:t>‹Nr.›</a:t>
            </a:fld>
            <a:endParaRPr lang="fr-FR"/>
          </a:p>
        </p:txBody>
      </p:sp>
    </p:spTree>
    <p:extLst>
      <p:ext uri="{BB962C8B-B14F-4D97-AF65-F5344CB8AC3E}">
        <p14:creationId xmlns:p14="http://schemas.microsoft.com/office/powerpoint/2010/main" val="1116164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F32C8B15-7F4F-46B8-AA54-49B5DD0E1488}"/>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3" name="Espace réservé du pied de page 4">
            <a:extLst>
              <a:ext uri="{FF2B5EF4-FFF2-40B4-BE49-F238E27FC236}">
                <a16:creationId xmlns:a16="http://schemas.microsoft.com/office/drawing/2014/main" id="{93123E51-2ED4-4AF4-BBC7-AA454A575133}"/>
              </a:ext>
            </a:extLst>
          </p:cNvPr>
          <p:cNvSpPr>
            <a:spLocks noGrp="1"/>
          </p:cNvSpPr>
          <p:nvPr>
            <p:ph type="ftr" sz="quarter" idx="11"/>
          </p:nvPr>
        </p:nvSpPr>
        <p:spPr/>
        <p:txBody>
          <a:bodyPr/>
          <a:lstStyle>
            <a:lvl1pPr>
              <a:defRPr/>
            </a:lvl1pPr>
          </a:lstStyle>
          <a:p>
            <a:pPr>
              <a:defRPr/>
            </a:pPr>
            <a:r>
              <a:rPr lang="fr-FR"/>
              <a:t>Michael Fackler: Intercultural research</a:t>
            </a:r>
          </a:p>
        </p:txBody>
      </p:sp>
      <p:sp>
        <p:nvSpPr>
          <p:cNvPr id="4" name="Espace réservé du numéro de diapositive 5">
            <a:extLst>
              <a:ext uri="{FF2B5EF4-FFF2-40B4-BE49-F238E27FC236}">
                <a16:creationId xmlns:a16="http://schemas.microsoft.com/office/drawing/2014/main" id="{F9661A4A-C192-4E86-BF14-6F2726D46B9B}"/>
              </a:ext>
            </a:extLst>
          </p:cNvPr>
          <p:cNvSpPr>
            <a:spLocks noGrp="1"/>
          </p:cNvSpPr>
          <p:nvPr>
            <p:ph type="sldNum" sz="quarter" idx="12"/>
          </p:nvPr>
        </p:nvSpPr>
        <p:spPr/>
        <p:txBody>
          <a:bodyPr/>
          <a:lstStyle>
            <a:lvl1pPr>
              <a:defRPr/>
            </a:lvl1pPr>
          </a:lstStyle>
          <a:p>
            <a:pPr>
              <a:defRPr/>
            </a:pPr>
            <a:fld id="{2CD25453-C933-4BDD-B7EE-4F1658DA5BAA}" type="slidenum">
              <a:rPr lang="fr-FR"/>
              <a:pPr>
                <a:defRPr/>
              </a:pPr>
              <a:t>‹Nr.›</a:t>
            </a:fld>
            <a:endParaRPr lang="fr-FR"/>
          </a:p>
        </p:txBody>
      </p:sp>
    </p:spTree>
    <p:extLst>
      <p:ext uri="{BB962C8B-B14F-4D97-AF65-F5344CB8AC3E}">
        <p14:creationId xmlns:p14="http://schemas.microsoft.com/office/powerpoint/2010/main" val="2788448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defRPr lang="fr-FR" altLang="fr-FR" kern="1200" dirty="0">
                <a:solidFill>
                  <a:schemeClr val="tx1"/>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D8829B28-0DC5-4CA7-B83B-07B576AB7F5C}"/>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6" name="Espace réservé du pied de page 4">
            <a:extLst>
              <a:ext uri="{FF2B5EF4-FFF2-40B4-BE49-F238E27FC236}">
                <a16:creationId xmlns:a16="http://schemas.microsoft.com/office/drawing/2014/main" id="{8551E8E8-A61C-42E0-B01A-BCEA18695C2E}"/>
              </a:ext>
            </a:extLst>
          </p:cNvPr>
          <p:cNvSpPr>
            <a:spLocks noGrp="1"/>
          </p:cNvSpPr>
          <p:nvPr>
            <p:ph type="ftr" sz="quarter" idx="11"/>
          </p:nvPr>
        </p:nvSpPr>
        <p:spPr/>
        <p:txBody>
          <a:bodyPr/>
          <a:lstStyle>
            <a:lvl1pPr>
              <a:defRPr/>
            </a:lvl1pPr>
          </a:lstStyle>
          <a:p>
            <a:pPr>
              <a:defRPr/>
            </a:pPr>
            <a:r>
              <a:rPr lang="fr-FR"/>
              <a:t>Michael Fackler: Intercultural research</a:t>
            </a:r>
          </a:p>
        </p:txBody>
      </p:sp>
      <p:sp>
        <p:nvSpPr>
          <p:cNvPr id="7" name="Espace réservé du numéro de diapositive 5">
            <a:extLst>
              <a:ext uri="{FF2B5EF4-FFF2-40B4-BE49-F238E27FC236}">
                <a16:creationId xmlns:a16="http://schemas.microsoft.com/office/drawing/2014/main" id="{846E1382-B3DF-4DBD-9F5A-830084D14929}"/>
              </a:ext>
            </a:extLst>
          </p:cNvPr>
          <p:cNvSpPr>
            <a:spLocks noGrp="1"/>
          </p:cNvSpPr>
          <p:nvPr>
            <p:ph type="sldNum" sz="quarter" idx="12"/>
          </p:nvPr>
        </p:nvSpPr>
        <p:spPr/>
        <p:txBody>
          <a:bodyPr/>
          <a:lstStyle>
            <a:lvl1pPr>
              <a:defRPr/>
            </a:lvl1pPr>
          </a:lstStyle>
          <a:p>
            <a:pPr>
              <a:defRPr/>
            </a:pPr>
            <a:fld id="{6339FDCD-434D-47E2-8FA5-0E9F4C8F147C}" type="slidenum">
              <a:rPr lang="fr-FR"/>
              <a:pPr>
                <a:defRPr/>
              </a:pPr>
              <a:t>‹Nr.›</a:t>
            </a:fld>
            <a:endParaRPr lang="fr-FR"/>
          </a:p>
        </p:txBody>
      </p:sp>
    </p:spTree>
    <p:extLst>
      <p:ext uri="{BB962C8B-B14F-4D97-AF65-F5344CB8AC3E}">
        <p14:creationId xmlns:p14="http://schemas.microsoft.com/office/powerpoint/2010/main" val="2266317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819D8B2B-5F8D-4D0F-8AA1-0B1C1B012B2E}"/>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5" name="Espace réservé du pied de page 4">
            <a:extLst>
              <a:ext uri="{FF2B5EF4-FFF2-40B4-BE49-F238E27FC236}">
                <a16:creationId xmlns:a16="http://schemas.microsoft.com/office/drawing/2014/main" id="{B5E62ED4-1E2E-4206-B1E1-5A4FFB164BB9}"/>
              </a:ext>
            </a:extLst>
          </p:cNvPr>
          <p:cNvSpPr>
            <a:spLocks noGrp="1"/>
          </p:cNvSpPr>
          <p:nvPr>
            <p:ph type="ftr" sz="quarter" idx="11"/>
          </p:nvPr>
        </p:nvSpPr>
        <p:spPr/>
        <p:txBody>
          <a:bodyPr/>
          <a:lstStyle>
            <a:lvl1pPr>
              <a:defRPr/>
            </a:lvl1pPr>
          </a:lstStyle>
          <a:p>
            <a:pPr>
              <a:defRPr/>
            </a:pPr>
            <a:r>
              <a:rPr lang="fr-FR"/>
              <a:t>Michael Fackler: Intercultural research</a:t>
            </a:r>
          </a:p>
        </p:txBody>
      </p:sp>
      <p:sp>
        <p:nvSpPr>
          <p:cNvPr id="6" name="Espace réservé du numéro de diapositive 5">
            <a:extLst>
              <a:ext uri="{FF2B5EF4-FFF2-40B4-BE49-F238E27FC236}">
                <a16:creationId xmlns:a16="http://schemas.microsoft.com/office/drawing/2014/main" id="{74986B4A-4F6B-4421-A6C8-F5ED5C3C0850}"/>
              </a:ext>
            </a:extLst>
          </p:cNvPr>
          <p:cNvSpPr>
            <a:spLocks noGrp="1"/>
          </p:cNvSpPr>
          <p:nvPr>
            <p:ph type="sldNum" sz="quarter" idx="12"/>
          </p:nvPr>
        </p:nvSpPr>
        <p:spPr/>
        <p:txBody>
          <a:bodyPr/>
          <a:lstStyle>
            <a:lvl1pPr>
              <a:defRPr/>
            </a:lvl1pPr>
          </a:lstStyle>
          <a:p>
            <a:pPr>
              <a:defRPr/>
            </a:pPr>
            <a:fld id="{6E4C29F6-C04E-4800-BDDD-8E0464A8B178}" type="slidenum">
              <a:rPr lang="fr-FR"/>
              <a:pPr>
                <a:defRPr/>
              </a:pPr>
              <a:t>‹Nr.›</a:t>
            </a:fld>
            <a:endParaRPr lang="fr-FR"/>
          </a:p>
        </p:txBody>
      </p:sp>
    </p:spTree>
    <p:extLst>
      <p:ext uri="{BB962C8B-B14F-4D97-AF65-F5344CB8AC3E}">
        <p14:creationId xmlns:p14="http://schemas.microsoft.com/office/powerpoint/2010/main" val="1077731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alt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35F4BC61-0B69-48DD-870C-1B2B87CBBE75}"/>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6" name="Espace réservé du pied de page 4">
            <a:extLst>
              <a:ext uri="{FF2B5EF4-FFF2-40B4-BE49-F238E27FC236}">
                <a16:creationId xmlns:a16="http://schemas.microsoft.com/office/drawing/2014/main" id="{C20E2BD3-596B-4E02-9884-9156EA8621B2}"/>
              </a:ext>
            </a:extLst>
          </p:cNvPr>
          <p:cNvSpPr>
            <a:spLocks noGrp="1"/>
          </p:cNvSpPr>
          <p:nvPr>
            <p:ph type="ftr" sz="quarter" idx="11"/>
          </p:nvPr>
        </p:nvSpPr>
        <p:spPr/>
        <p:txBody>
          <a:bodyPr/>
          <a:lstStyle>
            <a:lvl1pPr>
              <a:defRPr/>
            </a:lvl1pPr>
          </a:lstStyle>
          <a:p>
            <a:pPr>
              <a:defRPr/>
            </a:pPr>
            <a:r>
              <a:rPr lang="fr-FR"/>
              <a:t>Michael Fackler: Intercultural research</a:t>
            </a:r>
          </a:p>
        </p:txBody>
      </p:sp>
      <p:sp>
        <p:nvSpPr>
          <p:cNvPr id="7" name="Espace réservé du numéro de diapositive 5">
            <a:extLst>
              <a:ext uri="{FF2B5EF4-FFF2-40B4-BE49-F238E27FC236}">
                <a16:creationId xmlns:a16="http://schemas.microsoft.com/office/drawing/2014/main" id="{F9275683-D67C-40E5-BCBB-D7BB99419C29}"/>
              </a:ext>
            </a:extLst>
          </p:cNvPr>
          <p:cNvSpPr>
            <a:spLocks noGrp="1"/>
          </p:cNvSpPr>
          <p:nvPr>
            <p:ph type="sldNum" sz="quarter" idx="12"/>
          </p:nvPr>
        </p:nvSpPr>
        <p:spPr/>
        <p:txBody>
          <a:bodyPr/>
          <a:lstStyle>
            <a:lvl1pPr>
              <a:defRPr/>
            </a:lvl1pPr>
          </a:lstStyle>
          <a:p>
            <a:pPr>
              <a:defRPr/>
            </a:pPr>
            <a:fld id="{063AA005-07E7-4465-A2F1-4C4D036A8530}" type="slidenum">
              <a:rPr lang="fr-FR"/>
              <a:pPr>
                <a:defRPr/>
              </a:pPr>
              <a:t>‹Nr.›</a:t>
            </a:fld>
            <a:endParaRPr lang="fr-FR"/>
          </a:p>
        </p:txBody>
      </p:sp>
    </p:spTree>
    <p:extLst>
      <p:ext uri="{BB962C8B-B14F-4D97-AF65-F5344CB8AC3E}">
        <p14:creationId xmlns:p14="http://schemas.microsoft.com/office/powerpoint/2010/main" val="956583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C0A869BF-140F-4786-A88B-D6F82CC88C02}"/>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5" name="Espace réservé du pied de page 4">
            <a:extLst>
              <a:ext uri="{FF2B5EF4-FFF2-40B4-BE49-F238E27FC236}">
                <a16:creationId xmlns:a16="http://schemas.microsoft.com/office/drawing/2014/main" id="{527E84BB-7129-4A77-A190-C19271D3A792}"/>
              </a:ext>
            </a:extLst>
          </p:cNvPr>
          <p:cNvSpPr>
            <a:spLocks noGrp="1"/>
          </p:cNvSpPr>
          <p:nvPr>
            <p:ph type="ftr" sz="quarter" idx="11"/>
          </p:nvPr>
        </p:nvSpPr>
        <p:spPr/>
        <p:txBody>
          <a:bodyPr/>
          <a:lstStyle>
            <a:lvl1pPr>
              <a:defRPr/>
            </a:lvl1pPr>
          </a:lstStyle>
          <a:p>
            <a:pPr>
              <a:defRPr/>
            </a:pPr>
            <a:r>
              <a:rPr lang="fr-FR"/>
              <a:t>Michael Fackler: Intercultural research</a:t>
            </a:r>
          </a:p>
        </p:txBody>
      </p:sp>
      <p:sp>
        <p:nvSpPr>
          <p:cNvPr id="6" name="Espace réservé du numéro de diapositive 5">
            <a:extLst>
              <a:ext uri="{FF2B5EF4-FFF2-40B4-BE49-F238E27FC236}">
                <a16:creationId xmlns:a16="http://schemas.microsoft.com/office/drawing/2014/main" id="{C9CB0593-F466-440E-989F-18417037613D}"/>
              </a:ext>
            </a:extLst>
          </p:cNvPr>
          <p:cNvSpPr>
            <a:spLocks noGrp="1"/>
          </p:cNvSpPr>
          <p:nvPr>
            <p:ph type="sldNum" sz="quarter" idx="12"/>
          </p:nvPr>
        </p:nvSpPr>
        <p:spPr/>
        <p:txBody>
          <a:bodyPr/>
          <a:lstStyle>
            <a:lvl1pPr>
              <a:defRPr/>
            </a:lvl1pPr>
          </a:lstStyle>
          <a:p>
            <a:pPr>
              <a:defRPr/>
            </a:pPr>
            <a:fld id="{815C7591-095F-4BD3-8C09-593A1D385698}" type="slidenum">
              <a:rPr lang="fr-FR"/>
              <a:pPr>
                <a:defRPr/>
              </a:pPr>
              <a:t>‹Nr.›</a:t>
            </a:fld>
            <a:endParaRPr lang="fr-FR"/>
          </a:p>
        </p:txBody>
      </p:sp>
    </p:spTree>
    <p:extLst>
      <p:ext uri="{BB962C8B-B14F-4D97-AF65-F5344CB8AC3E}">
        <p14:creationId xmlns:p14="http://schemas.microsoft.com/office/powerpoint/2010/main" val="1095801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E92DEA4-7FCA-4113-8893-F854522AD8EE}"/>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5" name="Espace réservé du pied de page 4">
            <a:extLst>
              <a:ext uri="{FF2B5EF4-FFF2-40B4-BE49-F238E27FC236}">
                <a16:creationId xmlns:a16="http://schemas.microsoft.com/office/drawing/2014/main" id="{0BD3E167-3D99-40E2-BBF8-951FC571CD81}"/>
              </a:ext>
            </a:extLst>
          </p:cNvPr>
          <p:cNvSpPr>
            <a:spLocks noGrp="1"/>
          </p:cNvSpPr>
          <p:nvPr>
            <p:ph type="ftr" sz="quarter" idx="11"/>
          </p:nvPr>
        </p:nvSpPr>
        <p:spPr/>
        <p:txBody>
          <a:bodyPr/>
          <a:lstStyle>
            <a:lvl1pPr>
              <a:defRPr/>
            </a:lvl1pPr>
          </a:lstStyle>
          <a:p>
            <a:pPr>
              <a:defRPr/>
            </a:pPr>
            <a:r>
              <a:rPr lang="fr-FR"/>
              <a:t>Michael Fackler: Intercultural research</a:t>
            </a:r>
          </a:p>
        </p:txBody>
      </p:sp>
      <p:sp>
        <p:nvSpPr>
          <p:cNvPr id="6" name="Espace réservé du numéro de diapositive 5">
            <a:extLst>
              <a:ext uri="{FF2B5EF4-FFF2-40B4-BE49-F238E27FC236}">
                <a16:creationId xmlns:a16="http://schemas.microsoft.com/office/drawing/2014/main" id="{9251FB1A-E34A-48EA-9F1D-3FE8B2133A43}"/>
              </a:ext>
            </a:extLst>
          </p:cNvPr>
          <p:cNvSpPr>
            <a:spLocks noGrp="1"/>
          </p:cNvSpPr>
          <p:nvPr>
            <p:ph type="sldNum" sz="quarter" idx="12"/>
          </p:nvPr>
        </p:nvSpPr>
        <p:spPr/>
        <p:txBody>
          <a:bodyPr/>
          <a:lstStyle>
            <a:lvl1pPr>
              <a:defRPr/>
            </a:lvl1pPr>
          </a:lstStyle>
          <a:p>
            <a:pPr>
              <a:defRPr/>
            </a:pPr>
            <a:fld id="{D434BAB0-2328-4F16-9BB4-21E9AA3DDE31}" type="slidenum">
              <a:rPr lang="fr-FR"/>
              <a:pPr>
                <a:defRPr/>
              </a:pPr>
              <a:t>‹Nr.›</a:t>
            </a:fld>
            <a:endParaRPr lang="fr-FR"/>
          </a:p>
        </p:txBody>
      </p:sp>
    </p:spTree>
    <p:extLst>
      <p:ext uri="{BB962C8B-B14F-4D97-AF65-F5344CB8AC3E}">
        <p14:creationId xmlns:p14="http://schemas.microsoft.com/office/powerpoint/2010/main" val="1289691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03CFC85-EF14-450B-8448-34EDD518EB02}"/>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5" name="Espace réservé du pied de page 4">
            <a:extLst>
              <a:ext uri="{FF2B5EF4-FFF2-40B4-BE49-F238E27FC236}">
                <a16:creationId xmlns:a16="http://schemas.microsoft.com/office/drawing/2014/main" id="{A504AD4A-8B68-4F5E-B67A-B0348AAB5176}"/>
              </a:ext>
            </a:extLst>
          </p:cNvPr>
          <p:cNvSpPr>
            <a:spLocks noGrp="1"/>
          </p:cNvSpPr>
          <p:nvPr>
            <p:ph type="ftr" sz="quarter" idx="11"/>
          </p:nvPr>
        </p:nvSpPr>
        <p:spPr/>
        <p:txBody>
          <a:bodyPr/>
          <a:lstStyle>
            <a:lvl1pPr>
              <a:defRPr/>
            </a:lvl1pPr>
          </a:lstStyle>
          <a:p>
            <a:pPr>
              <a:defRPr/>
            </a:pPr>
            <a:r>
              <a:rPr lang="fr-FR"/>
              <a:t>Michael Fackler: Intercultural research</a:t>
            </a:r>
          </a:p>
        </p:txBody>
      </p:sp>
      <p:sp>
        <p:nvSpPr>
          <p:cNvPr id="6" name="Espace réservé du numéro de diapositive 5">
            <a:extLst>
              <a:ext uri="{FF2B5EF4-FFF2-40B4-BE49-F238E27FC236}">
                <a16:creationId xmlns:a16="http://schemas.microsoft.com/office/drawing/2014/main" id="{2A4423EA-4955-4F0E-A23B-C63139CD8507}"/>
              </a:ext>
            </a:extLst>
          </p:cNvPr>
          <p:cNvSpPr>
            <a:spLocks noGrp="1"/>
          </p:cNvSpPr>
          <p:nvPr>
            <p:ph type="sldNum" sz="quarter" idx="12"/>
          </p:nvPr>
        </p:nvSpPr>
        <p:spPr/>
        <p:txBody>
          <a:bodyPr/>
          <a:lstStyle>
            <a:lvl1pPr>
              <a:defRPr/>
            </a:lvl1pPr>
          </a:lstStyle>
          <a:p>
            <a:pPr>
              <a:defRPr/>
            </a:pPr>
            <a:fld id="{E94C2F4A-24DE-42B5-9882-F18788340E71}" type="slidenum">
              <a:rPr lang="fr-FR"/>
              <a:pPr>
                <a:defRPr/>
              </a:pPr>
              <a:t>‹Nr.›</a:t>
            </a:fld>
            <a:endParaRPr lang="fr-FR"/>
          </a:p>
        </p:txBody>
      </p:sp>
    </p:spTree>
    <p:extLst>
      <p:ext uri="{BB962C8B-B14F-4D97-AF65-F5344CB8AC3E}">
        <p14:creationId xmlns:p14="http://schemas.microsoft.com/office/powerpoint/2010/main" val="187829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3">
            <a:extLst>
              <a:ext uri="{FF2B5EF4-FFF2-40B4-BE49-F238E27FC236}">
                <a16:creationId xmlns:a16="http://schemas.microsoft.com/office/drawing/2014/main" id="{C481FB9D-864B-423D-8CC1-C7396AC9DD12}"/>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6" name="Espace réservé du pied de page 4">
            <a:extLst>
              <a:ext uri="{FF2B5EF4-FFF2-40B4-BE49-F238E27FC236}">
                <a16:creationId xmlns:a16="http://schemas.microsoft.com/office/drawing/2014/main" id="{F26AC412-6A61-47F4-903D-DD92484CBB64}"/>
              </a:ext>
            </a:extLst>
          </p:cNvPr>
          <p:cNvSpPr>
            <a:spLocks noGrp="1"/>
          </p:cNvSpPr>
          <p:nvPr>
            <p:ph type="ftr" sz="quarter" idx="11"/>
          </p:nvPr>
        </p:nvSpPr>
        <p:spPr/>
        <p:txBody>
          <a:bodyPr/>
          <a:lstStyle>
            <a:lvl1pPr>
              <a:defRPr/>
            </a:lvl1pPr>
          </a:lstStyle>
          <a:p>
            <a:pPr>
              <a:defRPr/>
            </a:pPr>
            <a:r>
              <a:rPr lang="fr-FR"/>
              <a:t>Michael Fackler: Intercultural research</a:t>
            </a:r>
          </a:p>
        </p:txBody>
      </p:sp>
      <p:sp>
        <p:nvSpPr>
          <p:cNvPr id="7" name="Espace réservé du numéro de diapositive 5">
            <a:extLst>
              <a:ext uri="{FF2B5EF4-FFF2-40B4-BE49-F238E27FC236}">
                <a16:creationId xmlns:a16="http://schemas.microsoft.com/office/drawing/2014/main" id="{8A3B7B73-E6A8-41EA-AA5E-61AF27D124DF}"/>
              </a:ext>
            </a:extLst>
          </p:cNvPr>
          <p:cNvSpPr>
            <a:spLocks noGrp="1"/>
          </p:cNvSpPr>
          <p:nvPr>
            <p:ph type="sldNum" sz="quarter" idx="12"/>
          </p:nvPr>
        </p:nvSpPr>
        <p:spPr/>
        <p:txBody>
          <a:bodyPr/>
          <a:lstStyle>
            <a:lvl1pPr>
              <a:defRPr/>
            </a:lvl1pPr>
          </a:lstStyle>
          <a:p>
            <a:pPr>
              <a:defRPr/>
            </a:pPr>
            <a:fld id="{19457956-6EDB-4B2C-B75C-6EA4E48FD346}" type="slidenum">
              <a:rPr lang="fr-FR"/>
              <a:pPr>
                <a:defRPr/>
              </a:pPr>
              <a:t>‹Nr.›</a:t>
            </a:fld>
            <a:endParaRPr lang="fr-FR"/>
          </a:p>
        </p:txBody>
      </p:sp>
    </p:spTree>
    <p:extLst>
      <p:ext uri="{BB962C8B-B14F-4D97-AF65-F5344CB8AC3E}">
        <p14:creationId xmlns:p14="http://schemas.microsoft.com/office/powerpoint/2010/main" val="4157250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a16="http://schemas.microsoft.com/office/drawing/2014/main" id="{B9CD5182-F548-4A3F-8CF1-DEC209BFDA0E}"/>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8" name="Espace réservé du pied de page 4">
            <a:extLst>
              <a:ext uri="{FF2B5EF4-FFF2-40B4-BE49-F238E27FC236}">
                <a16:creationId xmlns:a16="http://schemas.microsoft.com/office/drawing/2014/main" id="{9AC0E094-DB58-4184-B407-1D39A5AD6B2A}"/>
              </a:ext>
            </a:extLst>
          </p:cNvPr>
          <p:cNvSpPr>
            <a:spLocks noGrp="1"/>
          </p:cNvSpPr>
          <p:nvPr>
            <p:ph type="ftr" sz="quarter" idx="11"/>
          </p:nvPr>
        </p:nvSpPr>
        <p:spPr/>
        <p:txBody>
          <a:bodyPr/>
          <a:lstStyle>
            <a:lvl1pPr>
              <a:defRPr/>
            </a:lvl1pPr>
          </a:lstStyle>
          <a:p>
            <a:pPr>
              <a:defRPr/>
            </a:pPr>
            <a:r>
              <a:rPr lang="fr-FR"/>
              <a:t>Michael Fackler: Intercultural research</a:t>
            </a:r>
          </a:p>
        </p:txBody>
      </p:sp>
      <p:sp>
        <p:nvSpPr>
          <p:cNvPr id="9" name="Espace réservé du numéro de diapositive 5">
            <a:extLst>
              <a:ext uri="{FF2B5EF4-FFF2-40B4-BE49-F238E27FC236}">
                <a16:creationId xmlns:a16="http://schemas.microsoft.com/office/drawing/2014/main" id="{26B3B365-4BE0-4069-91FF-50F4B9062C1D}"/>
              </a:ext>
            </a:extLst>
          </p:cNvPr>
          <p:cNvSpPr>
            <a:spLocks noGrp="1"/>
          </p:cNvSpPr>
          <p:nvPr>
            <p:ph type="sldNum" sz="quarter" idx="12"/>
          </p:nvPr>
        </p:nvSpPr>
        <p:spPr/>
        <p:txBody>
          <a:bodyPr/>
          <a:lstStyle>
            <a:lvl1pPr>
              <a:defRPr/>
            </a:lvl1pPr>
          </a:lstStyle>
          <a:p>
            <a:pPr>
              <a:defRPr/>
            </a:pPr>
            <a:fld id="{08021371-0571-4CBA-A452-CA05DC4994AF}" type="slidenum">
              <a:rPr lang="fr-FR"/>
              <a:pPr>
                <a:defRPr/>
              </a:pPr>
              <a:t>‹Nr.›</a:t>
            </a:fld>
            <a:endParaRPr lang="fr-FR"/>
          </a:p>
        </p:txBody>
      </p:sp>
    </p:spTree>
    <p:extLst>
      <p:ext uri="{BB962C8B-B14F-4D97-AF65-F5344CB8AC3E}">
        <p14:creationId xmlns:p14="http://schemas.microsoft.com/office/powerpoint/2010/main" val="110178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4D8E7B7A-5938-4E50-B5B0-3EB61B2A1E18}"/>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4" name="Espace réservé du pied de page 4">
            <a:extLst>
              <a:ext uri="{FF2B5EF4-FFF2-40B4-BE49-F238E27FC236}">
                <a16:creationId xmlns:a16="http://schemas.microsoft.com/office/drawing/2014/main" id="{18E51AD8-71DF-4C58-BBB5-CCD011376C8C}"/>
              </a:ext>
            </a:extLst>
          </p:cNvPr>
          <p:cNvSpPr>
            <a:spLocks noGrp="1"/>
          </p:cNvSpPr>
          <p:nvPr>
            <p:ph type="ftr" sz="quarter" idx="11"/>
          </p:nvPr>
        </p:nvSpPr>
        <p:spPr/>
        <p:txBody>
          <a:bodyPr/>
          <a:lstStyle>
            <a:lvl1pPr>
              <a:defRPr/>
            </a:lvl1pPr>
          </a:lstStyle>
          <a:p>
            <a:pPr>
              <a:defRPr/>
            </a:pPr>
            <a:r>
              <a:rPr lang="fr-FR"/>
              <a:t>Michael Fackler: Intercultural research</a:t>
            </a:r>
          </a:p>
        </p:txBody>
      </p:sp>
      <p:sp>
        <p:nvSpPr>
          <p:cNvPr id="5" name="Espace réservé du numéro de diapositive 5">
            <a:extLst>
              <a:ext uri="{FF2B5EF4-FFF2-40B4-BE49-F238E27FC236}">
                <a16:creationId xmlns:a16="http://schemas.microsoft.com/office/drawing/2014/main" id="{026D507A-4869-452F-A977-D9668C6A3329}"/>
              </a:ext>
            </a:extLst>
          </p:cNvPr>
          <p:cNvSpPr>
            <a:spLocks noGrp="1"/>
          </p:cNvSpPr>
          <p:nvPr>
            <p:ph type="sldNum" sz="quarter" idx="12"/>
          </p:nvPr>
        </p:nvSpPr>
        <p:spPr/>
        <p:txBody>
          <a:bodyPr/>
          <a:lstStyle>
            <a:lvl1pPr>
              <a:defRPr/>
            </a:lvl1pPr>
          </a:lstStyle>
          <a:p>
            <a:pPr>
              <a:defRPr/>
            </a:pPr>
            <a:fld id="{1F45B032-F385-477D-9767-0E5654D4F1DC}" type="slidenum">
              <a:rPr lang="fr-FR"/>
              <a:pPr>
                <a:defRPr/>
              </a:pPr>
              <a:t>‹Nr.›</a:t>
            </a:fld>
            <a:endParaRPr lang="fr-FR"/>
          </a:p>
        </p:txBody>
      </p:sp>
    </p:spTree>
    <p:extLst>
      <p:ext uri="{BB962C8B-B14F-4D97-AF65-F5344CB8AC3E}">
        <p14:creationId xmlns:p14="http://schemas.microsoft.com/office/powerpoint/2010/main" val="324279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F32C8B15-7F4F-46B8-AA54-49B5DD0E1488}"/>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3" name="Espace réservé du pied de page 4">
            <a:extLst>
              <a:ext uri="{FF2B5EF4-FFF2-40B4-BE49-F238E27FC236}">
                <a16:creationId xmlns:a16="http://schemas.microsoft.com/office/drawing/2014/main" id="{93123E51-2ED4-4AF4-BBC7-AA454A575133}"/>
              </a:ext>
            </a:extLst>
          </p:cNvPr>
          <p:cNvSpPr>
            <a:spLocks noGrp="1"/>
          </p:cNvSpPr>
          <p:nvPr>
            <p:ph type="ftr" sz="quarter" idx="11"/>
          </p:nvPr>
        </p:nvSpPr>
        <p:spPr/>
        <p:txBody>
          <a:bodyPr/>
          <a:lstStyle>
            <a:lvl1pPr>
              <a:defRPr/>
            </a:lvl1pPr>
          </a:lstStyle>
          <a:p>
            <a:pPr>
              <a:defRPr/>
            </a:pPr>
            <a:r>
              <a:rPr lang="fr-FR"/>
              <a:t>Michael Fackler: Intercultural research</a:t>
            </a:r>
          </a:p>
        </p:txBody>
      </p:sp>
      <p:sp>
        <p:nvSpPr>
          <p:cNvPr id="4" name="Espace réservé du numéro de diapositive 5">
            <a:extLst>
              <a:ext uri="{FF2B5EF4-FFF2-40B4-BE49-F238E27FC236}">
                <a16:creationId xmlns:a16="http://schemas.microsoft.com/office/drawing/2014/main" id="{F9661A4A-C192-4E86-BF14-6F2726D46B9B}"/>
              </a:ext>
            </a:extLst>
          </p:cNvPr>
          <p:cNvSpPr>
            <a:spLocks noGrp="1"/>
          </p:cNvSpPr>
          <p:nvPr>
            <p:ph type="sldNum" sz="quarter" idx="12"/>
          </p:nvPr>
        </p:nvSpPr>
        <p:spPr/>
        <p:txBody>
          <a:bodyPr/>
          <a:lstStyle>
            <a:lvl1pPr>
              <a:defRPr/>
            </a:lvl1pPr>
          </a:lstStyle>
          <a:p>
            <a:pPr>
              <a:defRPr/>
            </a:pPr>
            <a:fld id="{2CD25453-C933-4BDD-B7EE-4F1658DA5BAA}" type="slidenum">
              <a:rPr lang="fr-FR"/>
              <a:pPr>
                <a:defRPr/>
              </a:pPr>
              <a:t>‹Nr.›</a:t>
            </a:fld>
            <a:endParaRPr lang="fr-FR"/>
          </a:p>
        </p:txBody>
      </p:sp>
    </p:spTree>
    <p:extLst>
      <p:ext uri="{BB962C8B-B14F-4D97-AF65-F5344CB8AC3E}">
        <p14:creationId xmlns:p14="http://schemas.microsoft.com/office/powerpoint/2010/main" val="69466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defRPr lang="fr-FR" altLang="fr-FR" kern="1200" dirty="0">
                <a:solidFill>
                  <a:schemeClr val="tx1"/>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D8829B28-0DC5-4CA7-B83B-07B576AB7F5C}"/>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6" name="Espace réservé du pied de page 4">
            <a:extLst>
              <a:ext uri="{FF2B5EF4-FFF2-40B4-BE49-F238E27FC236}">
                <a16:creationId xmlns:a16="http://schemas.microsoft.com/office/drawing/2014/main" id="{8551E8E8-A61C-42E0-B01A-BCEA18695C2E}"/>
              </a:ext>
            </a:extLst>
          </p:cNvPr>
          <p:cNvSpPr>
            <a:spLocks noGrp="1"/>
          </p:cNvSpPr>
          <p:nvPr>
            <p:ph type="ftr" sz="quarter" idx="11"/>
          </p:nvPr>
        </p:nvSpPr>
        <p:spPr/>
        <p:txBody>
          <a:bodyPr/>
          <a:lstStyle>
            <a:lvl1pPr>
              <a:defRPr/>
            </a:lvl1pPr>
          </a:lstStyle>
          <a:p>
            <a:pPr>
              <a:defRPr/>
            </a:pPr>
            <a:r>
              <a:rPr lang="fr-FR"/>
              <a:t>Michael Fackler: Intercultural research</a:t>
            </a:r>
          </a:p>
        </p:txBody>
      </p:sp>
      <p:sp>
        <p:nvSpPr>
          <p:cNvPr id="7" name="Espace réservé du numéro de diapositive 5">
            <a:extLst>
              <a:ext uri="{FF2B5EF4-FFF2-40B4-BE49-F238E27FC236}">
                <a16:creationId xmlns:a16="http://schemas.microsoft.com/office/drawing/2014/main" id="{846E1382-B3DF-4DBD-9F5A-830084D14929}"/>
              </a:ext>
            </a:extLst>
          </p:cNvPr>
          <p:cNvSpPr>
            <a:spLocks noGrp="1"/>
          </p:cNvSpPr>
          <p:nvPr>
            <p:ph type="sldNum" sz="quarter" idx="12"/>
          </p:nvPr>
        </p:nvSpPr>
        <p:spPr/>
        <p:txBody>
          <a:bodyPr/>
          <a:lstStyle>
            <a:lvl1pPr>
              <a:defRPr/>
            </a:lvl1pPr>
          </a:lstStyle>
          <a:p>
            <a:pPr>
              <a:defRPr/>
            </a:pPr>
            <a:fld id="{6339FDCD-434D-47E2-8FA5-0E9F4C8F147C}" type="slidenum">
              <a:rPr lang="fr-FR"/>
              <a:pPr>
                <a:defRPr/>
              </a:pPr>
              <a:t>‹Nr.›</a:t>
            </a:fld>
            <a:endParaRPr lang="fr-FR"/>
          </a:p>
        </p:txBody>
      </p:sp>
    </p:spTree>
    <p:extLst>
      <p:ext uri="{BB962C8B-B14F-4D97-AF65-F5344CB8AC3E}">
        <p14:creationId xmlns:p14="http://schemas.microsoft.com/office/powerpoint/2010/main" val="2411826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alt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35F4BC61-0B69-48DD-870C-1B2B87CBBE75}"/>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6" name="Espace réservé du pied de page 4">
            <a:extLst>
              <a:ext uri="{FF2B5EF4-FFF2-40B4-BE49-F238E27FC236}">
                <a16:creationId xmlns:a16="http://schemas.microsoft.com/office/drawing/2014/main" id="{C20E2BD3-596B-4E02-9884-9156EA8621B2}"/>
              </a:ext>
            </a:extLst>
          </p:cNvPr>
          <p:cNvSpPr>
            <a:spLocks noGrp="1"/>
          </p:cNvSpPr>
          <p:nvPr>
            <p:ph type="ftr" sz="quarter" idx="11"/>
          </p:nvPr>
        </p:nvSpPr>
        <p:spPr/>
        <p:txBody>
          <a:bodyPr/>
          <a:lstStyle>
            <a:lvl1pPr>
              <a:defRPr/>
            </a:lvl1pPr>
          </a:lstStyle>
          <a:p>
            <a:pPr>
              <a:defRPr/>
            </a:pPr>
            <a:r>
              <a:rPr lang="fr-FR"/>
              <a:t>Michael Fackler: Intercultural research</a:t>
            </a:r>
          </a:p>
        </p:txBody>
      </p:sp>
      <p:sp>
        <p:nvSpPr>
          <p:cNvPr id="7" name="Espace réservé du numéro de diapositive 5">
            <a:extLst>
              <a:ext uri="{FF2B5EF4-FFF2-40B4-BE49-F238E27FC236}">
                <a16:creationId xmlns:a16="http://schemas.microsoft.com/office/drawing/2014/main" id="{F9275683-D67C-40E5-BCBB-D7BB99419C29}"/>
              </a:ext>
            </a:extLst>
          </p:cNvPr>
          <p:cNvSpPr>
            <a:spLocks noGrp="1"/>
          </p:cNvSpPr>
          <p:nvPr>
            <p:ph type="sldNum" sz="quarter" idx="12"/>
          </p:nvPr>
        </p:nvSpPr>
        <p:spPr/>
        <p:txBody>
          <a:bodyPr/>
          <a:lstStyle>
            <a:lvl1pPr>
              <a:defRPr/>
            </a:lvl1pPr>
          </a:lstStyle>
          <a:p>
            <a:pPr>
              <a:defRPr/>
            </a:pPr>
            <a:fld id="{063AA005-07E7-4465-A2F1-4C4D036A8530}" type="slidenum">
              <a:rPr lang="fr-FR"/>
              <a:pPr>
                <a:defRPr/>
              </a:pPr>
              <a:t>‹Nr.›</a:t>
            </a:fld>
            <a:endParaRPr lang="fr-FR"/>
          </a:p>
        </p:txBody>
      </p:sp>
    </p:spTree>
    <p:extLst>
      <p:ext uri="{BB962C8B-B14F-4D97-AF65-F5344CB8AC3E}">
        <p14:creationId xmlns:p14="http://schemas.microsoft.com/office/powerpoint/2010/main" val="33363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A5DA86C6-74A9-4464-8906-E7E1EC14766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98ACB846-9147-4FDF-B3FA-88F10D9215F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ED89FD11-845A-413F-8FC8-EED47D1A88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r>
              <a:rPr lang="de-DE"/>
              <a:t>11-15/05/2020</a:t>
            </a:r>
            <a:endParaRPr lang="fr-FR"/>
          </a:p>
        </p:txBody>
      </p:sp>
      <p:sp>
        <p:nvSpPr>
          <p:cNvPr id="5" name="Espace réservé du pied de page 4">
            <a:extLst>
              <a:ext uri="{FF2B5EF4-FFF2-40B4-BE49-F238E27FC236}">
                <a16:creationId xmlns:a16="http://schemas.microsoft.com/office/drawing/2014/main" id="{0166BD6B-B0F7-44EE-856A-C8F2932CB2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fr-FR"/>
              <a:t>Michael Fackler: Intercultural research</a:t>
            </a:r>
          </a:p>
        </p:txBody>
      </p:sp>
      <p:sp>
        <p:nvSpPr>
          <p:cNvPr id="6" name="Espace réservé du numéro de diapositive 5">
            <a:extLst>
              <a:ext uri="{FF2B5EF4-FFF2-40B4-BE49-F238E27FC236}">
                <a16:creationId xmlns:a16="http://schemas.microsoft.com/office/drawing/2014/main" id="{5CDAB617-6231-41DD-9A32-D8A274096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7ECC807-6EBB-4AF0-BF0D-FCEFCD20FEAB}" type="slidenum">
              <a:rPr lang="fr-FR"/>
              <a:pPr>
                <a:defRPr/>
              </a:pPr>
              <a:t>‹Nr.›</a:t>
            </a:fld>
            <a:endParaRPr lang="fr-FR"/>
          </a:p>
        </p:txBody>
      </p:sp>
      <p:pic>
        <p:nvPicPr>
          <p:cNvPr id="9" name="Picture 8" descr="A screenshot of a cell phone&#10;&#10;Description automatically generated">
            <a:extLst>
              <a:ext uri="{FF2B5EF4-FFF2-40B4-BE49-F238E27FC236}">
                <a16:creationId xmlns:a16="http://schemas.microsoft.com/office/drawing/2014/main" id="{58E6689A-6D30-4CA3-A6F1-379394375401}"/>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10611451" y="40957"/>
            <a:ext cx="1484697" cy="640080"/>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p:txStyles>
    <p:titleStyle>
      <a:lvl1pPr algn="l" rtl="0" eaLnBrk="0" fontAlgn="base" hangingPunct="0">
        <a:lnSpc>
          <a:spcPct val="90000"/>
        </a:lnSpc>
        <a:spcBef>
          <a:spcPct val="0"/>
        </a:spcBef>
        <a:spcAft>
          <a:spcPct val="0"/>
        </a:spcAft>
        <a:defRPr sz="4000" b="1" kern="1200">
          <a:solidFill>
            <a:srgbClr val="00457C"/>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SzPct val="85000"/>
        <a:buFont typeface="Arial" panose="020B0604020202020204" pitchFamily="34" charset="0"/>
        <a:buChar char="•"/>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A5DA86C6-74A9-4464-8906-E7E1EC14766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98ACB846-9147-4FDF-B3FA-88F10D9215F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ED89FD11-845A-413F-8FC8-EED47D1A88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r>
              <a:rPr lang="de-DE"/>
              <a:t>11-15/05/2020</a:t>
            </a:r>
            <a:endParaRPr lang="fr-FR"/>
          </a:p>
        </p:txBody>
      </p:sp>
      <p:sp>
        <p:nvSpPr>
          <p:cNvPr id="5" name="Espace réservé du pied de page 4">
            <a:extLst>
              <a:ext uri="{FF2B5EF4-FFF2-40B4-BE49-F238E27FC236}">
                <a16:creationId xmlns:a16="http://schemas.microsoft.com/office/drawing/2014/main" id="{0166BD6B-B0F7-44EE-856A-C8F2932CB2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fr-FR"/>
              <a:t>Michael Fackler: Intercultural research</a:t>
            </a:r>
          </a:p>
        </p:txBody>
      </p:sp>
      <p:sp>
        <p:nvSpPr>
          <p:cNvPr id="6" name="Espace réservé du numéro de diapositive 5">
            <a:extLst>
              <a:ext uri="{FF2B5EF4-FFF2-40B4-BE49-F238E27FC236}">
                <a16:creationId xmlns:a16="http://schemas.microsoft.com/office/drawing/2014/main" id="{5CDAB617-6231-41DD-9A32-D8A274096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7ECC807-6EBB-4AF0-BF0D-FCEFCD20FEAB}" type="slidenum">
              <a:rPr lang="fr-FR"/>
              <a:pPr>
                <a:defRPr/>
              </a:pPr>
              <a:t>‹Nr.›</a:t>
            </a:fld>
            <a:endParaRPr lang="fr-FR"/>
          </a:p>
        </p:txBody>
      </p:sp>
      <p:pic>
        <p:nvPicPr>
          <p:cNvPr id="9" name="Picture 8" descr="A screenshot of a cell phone&#10;&#10;Description automatically generated">
            <a:extLst>
              <a:ext uri="{FF2B5EF4-FFF2-40B4-BE49-F238E27FC236}">
                <a16:creationId xmlns:a16="http://schemas.microsoft.com/office/drawing/2014/main" id="{58E6689A-6D30-4CA3-A6F1-379394375401}"/>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10611451" y="40957"/>
            <a:ext cx="1484697" cy="640080"/>
          </a:xfrm>
          <a:prstGeom prst="rect">
            <a:avLst/>
          </a:prstGeom>
        </p:spPr>
      </p:pic>
    </p:spTree>
    <p:extLst>
      <p:ext uri="{BB962C8B-B14F-4D97-AF65-F5344CB8AC3E}">
        <p14:creationId xmlns:p14="http://schemas.microsoft.com/office/powerpoint/2010/main" val="299076003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p:txStyles>
    <p:titleStyle>
      <a:lvl1pPr algn="l" rtl="0" eaLnBrk="0" fontAlgn="base" hangingPunct="0">
        <a:lnSpc>
          <a:spcPct val="90000"/>
        </a:lnSpc>
        <a:spcBef>
          <a:spcPct val="0"/>
        </a:spcBef>
        <a:spcAft>
          <a:spcPct val="0"/>
        </a:spcAft>
        <a:defRPr sz="4000" b="1" kern="1200">
          <a:solidFill>
            <a:srgbClr val="00457C"/>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SzPct val="85000"/>
        <a:buFont typeface="Arial" panose="020B0604020202020204" pitchFamily="34" charset="0"/>
        <a:buChar char="•"/>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mailto:name@organisation.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institutdesactuaires.com/" TargetMode="External"/><Relationship Id="rId4" Type="http://schemas.openxmlformats.org/officeDocument/2006/relationships/hyperlink" Target="mailto:ichael_fackle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4100" name="ZoneTexte 5">
            <a:extLst>
              <a:ext uri="{FF2B5EF4-FFF2-40B4-BE49-F238E27FC236}">
                <a16:creationId xmlns:a16="http://schemas.microsoft.com/office/drawing/2014/main" id="{F00A1025-FDFB-47F3-8B82-A0DBD3A44AA6}"/>
              </a:ext>
            </a:extLst>
          </p:cNvPr>
          <p:cNvSpPr txBox="1">
            <a:spLocks noChangeArrowheads="1"/>
          </p:cNvSpPr>
          <p:nvPr/>
        </p:nvSpPr>
        <p:spPr bwMode="auto">
          <a:xfrm>
            <a:off x="484094" y="1586383"/>
            <a:ext cx="109013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r>
              <a:rPr lang="en-US" altLang="fr-FR" sz="3600" b="1" dirty="0">
                <a:solidFill>
                  <a:srgbClr val="C00000"/>
                </a:solidFill>
                <a:latin typeface="Roboto" panose="02000000000000000000" pitchFamily="2" charset="0"/>
                <a:ea typeface="Roboto" panose="02000000000000000000" pitchFamily="2" charset="0"/>
              </a:rPr>
              <a:t>Intercultural research and motor insurance premium rates: </a:t>
            </a:r>
            <a:br>
              <a:rPr lang="en-US" altLang="fr-FR" sz="3600" b="1" dirty="0">
                <a:solidFill>
                  <a:srgbClr val="C00000"/>
                </a:solidFill>
                <a:latin typeface="Roboto" panose="02000000000000000000" pitchFamily="2" charset="0"/>
                <a:ea typeface="Roboto" panose="02000000000000000000" pitchFamily="2" charset="0"/>
              </a:rPr>
            </a:br>
            <a:r>
              <a:rPr lang="en-US" altLang="fr-FR" sz="3600" b="1" dirty="0">
                <a:solidFill>
                  <a:srgbClr val="C00000"/>
                </a:solidFill>
                <a:latin typeface="Roboto" panose="02000000000000000000" pitchFamily="2" charset="0"/>
                <a:ea typeface="Roboto" panose="02000000000000000000" pitchFamily="2" charset="0"/>
              </a:rPr>
              <a:t>prejudices, multi-dimensional criteria and global trends</a:t>
            </a:r>
          </a:p>
        </p:txBody>
      </p:sp>
      <p:sp>
        <p:nvSpPr>
          <p:cNvPr id="4101" name="Inhaltsplatzhalter 15">
            <a:extLst>
              <a:ext uri="{FF2B5EF4-FFF2-40B4-BE49-F238E27FC236}">
                <a16:creationId xmlns:a16="http://schemas.microsoft.com/office/drawing/2014/main" id="{892830A4-B737-494A-9055-14DEFE9D8CF1}"/>
              </a:ext>
            </a:extLst>
          </p:cNvPr>
          <p:cNvSpPr txBox="1">
            <a:spLocks noChangeArrowheads="1"/>
          </p:cNvSpPr>
          <p:nvPr/>
        </p:nvSpPr>
        <p:spPr bwMode="auto">
          <a:xfrm>
            <a:off x="447675" y="4314825"/>
            <a:ext cx="692467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buSzTx/>
              <a:buNone/>
            </a:pPr>
            <a:r>
              <a:rPr lang="en-US" altLang="fr-FR" sz="2400" b="1" dirty="0">
                <a:latin typeface="Calibri" panose="020F0502020204030204" pitchFamily="34" charset="0"/>
              </a:rPr>
              <a:t>Michael Fackler, </a:t>
            </a:r>
            <a:br>
              <a:rPr lang="en-US" altLang="fr-FR" sz="2400" b="1" dirty="0">
                <a:latin typeface="Calibri" panose="020F0502020204030204" pitchFamily="34" charset="0"/>
              </a:rPr>
            </a:br>
            <a:r>
              <a:rPr lang="en-US" altLang="fr-FR" sz="2400" b="1" dirty="0">
                <a:latin typeface="Calibri" panose="020F0502020204030204" pitchFamily="34" charset="0"/>
              </a:rPr>
              <a:t>independent consulting actuary</a:t>
            </a:r>
          </a:p>
          <a:p>
            <a:pPr eaLnBrk="1" hangingPunct="1">
              <a:buSzTx/>
              <a:buFont typeface="Arial" panose="020B0604020202020204" pitchFamily="34" charset="0"/>
              <a:buNone/>
            </a:pPr>
            <a:endParaRPr lang="en-US" altLang="fr-FR" sz="2400" dirty="0">
              <a:latin typeface="Calibri" panose="020F0502020204030204" pitchFamily="34" charset="0"/>
            </a:endParaRPr>
          </a:p>
          <a:p>
            <a:pPr eaLnBrk="1" hangingPunct="1">
              <a:buSzTx/>
              <a:buFont typeface="Arial" panose="020B0604020202020204" pitchFamily="34" charset="0"/>
              <a:buNone/>
            </a:pPr>
            <a:r>
              <a:rPr lang="en-US" altLang="fr-FR" sz="2400" b="1" dirty="0">
                <a:latin typeface="Calibri" panose="020F0502020204030204" pitchFamily="34" charset="0"/>
              </a:rPr>
              <a:t>May 11</a:t>
            </a:r>
            <a:r>
              <a:rPr lang="en-US" altLang="fr-FR" sz="2400" b="1" baseline="30000" dirty="0">
                <a:latin typeface="Calibri" panose="020F0502020204030204" pitchFamily="34" charset="0"/>
              </a:rPr>
              <a:t>th</a:t>
            </a:r>
            <a:r>
              <a:rPr lang="en-US" altLang="fr-FR" sz="2400" b="1" dirty="0">
                <a:latin typeface="Calibri" panose="020F0502020204030204" pitchFamily="34" charset="0"/>
              </a:rPr>
              <a:t> – May 15</a:t>
            </a:r>
            <a:r>
              <a:rPr lang="en-US" altLang="fr-FR" sz="2400" b="1" baseline="30000" dirty="0">
                <a:latin typeface="Calibri" panose="020F0502020204030204" pitchFamily="34" charset="0"/>
              </a:rPr>
              <a:t>th</a:t>
            </a:r>
            <a:r>
              <a:rPr lang="en-US" altLang="fr-FR" sz="2400" b="1" dirty="0">
                <a:latin typeface="Calibri" panose="020F0502020204030204" pitchFamily="34" charset="0"/>
              </a:rPr>
              <a:t> 2020 </a:t>
            </a:r>
          </a:p>
        </p:txBody>
      </p:sp>
      <p:pic>
        <p:nvPicPr>
          <p:cNvPr id="4" name="Picture 3" descr="A close up of a logo&#10;&#10;Description automatically generated">
            <a:extLst>
              <a:ext uri="{FF2B5EF4-FFF2-40B4-BE49-F238E27FC236}">
                <a16:creationId xmlns:a16="http://schemas.microsoft.com/office/drawing/2014/main" id="{E9C361AA-C299-43B0-B886-A1D8BEC73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el 1">
            <a:extLst>
              <a:ext uri="{FF2B5EF4-FFF2-40B4-BE49-F238E27FC236}">
                <a16:creationId xmlns:a16="http://schemas.microsoft.com/office/drawing/2014/main" id="{DC7EADCD-3843-4F16-B40F-BF64F711A064}"/>
              </a:ext>
            </a:extLst>
          </p:cNvPr>
          <p:cNvSpPr>
            <a:spLocks noGrp="1"/>
          </p:cNvSpPr>
          <p:nvPr>
            <p:ph type="title"/>
          </p:nvPr>
        </p:nvSpPr>
        <p:spPr>
          <a:xfrm>
            <a:off x="838200" y="365125"/>
            <a:ext cx="10515600" cy="1325563"/>
          </a:xfrm>
        </p:spPr>
        <p:txBody>
          <a:bodyPr/>
          <a:lstStyle/>
          <a:p>
            <a:r>
              <a:rPr lang="en-GB" dirty="0"/>
              <a:t>How can actuaries use cultural dimensions?</a:t>
            </a:r>
          </a:p>
        </p:txBody>
      </p:sp>
      <p:sp>
        <p:nvSpPr>
          <p:cNvPr id="5" name="Inhaltsplatzhalter 2">
            <a:extLst>
              <a:ext uri="{FF2B5EF4-FFF2-40B4-BE49-F238E27FC236}">
                <a16:creationId xmlns:a16="http://schemas.microsoft.com/office/drawing/2014/main" id="{C435A2A3-6D68-466D-A38D-689B88FE5E56}"/>
              </a:ext>
            </a:extLst>
          </p:cNvPr>
          <p:cNvSpPr>
            <a:spLocks noGrp="1"/>
          </p:cNvSpPr>
          <p:nvPr>
            <p:ph idx="1"/>
          </p:nvPr>
        </p:nvSpPr>
        <p:spPr>
          <a:xfrm>
            <a:off x="838200" y="1825625"/>
            <a:ext cx="10515600" cy="4351338"/>
          </a:xfrm>
        </p:spPr>
        <p:txBody>
          <a:bodyPr/>
          <a:lstStyle/>
          <a:p>
            <a:r>
              <a:rPr lang="en-GB" dirty="0"/>
              <a:t>Proposal: follow George Box</a:t>
            </a:r>
          </a:p>
          <a:p>
            <a:pPr marL="0" indent="0">
              <a:buNone/>
            </a:pPr>
            <a:r>
              <a:rPr lang="en-GB" altLang="fr-FR" i="1" dirty="0"/>
              <a:t>Essentially, all models are wrong, but some are useful. </a:t>
            </a:r>
            <a:endParaRPr lang="en-GB" i="1" dirty="0"/>
          </a:p>
          <a:p>
            <a:r>
              <a:rPr lang="en-GB" dirty="0"/>
              <a:t>Use with pragmatism, like a GLM pricing output.</a:t>
            </a:r>
          </a:p>
          <a:p>
            <a:pPr marL="0" indent="0">
              <a:buNone/>
            </a:pPr>
            <a:r>
              <a:rPr lang="en-GB" dirty="0"/>
              <a:t>Such empirical output … </a:t>
            </a:r>
          </a:p>
          <a:p>
            <a:r>
              <a:rPr lang="en-GB" dirty="0"/>
              <a:t>is likely useful,</a:t>
            </a:r>
          </a:p>
          <a:p>
            <a:r>
              <a:rPr lang="en-GB" dirty="0"/>
              <a:t>enables you possibly to make predictions,</a:t>
            </a:r>
          </a:p>
          <a:p>
            <a:r>
              <a:rPr lang="en-GB" dirty="0"/>
              <a:t>hints possibly at causalities etc.,</a:t>
            </a:r>
          </a:p>
          <a:p>
            <a:r>
              <a:rPr lang="en-GB" dirty="0"/>
              <a:t>is provisional knowledge, likely to evolve with new/better data.</a:t>
            </a:r>
          </a:p>
        </p:txBody>
      </p:sp>
      <p:sp>
        <p:nvSpPr>
          <p:cNvPr id="8" name="Datumsplatzhalter 7">
            <a:extLst>
              <a:ext uri="{FF2B5EF4-FFF2-40B4-BE49-F238E27FC236}">
                <a16:creationId xmlns:a16="http://schemas.microsoft.com/office/drawing/2014/main" id="{93A5F5EC-B3F9-4652-9D35-5F263BA48CB6}"/>
              </a:ext>
            </a:extLst>
          </p:cNvPr>
          <p:cNvSpPr>
            <a:spLocks noGrp="1"/>
          </p:cNvSpPr>
          <p:nvPr>
            <p:ph type="dt" sz="half" idx="10"/>
          </p:nvPr>
        </p:nvSpPr>
        <p:spPr/>
        <p:txBody>
          <a:bodyPr/>
          <a:lstStyle/>
          <a:p>
            <a:pPr>
              <a:defRPr/>
            </a:pPr>
            <a:r>
              <a:rPr lang="de-DE"/>
              <a:t>11-15/05/2020</a:t>
            </a:r>
            <a:endParaRPr lang="fr-FR"/>
          </a:p>
        </p:txBody>
      </p:sp>
      <p:sp>
        <p:nvSpPr>
          <p:cNvPr id="9" name="Fußzeilenplatzhalter 8">
            <a:extLst>
              <a:ext uri="{FF2B5EF4-FFF2-40B4-BE49-F238E27FC236}">
                <a16:creationId xmlns:a16="http://schemas.microsoft.com/office/drawing/2014/main" id="{DBCE3FEF-12F1-4C5B-82EA-9B2150015AD3}"/>
              </a:ext>
            </a:extLst>
          </p:cNvPr>
          <p:cNvSpPr>
            <a:spLocks noGrp="1"/>
          </p:cNvSpPr>
          <p:nvPr>
            <p:ph type="ftr" sz="quarter" idx="11"/>
          </p:nvPr>
        </p:nvSpPr>
        <p:spPr/>
        <p:txBody>
          <a:bodyPr/>
          <a:lstStyle/>
          <a:p>
            <a:pPr>
              <a:defRPr/>
            </a:pPr>
            <a:r>
              <a:rPr lang="fr-FR"/>
              <a:t>Michael Fackler: Intercultural research</a:t>
            </a:r>
          </a:p>
        </p:txBody>
      </p:sp>
      <p:sp>
        <p:nvSpPr>
          <p:cNvPr id="10" name="Foliennummernplatzhalter 9">
            <a:extLst>
              <a:ext uri="{FF2B5EF4-FFF2-40B4-BE49-F238E27FC236}">
                <a16:creationId xmlns:a16="http://schemas.microsoft.com/office/drawing/2014/main" id="{8FAF8B49-11DA-4BB8-84D1-23CC03ABBAEA}"/>
              </a:ext>
            </a:extLst>
          </p:cNvPr>
          <p:cNvSpPr>
            <a:spLocks noGrp="1"/>
          </p:cNvSpPr>
          <p:nvPr>
            <p:ph type="sldNum" sz="quarter" idx="12"/>
          </p:nvPr>
        </p:nvSpPr>
        <p:spPr/>
        <p:txBody>
          <a:bodyPr/>
          <a:lstStyle/>
          <a:p>
            <a:pPr>
              <a:defRPr/>
            </a:pPr>
            <a:fld id="{6E4C29F6-C04E-4800-BDDD-8E0464A8B178}" type="slidenum">
              <a:rPr lang="fr-FR" smtClean="0"/>
              <a:pPr>
                <a:defRPr/>
              </a:pPr>
              <a:t>10</a:t>
            </a:fld>
            <a:endParaRPr lang="fr-FR"/>
          </a:p>
        </p:txBody>
      </p:sp>
    </p:spTree>
    <p:extLst>
      <p:ext uri="{BB962C8B-B14F-4D97-AF65-F5344CB8AC3E}">
        <p14:creationId xmlns:p14="http://schemas.microsoft.com/office/powerpoint/2010/main" val="1820946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956DB1F8-1B63-4878-9A1C-407C16EB3FE7}"/>
              </a:ext>
            </a:extLst>
          </p:cNvPr>
          <p:cNvSpPr>
            <a:spLocks noGrp="1" noChangeArrowheads="1"/>
          </p:cNvSpPr>
          <p:nvPr>
            <p:ph type="title"/>
          </p:nvPr>
        </p:nvSpPr>
        <p:spPr>
          <a:xfrm>
            <a:off x="838200" y="365125"/>
            <a:ext cx="10515600" cy="1325563"/>
          </a:xfrm>
        </p:spPr>
        <p:txBody>
          <a:bodyPr/>
          <a:lstStyle/>
          <a:p>
            <a:pPr eaLnBrk="1" hangingPunct="1"/>
            <a:r>
              <a:rPr lang="fr-FR" altLang="fr-FR" dirty="0"/>
              <a:t>Conclusion</a:t>
            </a:r>
          </a:p>
        </p:txBody>
      </p:sp>
      <p:sp>
        <p:nvSpPr>
          <p:cNvPr id="5" name="Espace réservé du contenu 2">
            <a:extLst>
              <a:ext uri="{FF2B5EF4-FFF2-40B4-BE49-F238E27FC236}">
                <a16:creationId xmlns:a16="http://schemas.microsoft.com/office/drawing/2014/main" id="{11F62500-2780-4254-8B2D-915AB6DB11A5}"/>
              </a:ext>
            </a:extLst>
          </p:cNvPr>
          <p:cNvSpPr>
            <a:spLocks noGrp="1" noChangeArrowheads="1"/>
          </p:cNvSpPr>
          <p:nvPr>
            <p:ph idx="1"/>
          </p:nvPr>
        </p:nvSpPr>
        <p:spPr>
          <a:xfrm>
            <a:off x="838200" y="1825625"/>
            <a:ext cx="10515600" cy="4351338"/>
          </a:xfrm>
        </p:spPr>
        <p:txBody>
          <a:bodyPr/>
          <a:lstStyle/>
          <a:p>
            <a:pPr marL="0" indent="0" eaLnBrk="1" hangingPunct="1">
              <a:buNone/>
            </a:pPr>
            <a:r>
              <a:rPr lang="en-GB" dirty="0"/>
              <a:t>Knowledge of cultural dimensions helps in all kinds of international interaction. </a:t>
            </a:r>
          </a:p>
          <a:p>
            <a:pPr marL="0" indent="0" eaLnBrk="1" hangingPunct="1">
              <a:buNone/>
            </a:pPr>
            <a:r>
              <a:rPr lang="en-GB" dirty="0"/>
              <a:t>Further it sheds light on a number of interesting questions:</a:t>
            </a:r>
            <a:br>
              <a:rPr lang="en-GB" dirty="0"/>
            </a:br>
            <a:r>
              <a:rPr lang="en-GB" dirty="0"/>
              <a:t> </a:t>
            </a:r>
          </a:p>
          <a:p>
            <a:pPr eaLnBrk="1" hangingPunct="1"/>
            <a:r>
              <a:rPr lang="en-GB" dirty="0"/>
              <a:t>Is the Roman Empire still there?</a:t>
            </a:r>
          </a:p>
          <a:p>
            <a:pPr eaLnBrk="1" hangingPunct="1"/>
            <a:r>
              <a:rPr lang="en-GB" dirty="0"/>
              <a:t>Can tribal cultures operate nuclear power plants?</a:t>
            </a:r>
          </a:p>
          <a:p>
            <a:pPr eaLnBrk="1" hangingPunct="1"/>
            <a:r>
              <a:rPr lang="en-GB" dirty="0"/>
              <a:t>How should international companies/associations deal with cultural differences? </a:t>
            </a:r>
          </a:p>
          <a:p>
            <a:pPr eaLnBrk="1" hangingPunct="1"/>
            <a:r>
              <a:rPr lang="en-GB" dirty="0"/>
              <a:t>…</a:t>
            </a:r>
          </a:p>
        </p:txBody>
      </p:sp>
      <p:sp>
        <p:nvSpPr>
          <p:cNvPr id="8" name="Datumsplatzhalter 7">
            <a:extLst>
              <a:ext uri="{FF2B5EF4-FFF2-40B4-BE49-F238E27FC236}">
                <a16:creationId xmlns:a16="http://schemas.microsoft.com/office/drawing/2014/main" id="{1C536A03-4A3D-484B-B945-22840210F8A4}"/>
              </a:ext>
            </a:extLst>
          </p:cNvPr>
          <p:cNvSpPr>
            <a:spLocks noGrp="1"/>
          </p:cNvSpPr>
          <p:nvPr>
            <p:ph type="dt" sz="half" idx="10"/>
          </p:nvPr>
        </p:nvSpPr>
        <p:spPr/>
        <p:txBody>
          <a:bodyPr/>
          <a:lstStyle/>
          <a:p>
            <a:pPr>
              <a:defRPr/>
            </a:pPr>
            <a:r>
              <a:rPr lang="de-DE"/>
              <a:t>11-15/05/2020</a:t>
            </a:r>
            <a:endParaRPr lang="fr-FR"/>
          </a:p>
        </p:txBody>
      </p:sp>
      <p:sp>
        <p:nvSpPr>
          <p:cNvPr id="9" name="Fußzeilenplatzhalter 8">
            <a:extLst>
              <a:ext uri="{FF2B5EF4-FFF2-40B4-BE49-F238E27FC236}">
                <a16:creationId xmlns:a16="http://schemas.microsoft.com/office/drawing/2014/main" id="{41C5271D-D955-4DF1-BDFC-F49A31C3C467}"/>
              </a:ext>
            </a:extLst>
          </p:cNvPr>
          <p:cNvSpPr>
            <a:spLocks noGrp="1"/>
          </p:cNvSpPr>
          <p:nvPr>
            <p:ph type="ftr" sz="quarter" idx="11"/>
          </p:nvPr>
        </p:nvSpPr>
        <p:spPr/>
        <p:txBody>
          <a:bodyPr/>
          <a:lstStyle/>
          <a:p>
            <a:pPr>
              <a:defRPr/>
            </a:pPr>
            <a:r>
              <a:rPr lang="fr-FR"/>
              <a:t>Michael Fackler: Intercultural research</a:t>
            </a:r>
          </a:p>
        </p:txBody>
      </p:sp>
      <p:sp>
        <p:nvSpPr>
          <p:cNvPr id="10" name="Foliennummernplatzhalter 9">
            <a:extLst>
              <a:ext uri="{FF2B5EF4-FFF2-40B4-BE49-F238E27FC236}">
                <a16:creationId xmlns:a16="http://schemas.microsoft.com/office/drawing/2014/main" id="{284A1639-0599-44D1-B1A6-3714E18BA751}"/>
              </a:ext>
            </a:extLst>
          </p:cNvPr>
          <p:cNvSpPr>
            <a:spLocks noGrp="1"/>
          </p:cNvSpPr>
          <p:nvPr>
            <p:ph type="sldNum" sz="quarter" idx="12"/>
          </p:nvPr>
        </p:nvSpPr>
        <p:spPr/>
        <p:txBody>
          <a:bodyPr/>
          <a:lstStyle/>
          <a:p>
            <a:pPr>
              <a:defRPr/>
            </a:pPr>
            <a:fld id="{6E4C29F6-C04E-4800-BDDD-8E0464A8B178}" type="slidenum">
              <a:rPr lang="fr-FR" smtClean="0"/>
              <a:pPr>
                <a:defRPr/>
              </a:pPr>
              <a:t>11</a:t>
            </a:fld>
            <a:endParaRPr lang="fr-FR"/>
          </a:p>
        </p:txBody>
      </p:sp>
    </p:spTree>
    <p:extLst>
      <p:ext uri="{BB962C8B-B14F-4D97-AF65-F5344CB8AC3E}">
        <p14:creationId xmlns:p14="http://schemas.microsoft.com/office/powerpoint/2010/main" val="619743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C00000"/>
                </a:solidFill>
                <a:latin typeface="Roboto" panose="02000000000000000000" pitchFamily="2" charset="0"/>
                <a:ea typeface="Roboto" panose="02000000000000000000" pitchFamily="2" charset="0"/>
                <a:cs typeface="+mn-cs"/>
              </a:rPr>
              <a:t>Thank you for your attention</a:t>
            </a:r>
          </a:p>
        </p:txBody>
      </p:sp>
      <p:sp>
        <p:nvSpPr>
          <p:cNvPr id="7171"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330200" y="1849438"/>
            <a:ext cx="1123156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r>
              <a:rPr lang="fr-FR" altLang="fr-FR" sz="1800" dirty="0">
                <a:latin typeface="Roboto" panose="02000000000000000000" pitchFamily="2" charset="0"/>
                <a:ea typeface="Roboto" panose="02000000000000000000" pitchFamily="2" charset="0"/>
                <a:cs typeface="Aharoni" panose="020B0604020202020204" pitchFamily="2" charset="-79"/>
              </a:rPr>
              <a:t>Contact </a:t>
            </a:r>
            <a:r>
              <a:rPr lang="fr-FR" altLang="fr-FR" sz="1800" dirty="0" err="1">
                <a:latin typeface="Roboto" panose="02000000000000000000" pitchFamily="2" charset="0"/>
                <a:ea typeface="Roboto" panose="02000000000000000000" pitchFamily="2" charset="0"/>
                <a:cs typeface="Aharoni" panose="020B0604020202020204" pitchFamily="2" charset="-79"/>
              </a:rPr>
              <a:t>details</a:t>
            </a:r>
            <a:r>
              <a:rPr lang="fr-FR" altLang="fr-FR" sz="1800" dirty="0">
                <a:latin typeface="Roboto" panose="02000000000000000000" pitchFamily="2" charset="0"/>
                <a:ea typeface="Roboto" panose="02000000000000000000" pitchFamily="2" charset="0"/>
                <a:cs typeface="Aharoni" panose="020B0604020202020204" pitchFamily="2" charset="-79"/>
              </a:rPr>
              <a:t> :</a:t>
            </a:r>
          </a:p>
          <a:p>
            <a:pPr eaLnBrk="1" hangingPunct="1">
              <a:lnSpc>
                <a:spcPct val="100000"/>
              </a:lnSpc>
              <a:spcBef>
                <a:spcPct val="0"/>
              </a:spcBef>
              <a:buSzTx/>
              <a:buFontTx/>
              <a:buNone/>
            </a:pP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fr-FR" altLang="fr-FR" sz="1800" b="1" dirty="0">
                <a:latin typeface="Verdana" panose="020B0604030504040204" pitchFamily="34" charset="0"/>
                <a:ea typeface="Verdana" panose="020B0604030504040204" pitchFamily="34" charset="0"/>
                <a:cs typeface="Aharoni" panose="020B0604020202020204" pitchFamily="2" charset="-79"/>
              </a:rPr>
              <a:t>Michael Fackler </a:t>
            </a: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r>
              <a:rPr lang="fr-FR" altLang="fr-FR" sz="1800" dirty="0">
                <a:latin typeface="Verdana" panose="020B0604030504040204" pitchFamily="34" charset="0"/>
                <a:ea typeface="Verdana" panose="020B0604030504040204" pitchFamily="34" charset="0"/>
                <a:cs typeface="Aharoni" panose="020B0604020202020204" pitchFamily="2" charset="-79"/>
              </a:rPr>
              <a:t>Munich, </a:t>
            </a:r>
          </a:p>
          <a:p>
            <a:pPr eaLnBrk="1" hangingPunct="1">
              <a:lnSpc>
                <a:spcPct val="100000"/>
              </a:lnSpc>
              <a:spcBef>
                <a:spcPct val="0"/>
              </a:spcBef>
              <a:buSzTx/>
              <a:buFontTx/>
              <a:buNone/>
            </a:pPr>
            <a:r>
              <a:rPr lang="fr-FR" altLang="fr-FR" sz="1800" dirty="0">
                <a:latin typeface="Verdana" panose="020B0604030504040204" pitchFamily="34" charset="0"/>
                <a:ea typeface="Verdana" panose="020B0604030504040204" pitchFamily="34" charset="0"/>
                <a:cs typeface="Aharoni" panose="020B0604020202020204" pitchFamily="2" charset="-79"/>
              </a:rPr>
              <a:t>Germany </a:t>
            </a: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r>
              <a:rPr lang="fr-FR" altLang="fr-FR" sz="1800" dirty="0">
                <a:latin typeface="Verdana" panose="020B0604030504040204" pitchFamily="34" charset="0"/>
                <a:ea typeface="Verdana" panose="020B0604030504040204" pitchFamily="34" charset="0"/>
                <a:cs typeface="Aharoni" panose="020B0604020202020204" pitchFamily="2" charset="-79"/>
                <a:hlinkClick r:id="rId3"/>
              </a:rPr>
              <a:t>m</a:t>
            </a:r>
            <a:r>
              <a:rPr lang="fr-FR" altLang="fr-FR" sz="1800" dirty="0">
                <a:latin typeface="Verdana" panose="020B0604030504040204" pitchFamily="34" charset="0"/>
                <a:ea typeface="Verdana" panose="020B0604030504040204" pitchFamily="34" charset="0"/>
                <a:cs typeface="Aharoni" panose="020B0604020202020204" pitchFamily="2" charset="-79"/>
                <a:hlinkClick r:id="rId4"/>
              </a:rPr>
              <a:t>ichael_fackler@</a:t>
            </a:r>
            <a:r>
              <a:rPr lang="fr-FR" altLang="fr-FR" sz="1800" dirty="0">
                <a:latin typeface="Verdana" panose="020B0604030504040204" pitchFamily="34" charset="0"/>
                <a:ea typeface="Verdana" panose="020B0604030504040204" pitchFamily="34" charset="0"/>
                <a:cs typeface="Aharoni" panose="020B0604020202020204" pitchFamily="2" charset="-79"/>
                <a:hlinkClick r:id="rId3"/>
              </a:rPr>
              <a:t>web.de</a:t>
            </a: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r>
              <a:rPr lang="fr-FR" altLang="fr-FR" sz="1800" dirty="0">
                <a:latin typeface="Verdana" panose="020B0604030504040204" pitchFamily="34" charset="0"/>
                <a:ea typeface="Verdana" panose="020B0604030504040204" pitchFamily="34" charset="0"/>
                <a:cs typeface="Aharoni" panose="020B0604020202020204" pitchFamily="2" charset="-79"/>
              </a:rPr>
              <a:t>For the </a:t>
            </a:r>
            <a:r>
              <a:rPr lang="fr-FR" altLang="fr-FR" sz="1800" dirty="0" err="1">
                <a:latin typeface="Verdana" panose="020B0604030504040204" pitchFamily="34" charset="0"/>
                <a:ea typeface="Verdana" panose="020B0604030504040204" pitchFamily="34" charset="0"/>
                <a:cs typeface="Aharoni" panose="020B0604020202020204" pitchFamily="2" charset="-79"/>
              </a:rPr>
              <a:t>paper</a:t>
            </a:r>
            <a:r>
              <a:rPr lang="fr-FR" altLang="fr-FR" sz="1800">
                <a:latin typeface="Verdana" panose="020B0604030504040204" pitchFamily="34" charset="0"/>
                <a:ea typeface="Verdana" panose="020B0604030504040204" pitchFamily="34" charset="0"/>
                <a:cs typeface="Aharoni" panose="020B0604020202020204" pitchFamily="2" charset="-79"/>
              </a:rPr>
              <a:t> </a:t>
            </a: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r>
              <a:rPr lang="fr-FR" altLang="fr-FR" sz="1800" dirty="0" err="1">
                <a:latin typeface="Verdana" panose="020B0604030504040204" pitchFamily="34" charset="0"/>
                <a:ea typeface="Verdana" panose="020B0604030504040204" pitchFamily="34" charset="0"/>
                <a:cs typeface="Aharoni" panose="020B0604020202020204" pitchFamily="2" charset="-79"/>
              </a:rPr>
              <a:t>see</a:t>
            </a:r>
            <a:r>
              <a:rPr lang="fr-FR" altLang="fr-FR" sz="1800" dirty="0">
                <a:latin typeface="Verdana" panose="020B0604030504040204" pitchFamily="34" charset="0"/>
                <a:ea typeface="Verdana" panose="020B0604030504040204" pitchFamily="34" charset="0"/>
                <a:cs typeface="Aharoni" panose="020B0604020202020204" pitchFamily="2" charset="-79"/>
              </a:rPr>
              <a:t> IAA </a:t>
            </a:r>
            <a:r>
              <a:rPr lang="fr-FR" altLang="fr-FR" sz="1800" dirty="0" err="1">
                <a:latin typeface="Verdana" panose="020B0604030504040204" pitchFamily="34" charset="0"/>
                <a:ea typeface="Verdana" panose="020B0604030504040204" pitchFamily="34" charset="0"/>
                <a:cs typeface="Aharoni" panose="020B0604020202020204" pitchFamily="2" charset="-79"/>
              </a:rPr>
              <a:t>website</a:t>
            </a:r>
            <a:r>
              <a:rPr lang="fr-FR" altLang="fr-FR" sz="1800" dirty="0">
                <a:latin typeface="Verdana" panose="020B0604030504040204" pitchFamily="34" charset="0"/>
                <a:ea typeface="Verdana" panose="020B0604030504040204" pitchFamily="34" charset="0"/>
                <a:cs typeface="Aharoni" panose="020B0604020202020204" pitchFamily="2" charset="-79"/>
              </a:rPr>
              <a:t> or </a:t>
            </a: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r>
              <a:rPr lang="fr-FR" altLang="fr-FR" sz="1800" b="1" dirty="0">
                <a:solidFill>
                  <a:srgbClr val="FF0000"/>
                </a:solidFill>
                <a:latin typeface="Verdana" panose="020B0604030504040204" pitchFamily="34" charset="0"/>
                <a:ea typeface="Verdana" panose="020B0604030504040204" pitchFamily="34" charset="0"/>
                <a:cs typeface="Aharoni" panose="020B0604020202020204" pitchFamily="2" charset="-79"/>
                <a:hlinkClick r:id="rId5"/>
              </a:rPr>
              <a:t>https://www.institutdesactuaires.com/</a:t>
            </a:r>
            <a:endParaRPr lang="fr-FR" altLang="fr-FR" sz="1800" b="1" dirty="0">
              <a:solidFill>
                <a:srgbClr val="FF0000"/>
              </a:solidFill>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pic>
        <p:nvPicPr>
          <p:cNvPr id="6" name="Picture 3" descr="A close up of a logo&#10;&#10;Description automatically generated">
            <a:extLst>
              <a:ext uri="{FF2B5EF4-FFF2-40B4-BE49-F238E27FC236}">
                <a16:creationId xmlns:a16="http://schemas.microsoft.com/office/drawing/2014/main" id="{969D6576-8364-4369-8561-9C2239D4B6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endParaRPr lang="en-US" sz="3600" b="1" dirty="0">
              <a:solidFill>
                <a:srgbClr val="00457C"/>
              </a:solidFill>
              <a:latin typeface="Verdana" panose="020B0604030504040204" pitchFamily="34" charset="0"/>
              <a:ea typeface="Verdana" panose="020B0604030504040204" pitchFamily="34" charset="0"/>
              <a:cs typeface="+mn-cs"/>
            </a:endParaRPr>
          </a:p>
        </p:txBody>
      </p:sp>
      <p:sp>
        <p:nvSpPr>
          <p:cNvPr id="7171"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330200" y="1849438"/>
            <a:ext cx="11231563" cy="427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buNone/>
            </a:pPr>
            <a:r>
              <a:rPr lang="en-CA" sz="2000" b="1" dirty="0">
                <a:solidFill>
                  <a:srgbClr val="C00000"/>
                </a:solidFill>
              </a:rPr>
              <a:t>Disclaimer:</a:t>
            </a:r>
            <a:endParaRPr lang="en-US" sz="2000" dirty="0">
              <a:solidFill>
                <a:srgbClr val="C00000"/>
              </a:solidFill>
            </a:endParaRPr>
          </a:p>
          <a:p>
            <a:pPr algn="just">
              <a:buNone/>
            </a:pPr>
            <a:r>
              <a:rPr lang="en-CA" sz="1800" i="1" dirty="0"/>
              <a:t>The views or opinions expressed in this presentation are those of the authors and do not necessarily reflect official policies or positions of the </a:t>
            </a:r>
            <a:r>
              <a:rPr lang="en-CA" sz="1800" i="1" dirty="0" err="1"/>
              <a:t>Institut</a:t>
            </a:r>
            <a:r>
              <a:rPr lang="en-CA" sz="1800" i="1" dirty="0"/>
              <a:t> des </a:t>
            </a:r>
            <a:r>
              <a:rPr lang="en-CA" sz="1800" i="1" dirty="0" err="1"/>
              <a:t>Actuaires</a:t>
            </a:r>
            <a:r>
              <a:rPr lang="en-CA" sz="1800" i="1" dirty="0"/>
              <a:t> (IA), the International Actuarial Association (IAA) and its Sections.</a:t>
            </a:r>
            <a:endParaRPr lang="en-US" sz="1800" dirty="0"/>
          </a:p>
          <a:p>
            <a:pPr algn="just">
              <a:buNone/>
            </a:pPr>
            <a:r>
              <a:rPr lang="en-CA" sz="1800" i="1" dirty="0"/>
              <a:t>While every effort has been made to ensure the accuracy and completeness of the material, the IA, IAA and authors give no warranty in that regard and reject any responsibility or liability for any loss or damage incurred through the use of, or reliance upon, the information contained therein. Reproduction and translations are permitted with mention of the source.</a:t>
            </a:r>
            <a:r>
              <a:rPr lang="en-CA" sz="1800" dirty="0"/>
              <a:t> </a:t>
            </a:r>
            <a:endParaRPr lang="en-US" sz="1800" dirty="0"/>
          </a:p>
          <a:p>
            <a:pPr algn="just">
              <a:buNone/>
            </a:pPr>
            <a:r>
              <a:rPr lang="en-CA" sz="1800" i="1" dirty="0"/>
              <a:t>Permission is granted to make brief excerpts of the presentation for a published review. Permission is also granted to make limited numbers of copies of items in this presentation for personal, internal, classroom or other instructional use, on condition that the foregoing copyright notice is used so as to give reasonable notice of the author, the IA and the IAA's copyrights. This consent for free limited copying without prior consent of the author, IA or the IAA does not extend to making copies for general distribution, for advertising or promotional purposes, for inclusion in new collective works or for resale. </a:t>
            </a:r>
            <a:endParaRPr lang="en-US" sz="1800" dirty="0"/>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pic>
        <p:nvPicPr>
          <p:cNvPr id="6" name="Picture 3" descr="A close up of a logo&#10;&#10;Description automatically generated">
            <a:extLst>
              <a:ext uri="{FF2B5EF4-FFF2-40B4-BE49-F238E27FC236}">
                <a16:creationId xmlns:a16="http://schemas.microsoft.com/office/drawing/2014/main" id="{D836ADC0-9885-4175-88D6-53E56CF40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extLst>
      <p:ext uri="{BB962C8B-B14F-4D97-AF65-F5344CB8AC3E}">
        <p14:creationId xmlns:p14="http://schemas.microsoft.com/office/powerpoint/2010/main" val="3737457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9E976024-D870-47C3-BDE2-EF3B1C22B0CC}"/>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C00000"/>
                </a:solidFill>
                <a:latin typeface="Roboto" panose="02000000000000000000" pitchFamily="2" charset="0"/>
                <a:ea typeface="Roboto" panose="02000000000000000000" pitchFamily="2" charset="0"/>
                <a:cs typeface="+mn-cs"/>
              </a:rPr>
              <a:t>About the speaker</a:t>
            </a:r>
          </a:p>
        </p:txBody>
      </p:sp>
      <p:sp>
        <p:nvSpPr>
          <p:cNvPr id="8" name="Textplatzhalter 3">
            <a:extLst>
              <a:ext uri="{FF2B5EF4-FFF2-40B4-BE49-F238E27FC236}">
                <a16:creationId xmlns:a16="http://schemas.microsoft.com/office/drawing/2014/main" id="{073B1EFB-FC39-44C7-B40D-025DCA75AD34}"/>
              </a:ext>
            </a:extLst>
          </p:cNvPr>
          <p:cNvSpPr txBox="1">
            <a:spLocks/>
          </p:cNvSpPr>
          <p:nvPr/>
        </p:nvSpPr>
        <p:spPr>
          <a:xfrm>
            <a:off x="1924050" y="1806118"/>
            <a:ext cx="5799364" cy="1473657"/>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defRPr/>
            </a:pPr>
            <a:r>
              <a:rPr lang="en-US" sz="1800" b="1" dirty="0">
                <a:solidFill>
                  <a:srgbClr val="C00000"/>
                </a:solidFill>
                <a:latin typeface="Verdana" panose="020B0604030504040204" pitchFamily="34" charset="0"/>
                <a:ea typeface="Verdana" panose="020B0604030504040204" pitchFamily="34" charset="0"/>
              </a:rPr>
              <a:t>Dr. Michael Fackler </a:t>
            </a:r>
            <a:r>
              <a:rPr lang="en-US" sz="1800" dirty="0">
                <a:solidFill>
                  <a:srgbClr val="C00000"/>
                </a:solidFill>
                <a:latin typeface="Verdana" panose="020B0604030504040204" pitchFamily="34" charset="0"/>
                <a:ea typeface="Verdana" panose="020B0604030504040204" pitchFamily="34" charset="0"/>
              </a:rPr>
              <a:t> </a:t>
            </a:r>
          </a:p>
          <a:p>
            <a:pPr fontAlgn="auto">
              <a:spcAft>
                <a:spcPts val="0"/>
              </a:spcAft>
              <a:defRPr/>
            </a:pPr>
            <a:r>
              <a:rPr lang="en-US" sz="1600" dirty="0">
                <a:latin typeface="Verdana" panose="020B0604030504040204" pitchFamily="34" charset="0"/>
                <a:ea typeface="Verdana" panose="020B0604030504040204" pitchFamily="34" charset="0"/>
              </a:rPr>
              <a:t>Fellow DAV, 25 years in (re)insurance</a:t>
            </a:r>
          </a:p>
          <a:p>
            <a:pPr fontAlgn="auto">
              <a:spcAft>
                <a:spcPts val="0"/>
              </a:spcAft>
              <a:defRPr/>
            </a:pPr>
            <a:r>
              <a:rPr lang="en-US" sz="1600" dirty="0">
                <a:latin typeface="Verdana" panose="020B0604030504040204" pitchFamily="34" charset="0"/>
                <a:ea typeface="Verdana" panose="020B0604030504040204" pitchFamily="34" charset="0"/>
              </a:rPr>
              <a:t>Univ. at Munich &amp; Pisa: Math, Physics &amp; a bit more</a:t>
            </a:r>
          </a:p>
          <a:p>
            <a:pPr fontAlgn="auto">
              <a:spcAft>
                <a:spcPts val="0"/>
              </a:spcAft>
              <a:defRPr/>
            </a:pPr>
            <a:r>
              <a:rPr lang="en-US" sz="1600" dirty="0">
                <a:latin typeface="Verdana" panose="020B0604030504040204" pitchFamily="34" charset="0"/>
                <a:ea typeface="Verdana" panose="020B0604030504040204" pitchFamily="34" charset="0"/>
              </a:rPr>
              <a:t>Lately: doctorate at Oldenburg on experience rating</a:t>
            </a:r>
          </a:p>
        </p:txBody>
      </p:sp>
      <p:sp>
        <p:nvSpPr>
          <p:cNvPr id="9" name="Textplatzhalter 3">
            <a:extLst>
              <a:ext uri="{FF2B5EF4-FFF2-40B4-BE49-F238E27FC236}">
                <a16:creationId xmlns:a16="http://schemas.microsoft.com/office/drawing/2014/main" id="{D33C1A04-A548-4AAC-A569-92514281C3EE}"/>
              </a:ext>
            </a:extLst>
          </p:cNvPr>
          <p:cNvSpPr txBox="1">
            <a:spLocks/>
          </p:cNvSpPr>
          <p:nvPr/>
        </p:nvSpPr>
        <p:spPr>
          <a:xfrm>
            <a:off x="1924049" y="3590017"/>
            <a:ext cx="7237705" cy="1606550"/>
          </a:xfrm>
          <a:prstGeom prst="rect">
            <a:avLst/>
          </a:prstGeom>
          <a:noFill/>
        </p:spPr>
        <p:txBody>
          <a:bodyPr>
            <a:normAutofit/>
          </a:bodyPr>
          <a:lstStyle>
            <a:lvl1pPr marL="268288" indent="-268288" algn="l" defTabSz="457200" rtl="0" eaLnBrk="1" latinLnBrk="0" hangingPunct="1">
              <a:spcBef>
                <a:spcPct val="20000"/>
              </a:spcBef>
              <a:buFont typeface="Wingdings" panose="05000000000000000000" pitchFamily="2" charset="2"/>
              <a:buChar char="§"/>
              <a:defRPr sz="2300" b="0" kern="1200">
                <a:solidFill>
                  <a:schemeClr val="tx1"/>
                </a:solidFill>
                <a:latin typeface="Verdana"/>
                <a:ea typeface="+mn-ea"/>
                <a:cs typeface="Verdana"/>
              </a:defRPr>
            </a:lvl1pPr>
            <a:lvl2pPr marL="534988" indent="-266700" algn="l" defTabSz="457200" rtl="0" eaLnBrk="1" latinLnBrk="0" hangingPunct="1">
              <a:spcBef>
                <a:spcPct val="20000"/>
              </a:spcBef>
              <a:buFont typeface="Symbol" panose="05050102010706020507" pitchFamily="18" charset="2"/>
              <a:buChar char="-"/>
              <a:defRPr sz="2300" b="0" kern="1200">
                <a:solidFill>
                  <a:schemeClr val="tx1"/>
                </a:solidFill>
                <a:latin typeface="Verdana"/>
                <a:ea typeface="+mn-ea"/>
                <a:cs typeface="Verdana"/>
              </a:defRPr>
            </a:lvl2pPr>
            <a:lvl3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3pPr>
            <a:lvl4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4pPr>
            <a:lvl5pPr marL="1077913" indent="-274638" algn="l" defTabSz="457200" rtl="0" eaLnBrk="1" latinLnBrk="0" hangingPunct="1">
              <a:spcBef>
                <a:spcPct val="20000"/>
              </a:spcBef>
              <a:buFont typeface="Arial"/>
              <a:buChar char="»"/>
              <a:defRPr sz="2300" b="0" kern="1200" baseline="0">
                <a:solidFill>
                  <a:schemeClr val="tx1"/>
                </a:solidFill>
                <a:latin typeface="Verdana"/>
                <a:ea typeface="+mn-ea"/>
                <a:cs typeface="Verdana"/>
              </a:defRPr>
            </a:lvl5pPr>
            <a:lvl6pPr marL="1346200" indent="-268288" algn="l" defTabSz="457200" rtl="0" eaLnBrk="1" latinLnBrk="0" hangingPunct="1">
              <a:spcBef>
                <a:spcPct val="20000"/>
              </a:spcBef>
              <a:buFont typeface="Arial"/>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defRPr/>
            </a:pPr>
            <a:r>
              <a:rPr lang="en-US" sz="1800" b="1" dirty="0">
                <a:solidFill>
                  <a:srgbClr val="C00000"/>
                </a:solidFill>
                <a:latin typeface="Verdana" panose="020B0604030504040204" pitchFamily="34" charset="0"/>
                <a:ea typeface="Verdana" panose="020B0604030504040204" pitchFamily="34" charset="0"/>
              </a:rPr>
              <a:t>independent consulting actuary</a:t>
            </a:r>
          </a:p>
          <a:p>
            <a:pPr fontAlgn="auto">
              <a:spcAft>
                <a:spcPts val="0"/>
              </a:spcAft>
              <a:defRPr/>
            </a:pPr>
            <a:r>
              <a:rPr lang="en-US" sz="1600" dirty="0">
                <a:latin typeface="Verdana" panose="020B0604030504040204" pitchFamily="34" charset="0"/>
                <a:ea typeface="Verdana" panose="020B0604030504040204" pitchFamily="34" charset="0"/>
              </a:rPr>
              <a:t>Main areas: non-life reinsurance pricing, dealing with scarce data </a:t>
            </a:r>
          </a:p>
          <a:p>
            <a:pPr fontAlgn="auto">
              <a:spcAft>
                <a:spcPts val="0"/>
              </a:spcAft>
              <a:defRPr/>
            </a:pPr>
            <a:r>
              <a:rPr lang="en-US" sz="1600" dirty="0">
                <a:latin typeface="Verdana" panose="020B0604030504040204" pitchFamily="34" charset="0"/>
                <a:ea typeface="Verdana" panose="020B0604030504040204" pitchFamily="34" charset="0"/>
              </a:rPr>
              <a:t>Seminars, talks, papers </a:t>
            </a:r>
          </a:p>
        </p:txBody>
      </p:sp>
      <p:pic>
        <p:nvPicPr>
          <p:cNvPr id="14" name="Picture 3" descr="A close up of a logo&#10;&#10;Description automatically generated">
            <a:extLst>
              <a:ext uri="{FF2B5EF4-FFF2-40B4-BE49-F238E27FC236}">
                <a16:creationId xmlns:a16="http://schemas.microsoft.com/office/drawing/2014/main" id="{90B6CF9A-E214-4E3A-B837-96950E39E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pic>
        <p:nvPicPr>
          <p:cNvPr id="13" name="Grafik 7">
            <a:extLst>
              <a:ext uri="{FF2B5EF4-FFF2-40B4-BE49-F238E27FC236}">
                <a16:creationId xmlns:a16="http://schemas.microsoft.com/office/drawing/2014/main" id="{AD4603DC-D952-4329-864F-6A4CCE54DDD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02207" y="1871430"/>
            <a:ext cx="927100" cy="1371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3DC16F57-F224-4518-9D6E-702CFFE52883}"/>
              </a:ext>
            </a:extLst>
          </p:cNvPr>
          <p:cNvSpPr>
            <a:spLocks noGrp="1" noChangeArrowheads="1"/>
          </p:cNvSpPr>
          <p:nvPr>
            <p:ph type="title"/>
          </p:nvPr>
        </p:nvSpPr>
        <p:spPr>
          <a:xfrm>
            <a:off x="838200" y="365125"/>
            <a:ext cx="10515600" cy="1325563"/>
          </a:xfrm>
        </p:spPr>
        <p:txBody>
          <a:bodyPr/>
          <a:lstStyle/>
          <a:p>
            <a:pPr eaLnBrk="1" hangingPunct="1"/>
            <a:r>
              <a:rPr lang="en-GB" altLang="fr-FR" dirty="0"/>
              <a:t>Intercultural research, old style: </a:t>
            </a:r>
            <a:br>
              <a:rPr lang="en-GB" altLang="fr-FR" dirty="0"/>
            </a:br>
            <a:r>
              <a:rPr lang="en-GB" altLang="fr-FR" dirty="0"/>
              <a:t>Greeks about Romans, ca. 100 BC</a:t>
            </a:r>
          </a:p>
        </p:txBody>
      </p:sp>
      <p:sp>
        <p:nvSpPr>
          <p:cNvPr id="5" name="Espace réservé du contenu 2">
            <a:extLst>
              <a:ext uri="{FF2B5EF4-FFF2-40B4-BE49-F238E27FC236}">
                <a16:creationId xmlns:a16="http://schemas.microsoft.com/office/drawing/2014/main" id="{93128737-479B-4CA0-AE7A-BB02C10922FC}"/>
              </a:ext>
            </a:extLst>
          </p:cNvPr>
          <p:cNvSpPr>
            <a:spLocks noGrp="1" noChangeArrowheads="1"/>
          </p:cNvSpPr>
          <p:nvPr>
            <p:ph idx="1"/>
          </p:nvPr>
        </p:nvSpPr>
        <p:spPr>
          <a:xfrm>
            <a:off x="838200" y="1825625"/>
            <a:ext cx="10515600" cy="4351338"/>
          </a:xfrm>
        </p:spPr>
        <p:txBody>
          <a:bodyPr/>
          <a:lstStyle/>
          <a:p>
            <a:pPr marL="0" indent="0">
              <a:buNone/>
            </a:pPr>
            <a:r>
              <a:rPr lang="en-GB" altLang="fr-FR" b="1" dirty="0"/>
              <a:t>Polybius: </a:t>
            </a:r>
          </a:p>
          <a:p>
            <a:r>
              <a:rPr lang="en-GB" altLang="fr-FR" dirty="0"/>
              <a:t>At </a:t>
            </a:r>
            <a:r>
              <a:rPr lang="en-GB" altLang="fr-FR" i="1" dirty="0"/>
              <a:t>Rome</a:t>
            </a:r>
            <a:r>
              <a:rPr lang="en-GB" altLang="fr-FR" dirty="0"/>
              <a:t>, nothing is considered more disgraceful than to accept bribes and seek gain from improper channels. </a:t>
            </a:r>
            <a:endParaRPr lang="en-GB" dirty="0"/>
          </a:p>
          <a:p>
            <a:r>
              <a:rPr lang="en-GB" altLang="fr-FR" dirty="0"/>
              <a:t>Among the </a:t>
            </a:r>
            <a:r>
              <a:rPr lang="en-GB" altLang="fr-FR" i="1" dirty="0"/>
              <a:t>Romans</a:t>
            </a:r>
            <a:r>
              <a:rPr lang="en-GB" altLang="fr-FR" dirty="0"/>
              <a:t> their magistrates handle large sums of money and scrupulously perform their duty just because they have given their word on oath. </a:t>
            </a:r>
            <a:endParaRPr lang="en-GB" dirty="0"/>
          </a:p>
          <a:p>
            <a:pPr eaLnBrk="1" hangingPunct="1"/>
            <a:r>
              <a:rPr lang="en-GB" altLang="fr-FR" dirty="0"/>
              <a:t>Among the </a:t>
            </a:r>
            <a:r>
              <a:rPr lang="en-GB" altLang="fr-FR" i="1" dirty="0"/>
              <a:t>Greeks</a:t>
            </a:r>
            <a:r>
              <a:rPr lang="en-GB" altLang="fr-FR" dirty="0"/>
              <a:t> men who hold public office cannot be trusted with the safekeeping of so much as a single talent, even if they have ten accountants and as many seals and twice as many witnesses. </a:t>
            </a:r>
            <a:endParaRPr lang="en-GB" dirty="0"/>
          </a:p>
          <a:p>
            <a:pPr eaLnBrk="1" hangingPunct="1"/>
            <a:endParaRPr lang="en-GB" dirty="0"/>
          </a:p>
        </p:txBody>
      </p:sp>
      <p:sp>
        <p:nvSpPr>
          <p:cNvPr id="8" name="Datumsplatzhalter 7">
            <a:extLst>
              <a:ext uri="{FF2B5EF4-FFF2-40B4-BE49-F238E27FC236}">
                <a16:creationId xmlns:a16="http://schemas.microsoft.com/office/drawing/2014/main" id="{12D15BD7-ECE5-45D1-8922-3AA51829C230}"/>
              </a:ext>
            </a:extLst>
          </p:cNvPr>
          <p:cNvSpPr>
            <a:spLocks noGrp="1"/>
          </p:cNvSpPr>
          <p:nvPr>
            <p:ph type="dt" sz="half" idx="10"/>
          </p:nvPr>
        </p:nvSpPr>
        <p:spPr/>
        <p:txBody>
          <a:bodyPr/>
          <a:lstStyle/>
          <a:p>
            <a:pPr>
              <a:defRPr/>
            </a:pPr>
            <a:r>
              <a:rPr lang="de-DE"/>
              <a:t>11-15/05/2020</a:t>
            </a:r>
            <a:endParaRPr lang="fr-FR"/>
          </a:p>
        </p:txBody>
      </p:sp>
      <p:sp>
        <p:nvSpPr>
          <p:cNvPr id="9" name="Fußzeilenplatzhalter 8">
            <a:extLst>
              <a:ext uri="{FF2B5EF4-FFF2-40B4-BE49-F238E27FC236}">
                <a16:creationId xmlns:a16="http://schemas.microsoft.com/office/drawing/2014/main" id="{B6C4029E-32BA-4C48-8288-0B8C2B76FE32}"/>
              </a:ext>
            </a:extLst>
          </p:cNvPr>
          <p:cNvSpPr>
            <a:spLocks noGrp="1"/>
          </p:cNvSpPr>
          <p:nvPr>
            <p:ph type="ftr" sz="quarter" idx="11"/>
          </p:nvPr>
        </p:nvSpPr>
        <p:spPr/>
        <p:txBody>
          <a:bodyPr/>
          <a:lstStyle/>
          <a:p>
            <a:pPr>
              <a:defRPr/>
            </a:pPr>
            <a:r>
              <a:rPr lang="fr-FR"/>
              <a:t>Michael Fackler: Intercultural research</a:t>
            </a:r>
          </a:p>
        </p:txBody>
      </p:sp>
      <p:sp>
        <p:nvSpPr>
          <p:cNvPr id="10" name="Foliennummernplatzhalter 9">
            <a:extLst>
              <a:ext uri="{FF2B5EF4-FFF2-40B4-BE49-F238E27FC236}">
                <a16:creationId xmlns:a16="http://schemas.microsoft.com/office/drawing/2014/main" id="{5386C9B4-5F81-4DBA-ABA5-8C85A5C66D70}"/>
              </a:ext>
            </a:extLst>
          </p:cNvPr>
          <p:cNvSpPr>
            <a:spLocks noGrp="1"/>
          </p:cNvSpPr>
          <p:nvPr>
            <p:ph type="sldNum" sz="quarter" idx="12"/>
          </p:nvPr>
        </p:nvSpPr>
        <p:spPr/>
        <p:txBody>
          <a:bodyPr/>
          <a:lstStyle/>
          <a:p>
            <a:pPr>
              <a:defRPr/>
            </a:pPr>
            <a:fld id="{6E4C29F6-C04E-4800-BDDD-8E0464A8B178}" type="slidenum">
              <a:rPr lang="fr-FR" smtClean="0"/>
              <a:pPr>
                <a:defRPr/>
              </a:pPr>
              <a:t>3</a:t>
            </a:fld>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612B3253-7730-4CC1-BF82-B848076A94AA}"/>
              </a:ext>
            </a:extLst>
          </p:cNvPr>
          <p:cNvSpPr>
            <a:spLocks noGrp="1" noChangeArrowheads="1"/>
          </p:cNvSpPr>
          <p:nvPr>
            <p:ph type="title"/>
          </p:nvPr>
        </p:nvSpPr>
        <p:spPr>
          <a:xfrm>
            <a:off x="838200" y="365125"/>
            <a:ext cx="10515600" cy="1325563"/>
          </a:xfrm>
        </p:spPr>
        <p:txBody>
          <a:bodyPr/>
          <a:lstStyle/>
          <a:p>
            <a:pPr eaLnBrk="1" hangingPunct="1"/>
            <a:r>
              <a:rPr lang="en-GB" altLang="fr-FR" dirty="0"/>
              <a:t>Intercultural research, old style: </a:t>
            </a:r>
            <a:br>
              <a:rPr lang="en-GB" altLang="fr-FR" dirty="0"/>
            </a:br>
            <a:r>
              <a:rPr lang="en-GB" altLang="fr-FR" dirty="0"/>
              <a:t>Greeks about others, ca. 100 BC</a:t>
            </a:r>
          </a:p>
        </p:txBody>
      </p:sp>
      <p:sp>
        <p:nvSpPr>
          <p:cNvPr id="5" name="Espace réservé du contenu 2">
            <a:extLst>
              <a:ext uri="{FF2B5EF4-FFF2-40B4-BE49-F238E27FC236}">
                <a16:creationId xmlns:a16="http://schemas.microsoft.com/office/drawing/2014/main" id="{7376F0E4-07EC-435F-B556-7B6431B87F25}"/>
              </a:ext>
            </a:extLst>
          </p:cNvPr>
          <p:cNvSpPr>
            <a:spLocks noGrp="1" noChangeArrowheads="1"/>
          </p:cNvSpPr>
          <p:nvPr>
            <p:ph idx="1"/>
          </p:nvPr>
        </p:nvSpPr>
        <p:spPr>
          <a:xfrm>
            <a:off x="838200" y="1797344"/>
            <a:ext cx="10515600" cy="4351338"/>
          </a:xfrm>
        </p:spPr>
        <p:txBody>
          <a:bodyPr/>
          <a:lstStyle/>
          <a:p>
            <a:pPr marL="0" indent="0">
              <a:buNone/>
            </a:pPr>
            <a:r>
              <a:rPr lang="en-GB" altLang="fr-FR" b="1" dirty="0"/>
              <a:t>Polybius: </a:t>
            </a:r>
          </a:p>
          <a:p>
            <a:r>
              <a:rPr lang="en-GB" altLang="fr-FR" dirty="0"/>
              <a:t>At </a:t>
            </a:r>
            <a:r>
              <a:rPr lang="en-GB" altLang="fr-FR" i="1" dirty="0"/>
              <a:t>Carthage</a:t>
            </a:r>
            <a:r>
              <a:rPr lang="en-GB" altLang="fr-FR" dirty="0"/>
              <a:t> candidates for office practise open bribery, whereas at </a:t>
            </a:r>
            <a:r>
              <a:rPr lang="en-GB" altLang="fr-FR" i="1" dirty="0"/>
              <a:t>Rome</a:t>
            </a:r>
            <a:r>
              <a:rPr lang="en-GB" altLang="fr-FR" dirty="0"/>
              <a:t> death is the penalty for it. </a:t>
            </a:r>
            <a:endParaRPr lang="en-GB" dirty="0"/>
          </a:p>
          <a:p>
            <a:pPr marL="0" indent="0" eaLnBrk="1" hangingPunct="1">
              <a:buNone/>
            </a:pPr>
            <a:r>
              <a:rPr lang="en-GB" altLang="fr-FR" b="1" dirty="0" err="1"/>
              <a:t>Diodorus</a:t>
            </a:r>
            <a:r>
              <a:rPr lang="en-GB" altLang="fr-FR" b="1" dirty="0"/>
              <a:t> Siculus: </a:t>
            </a:r>
          </a:p>
          <a:p>
            <a:pPr eaLnBrk="1" hangingPunct="1"/>
            <a:r>
              <a:rPr lang="en-GB" altLang="fr-FR" dirty="0"/>
              <a:t>The </a:t>
            </a:r>
            <a:r>
              <a:rPr lang="en-GB" altLang="fr-FR" i="1" dirty="0" err="1"/>
              <a:t>Gauls</a:t>
            </a:r>
            <a:r>
              <a:rPr lang="en-GB" altLang="fr-FR" dirty="0"/>
              <a:t> converse with few words and in riddles, hinting darkly at things for the most part and using one word when they mean another. </a:t>
            </a:r>
          </a:p>
          <a:p>
            <a:pPr marL="0" indent="0" eaLnBrk="1" hangingPunct="1">
              <a:buNone/>
            </a:pPr>
            <a:r>
              <a:rPr lang="en-GB" b="1" dirty="0" err="1"/>
              <a:t>Posidonius</a:t>
            </a:r>
            <a:r>
              <a:rPr lang="en-GB" b="1" dirty="0"/>
              <a:t>: </a:t>
            </a:r>
          </a:p>
          <a:p>
            <a:pPr eaLnBrk="1" hangingPunct="1"/>
            <a:r>
              <a:rPr lang="en-GB" altLang="fr-FR" dirty="0"/>
              <a:t>The </a:t>
            </a:r>
            <a:r>
              <a:rPr lang="en-GB" altLang="fr-FR" i="1" dirty="0"/>
              <a:t>Germans</a:t>
            </a:r>
            <a:r>
              <a:rPr lang="en-GB" altLang="fr-FR" dirty="0"/>
              <a:t> eat meat roasted in joints for luncheon and drink milk. </a:t>
            </a:r>
            <a:endParaRPr lang="en-GB" dirty="0"/>
          </a:p>
        </p:txBody>
      </p:sp>
      <p:sp>
        <p:nvSpPr>
          <p:cNvPr id="8" name="Datumsplatzhalter 7">
            <a:extLst>
              <a:ext uri="{FF2B5EF4-FFF2-40B4-BE49-F238E27FC236}">
                <a16:creationId xmlns:a16="http://schemas.microsoft.com/office/drawing/2014/main" id="{69EBC2A9-6BD1-490A-A1AE-CABF7AB3578F}"/>
              </a:ext>
            </a:extLst>
          </p:cNvPr>
          <p:cNvSpPr>
            <a:spLocks noGrp="1"/>
          </p:cNvSpPr>
          <p:nvPr>
            <p:ph type="dt" sz="half" idx="10"/>
          </p:nvPr>
        </p:nvSpPr>
        <p:spPr/>
        <p:txBody>
          <a:bodyPr/>
          <a:lstStyle/>
          <a:p>
            <a:pPr>
              <a:defRPr/>
            </a:pPr>
            <a:r>
              <a:rPr lang="de-DE"/>
              <a:t>11-15/05/2020</a:t>
            </a:r>
            <a:endParaRPr lang="fr-FR"/>
          </a:p>
        </p:txBody>
      </p:sp>
      <p:sp>
        <p:nvSpPr>
          <p:cNvPr id="9" name="Fußzeilenplatzhalter 8">
            <a:extLst>
              <a:ext uri="{FF2B5EF4-FFF2-40B4-BE49-F238E27FC236}">
                <a16:creationId xmlns:a16="http://schemas.microsoft.com/office/drawing/2014/main" id="{E1FC467C-62DA-4976-8B0B-B6F007F80C43}"/>
              </a:ext>
            </a:extLst>
          </p:cNvPr>
          <p:cNvSpPr>
            <a:spLocks noGrp="1"/>
          </p:cNvSpPr>
          <p:nvPr>
            <p:ph type="ftr" sz="quarter" idx="11"/>
          </p:nvPr>
        </p:nvSpPr>
        <p:spPr/>
        <p:txBody>
          <a:bodyPr/>
          <a:lstStyle/>
          <a:p>
            <a:pPr>
              <a:defRPr/>
            </a:pPr>
            <a:r>
              <a:rPr lang="fr-FR"/>
              <a:t>Michael Fackler: Intercultural research</a:t>
            </a:r>
          </a:p>
        </p:txBody>
      </p:sp>
      <p:sp>
        <p:nvSpPr>
          <p:cNvPr id="10" name="Foliennummernplatzhalter 9">
            <a:extLst>
              <a:ext uri="{FF2B5EF4-FFF2-40B4-BE49-F238E27FC236}">
                <a16:creationId xmlns:a16="http://schemas.microsoft.com/office/drawing/2014/main" id="{5EB9ECAB-0176-477E-AA16-F1B3E50724C2}"/>
              </a:ext>
            </a:extLst>
          </p:cNvPr>
          <p:cNvSpPr>
            <a:spLocks noGrp="1"/>
          </p:cNvSpPr>
          <p:nvPr>
            <p:ph type="sldNum" sz="quarter" idx="12"/>
          </p:nvPr>
        </p:nvSpPr>
        <p:spPr/>
        <p:txBody>
          <a:bodyPr/>
          <a:lstStyle/>
          <a:p>
            <a:pPr>
              <a:defRPr/>
            </a:pPr>
            <a:fld id="{6E4C29F6-C04E-4800-BDDD-8E0464A8B178}" type="slidenum">
              <a:rPr lang="fr-FR" smtClean="0"/>
              <a:pPr>
                <a:defRPr/>
              </a:pPr>
              <a:t>4</a:t>
            </a:fld>
            <a:endParaRPr lang="fr-FR"/>
          </a:p>
        </p:txBody>
      </p:sp>
    </p:spTree>
    <p:extLst>
      <p:ext uri="{BB962C8B-B14F-4D97-AF65-F5344CB8AC3E}">
        <p14:creationId xmlns:p14="http://schemas.microsoft.com/office/powerpoint/2010/main" val="3855125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el 1">
            <a:extLst>
              <a:ext uri="{FF2B5EF4-FFF2-40B4-BE49-F238E27FC236}">
                <a16:creationId xmlns:a16="http://schemas.microsoft.com/office/drawing/2014/main" id="{15E1ED54-C61E-4E5A-AE2F-50826A5876C5}"/>
              </a:ext>
            </a:extLst>
          </p:cNvPr>
          <p:cNvSpPr>
            <a:spLocks noGrp="1"/>
          </p:cNvSpPr>
          <p:nvPr>
            <p:ph type="title"/>
          </p:nvPr>
        </p:nvSpPr>
        <p:spPr>
          <a:xfrm>
            <a:off x="838200" y="365125"/>
            <a:ext cx="10515600" cy="1325563"/>
          </a:xfrm>
        </p:spPr>
        <p:txBody>
          <a:bodyPr/>
          <a:lstStyle/>
          <a:p>
            <a:r>
              <a:rPr lang="en-GB" dirty="0"/>
              <a:t>The cultural diversity challenge</a:t>
            </a:r>
          </a:p>
        </p:txBody>
      </p:sp>
      <p:sp>
        <p:nvSpPr>
          <p:cNvPr id="5" name="Inhaltsplatzhalter 2">
            <a:extLst>
              <a:ext uri="{FF2B5EF4-FFF2-40B4-BE49-F238E27FC236}">
                <a16:creationId xmlns:a16="http://schemas.microsoft.com/office/drawing/2014/main" id="{733BF7C4-6D6C-4426-98D7-2C268E8546E3}"/>
              </a:ext>
            </a:extLst>
          </p:cNvPr>
          <p:cNvSpPr>
            <a:spLocks noGrp="1"/>
          </p:cNvSpPr>
          <p:nvPr>
            <p:ph idx="1"/>
          </p:nvPr>
        </p:nvSpPr>
        <p:spPr>
          <a:xfrm>
            <a:off x="838200" y="1825625"/>
            <a:ext cx="10515600" cy="4351338"/>
          </a:xfrm>
        </p:spPr>
        <p:txBody>
          <a:bodyPr/>
          <a:lstStyle/>
          <a:p>
            <a:r>
              <a:rPr lang="en-GB" dirty="0"/>
              <a:t>Diversity is interesting, but can be hard work. </a:t>
            </a:r>
          </a:p>
          <a:p>
            <a:pPr marL="0" indent="0">
              <a:buNone/>
            </a:pPr>
            <a:r>
              <a:rPr lang="en-GB" dirty="0"/>
              <a:t>Don’t see your culture as the norm. </a:t>
            </a:r>
          </a:p>
          <a:p>
            <a:r>
              <a:rPr lang="en-GB" dirty="0"/>
              <a:t>Not all behaviours we don’t understand are bad. </a:t>
            </a:r>
          </a:p>
          <a:p>
            <a:r>
              <a:rPr lang="en-GB" dirty="0"/>
              <a:t>Not all our achievements are due to our culture. </a:t>
            </a:r>
          </a:p>
          <a:p>
            <a:pPr marL="0" indent="0">
              <a:buNone/>
            </a:pPr>
            <a:endParaRPr lang="en-GB" dirty="0"/>
          </a:p>
          <a:p>
            <a:pPr marL="0" indent="0">
              <a:buNone/>
            </a:pPr>
            <a:r>
              <a:rPr lang="en-GB" dirty="0"/>
              <a:t>Example of a premature judgment: </a:t>
            </a:r>
          </a:p>
          <a:p>
            <a:pPr marL="0" indent="0">
              <a:buNone/>
            </a:pPr>
            <a:r>
              <a:rPr lang="en-GB" altLang="fr-FR" i="1" dirty="0"/>
              <a:t>Can a specific Icelandic organizational culture explain the success of Icelandic businesses in foreign expansion? </a:t>
            </a:r>
            <a:endParaRPr lang="en-GB" i="1" dirty="0"/>
          </a:p>
          <a:p>
            <a:pPr marL="0" indent="0" algn="r">
              <a:buNone/>
            </a:pPr>
            <a:r>
              <a:rPr lang="en-GB" dirty="0"/>
              <a:t>(2007 paper, published 1 year before Iceland’s banks collapsed) </a:t>
            </a:r>
          </a:p>
        </p:txBody>
      </p:sp>
      <p:sp>
        <p:nvSpPr>
          <p:cNvPr id="8" name="Datumsplatzhalter 7">
            <a:extLst>
              <a:ext uri="{FF2B5EF4-FFF2-40B4-BE49-F238E27FC236}">
                <a16:creationId xmlns:a16="http://schemas.microsoft.com/office/drawing/2014/main" id="{B9A6BEB6-CACA-4ED8-A721-956BEFC1B2A0}"/>
              </a:ext>
            </a:extLst>
          </p:cNvPr>
          <p:cNvSpPr>
            <a:spLocks noGrp="1"/>
          </p:cNvSpPr>
          <p:nvPr>
            <p:ph type="dt" sz="half" idx="10"/>
          </p:nvPr>
        </p:nvSpPr>
        <p:spPr/>
        <p:txBody>
          <a:bodyPr/>
          <a:lstStyle/>
          <a:p>
            <a:pPr>
              <a:defRPr/>
            </a:pPr>
            <a:r>
              <a:rPr lang="de-DE"/>
              <a:t>11-15/05/2020</a:t>
            </a:r>
            <a:endParaRPr lang="fr-FR"/>
          </a:p>
        </p:txBody>
      </p:sp>
      <p:sp>
        <p:nvSpPr>
          <p:cNvPr id="9" name="Fußzeilenplatzhalter 8">
            <a:extLst>
              <a:ext uri="{FF2B5EF4-FFF2-40B4-BE49-F238E27FC236}">
                <a16:creationId xmlns:a16="http://schemas.microsoft.com/office/drawing/2014/main" id="{17F56F0D-6FAE-4026-AEBF-79D030BC78D6}"/>
              </a:ext>
            </a:extLst>
          </p:cNvPr>
          <p:cNvSpPr>
            <a:spLocks noGrp="1"/>
          </p:cNvSpPr>
          <p:nvPr>
            <p:ph type="ftr" sz="quarter" idx="11"/>
          </p:nvPr>
        </p:nvSpPr>
        <p:spPr/>
        <p:txBody>
          <a:bodyPr/>
          <a:lstStyle/>
          <a:p>
            <a:pPr>
              <a:defRPr/>
            </a:pPr>
            <a:r>
              <a:rPr lang="fr-FR"/>
              <a:t>Michael Fackler: Intercultural research</a:t>
            </a:r>
          </a:p>
        </p:txBody>
      </p:sp>
      <p:sp>
        <p:nvSpPr>
          <p:cNvPr id="10" name="Foliennummernplatzhalter 9">
            <a:extLst>
              <a:ext uri="{FF2B5EF4-FFF2-40B4-BE49-F238E27FC236}">
                <a16:creationId xmlns:a16="http://schemas.microsoft.com/office/drawing/2014/main" id="{04705207-5738-4F0E-9476-B05DB3F16FD8}"/>
              </a:ext>
            </a:extLst>
          </p:cNvPr>
          <p:cNvSpPr>
            <a:spLocks noGrp="1"/>
          </p:cNvSpPr>
          <p:nvPr>
            <p:ph type="sldNum" sz="quarter" idx="12"/>
          </p:nvPr>
        </p:nvSpPr>
        <p:spPr/>
        <p:txBody>
          <a:bodyPr/>
          <a:lstStyle/>
          <a:p>
            <a:pPr>
              <a:defRPr/>
            </a:pPr>
            <a:fld id="{6E4C29F6-C04E-4800-BDDD-8E0464A8B178}" type="slidenum">
              <a:rPr lang="fr-FR" smtClean="0"/>
              <a:pPr>
                <a:defRPr/>
              </a:pPr>
              <a:t>5</a:t>
            </a:fld>
            <a:endParaRPr lang="fr-FR"/>
          </a:p>
        </p:txBody>
      </p:sp>
    </p:spTree>
    <p:extLst>
      <p:ext uri="{BB962C8B-B14F-4D97-AF65-F5344CB8AC3E}">
        <p14:creationId xmlns:p14="http://schemas.microsoft.com/office/powerpoint/2010/main" val="423114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3655FE92-6644-437F-A3FB-87DD1F3A1F66}"/>
              </a:ext>
            </a:extLst>
          </p:cNvPr>
          <p:cNvSpPr>
            <a:spLocks noGrp="1" noChangeArrowheads="1"/>
          </p:cNvSpPr>
          <p:nvPr>
            <p:ph type="title"/>
          </p:nvPr>
        </p:nvSpPr>
        <p:spPr>
          <a:xfrm>
            <a:off x="838200" y="365125"/>
            <a:ext cx="10515600" cy="1325563"/>
          </a:xfrm>
        </p:spPr>
        <p:txBody>
          <a:bodyPr/>
          <a:lstStyle/>
          <a:p>
            <a:pPr eaLnBrk="1" hangingPunct="1"/>
            <a:r>
              <a:rPr lang="en-GB" altLang="fr-FR" dirty="0"/>
              <a:t>Intercultural research, </a:t>
            </a:r>
            <a:br>
              <a:rPr lang="en-GB" altLang="fr-FR" dirty="0"/>
            </a:br>
            <a:r>
              <a:rPr lang="en-GB" altLang="fr-FR" dirty="0"/>
              <a:t>modern style: Cultural Dimensions</a:t>
            </a:r>
          </a:p>
        </p:txBody>
      </p:sp>
      <p:sp>
        <p:nvSpPr>
          <p:cNvPr id="5" name="Espace réservé du contenu 2">
            <a:extLst>
              <a:ext uri="{FF2B5EF4-FFF2-40B4-BE49-F238E27FC236}">
                <a16:creationId xmlns:a16="http://schemas.microsoft.com/office/drawing/2014/main" id="{776F23F7-6D46-4238-BBA7-9EE17959C0DE}"/>
              </a:ext>
            </a:extLst>
          </p:cNvPr>
          <p:cNvSpPr>
            <a:spLocks noGrp="1" noChangeArrowheads="1"/>
          </p:cNvSpPr>
          <p:nvPr>
            <p:ph idx="1"/>
          </p:nvPr>
        </p:nvSpPr>
        <p:spPr>
          <a:xfrm>
            <a:off x="838200" y="1825625"/>
            <a:ext cx="10515600" cy="4351338"/>
          </a:xfrm>
        </p:spPr>
        <p:txBody>
          <a:bodyPr/>
          <a:lstStyle/>
          <a:p>
            <a:pPr marL="0" indent="0" eaLnBrk="1" hangingPunct="1">
              <a:buNone/>
            </a:pPr>
            <a:r>
              <a:rPr lang="en-GB" altLang="fr-FR" b="1" dirty="0"/>
              <a:t>Hofstede: </a:t>
            </a:r>
          </a:p>
          <a:p>
            <a:pPr>
              <a:defRPr/>
            </a:pPr>
            <a:r>
              <a:rPr lang="en-GB" altLang="de-DE" dirty="0">
                <a:ea typeface="ＭＳ Ｐゴシック" panose="020B0600070205080204" pitchFamily="34" charset="-128"/>
              </a:rPr>
              <a:t>Masculinity / femininity</a:t>
            </a:r>
          </a:p>
          <a:p>
            <a:pPr>
              <a:defRPr/>
            </a:pPr>
            <a:r>
              <a:rPr lang="en-GB" altLang="de-DE" dirty="0">
                <a:ea typeface="ＭＳ Ｐゴシック" panose="020B0600070205080204" pitchFamily="34" charset="-128"/>
              </a:rPr>
              <a:t>Collectivism / individualism </a:t>
            </a:r>
          </a:p>
          <a:p>
            <a:pPr>
              <a:defRPr/>
            </a:pPr>
            <a:r>
              <a:rPr lang="en-GB" altLang="de-DE" dirty="0">
                <a:ea typeface="ＭＳ Ｐゴシック" panose="020B0600070205080204" pitchFamily="34" charset="-128"/>
              </a:rPr>
              <a:t>Power distance high / low</a:t>
            </a:r>
          </a:p>
          <a:p>
            <a:pPr>
              <a:defRPr/>
            </a:pPr>
            <a:r>
              <a:rPr lang="en-GB" altLang="de-DE" dirty="0">
                <a:ea typeface="ＭＳ Ｐゴシック" panose="020B0600070205080204" pitchFamily="34" charset="-128"/>
              </a:rPr>
              <a:t>Uncertainty avoidance / tolerance</a:t>
            </a:r>
          </a:p>
          <a:p>
            <a:pPr marL="0" indent="0">
              <a:buNone/>
              <a:defRPr/>
            </a:pPr>
            <a:r>
              <a:rPr lang="en-GB" b="1" dirty="0"/>
              <a:t>Trompenaars &amp; al.: </a:t>
            </a:r>
          </a:p>
          <a:p>
            <a:pPr>
              <a:defRPr/>
            </a:pPr>
            <a:r>
              <a:rPr lang="en-GB" altLang="de-DE" dirty="0">
                <a:ea typeface="ＭＳ Ｐゴシック" panose="020B0600070205080204" pitchFamily="34" charset="-128"/>
              </a:rPr>
              <a:t>Particularism / universalism </a:t>
            </a:r>
          </a:p>
          <a:p>
            <a:pPr>
              <a:defRPr/>
            </a:pPr>
            <a:r>
              <a:rPr lang="en-GB" altLang="de-DE" dirty="0">
                <a:ea typeface="ＭＳ Ｐゴシック" panose="020B0600070205080204" pitchFamily="34" charset="-128"/>
              </a:rPr>
              <a:t>Status through ascription / achievement</a:t>
            </a:r>
            <a:endParaRPr lang="en-GB" dirty="0"/>
          </a:p>
        </p:txBody>
      </p:sp>
      <p:sp>
        <p:nvSpPr>
          <p:cNvPr id="8" name="Datumsplatzhalter 7">
            <a:extLst>
              <a:ext uri="{FF2B5EF4-FFF2-40B4-BE49-F238E27FC236}">
                <a16:creationId xmlns:a16="http://schemas.microsoft.com/office/drawing/2014/main" id="{735129D0-BEE0-4E7C-A237-AEF748CA12F3}"/>
              </a:ext>
            </a:extLst>
          </p:cNvPr>
          <p:cNvSpPr>
            <a:spLocks noGrp="1"/>
          </p:cNvSpPr>
          <p:nvPr>
            <p:ph type="dt" sz="half" idx="10"/>
          </p:nvPr>
        </p:nvSpPr>
        <p:spPr/>
        <p:txBody>
          <a:bodyPr/>
          <a:lstStyle/>
          <a:p>
            <a:pPr>
              <a:defRPr/>
            </a:pPr>
            <a:r>
              <a:rPr lang="de-DE"/>
              <a:t>11-15/05/2020</a:t>
            </a:r>
            <a:endParaRPr lang="fr-FR"/>
          </a:p>
        </p:txBody>
      </p:sp>
      <p:sp>
        <p:nvSpPr>
          <p:cNvPr id="9" name="Fußzeilenplatzhalter 8">
            <a:extLst>
              <a:ext uri="{FF2B5EF4-FFF2-40B4-BE49-F238E27FC236}">
                <a16:creationId xmlns:a16="http://schemas.microsoft.com/office/drawing/2014/main" id="{C34F4C69-38ED-4E2A-9954-C57FA36C8AEC}"/>
              </a:ext>
            </a:extLst>
          </p:cNvPr>
          <p:cNvSpPr>
            <a:spLocks noGrp="1"/>
          </p:cNvSpPr>
          <p:nvPr>
            <p:ph type="ftr" sz="quarter" idx="11"/>
          </p:nvPr>
        </p:nvSpPr>
        <p:spPr/>
        <p:txBody>
          <a:bodyPr/>
          <a:lstStyle/>
          <a:p>
            <a:pPr>
              <a:defRPr/>
            </a:pPr>
            <a:r>
              <a:rPr lang="fr-FR"/>
              <a:t>Michael Fackler: Intercultural research</a:t>
            </a:r>
          </a:p>
        </p:txBody>
      </p:sp>
      <p:sp>
        <p:nvSpPr>
          <p:cNvPr id="10" name="Foliennummernplatzhalter 9">
            <a:extLst>
              <a:ext uri="{FF2B5EF4-FFF2-40B4-BE49-F238E27FC236}">
                <a16:creationId xmlns:a16="http://schemas.microsoft.com/office/drawing/2014/main" id="{54A08421-9E48-4062-9F7D-7DE87ADD27E5}"/>
              </a:ext>
            </a:extLst>
          </p:cNvPr>
          <p:cNvSpPr>
            <a:spLocks noGrp="1"/>
          </p:cNvSpPr>
          <p:nvPr>
            <p:ph type="sldNum" sz="quarter" idx="12"/>
          </p:nvPr>
        </p:nvSpPr>
        <p:spPr/>
        <p:txBody>
          <a:bodyPr/>
          <a:lstStyle/>
          <a:p>
            <a:pPr>
              <a:defRPr/>
            </a:pPr>
            <a:fld id="{6E4C29F6-C04E-4800-BDDD-8E0464A8B178}" type="slidenum">
              <a:rPr lang="fr-FR" smtClean="0"/>
              <a:pPr>
                <a:defRPr/>
              </a:pPr>
              <a:t>6</a:t>
            </a:fld>
            <a:endParaRPr lang="fr-FR"/>
          </a:p>
        </p:txBody>
      </p:sp>
    </p:spTree>
    <p:extLst>
      <p:ext uri="{BB962C8B-B14F-4D97-AF65-F5344CB8AC3E}">
        <p14:creationId xmlns:p14="http://schemas.microsoft.com/office/powerpoint/2010/main" val="228457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DE762396-94A9-4625-A8D8-0DD49C1144CB}"/>
              </a:ext>
            </a:extLst>
          </p:cNvPr>
          <p:cNvSpPr>
            <a:spLocks noGrp="1" noChangeArrowheads="1"/>
          </p:cNvSpPr>
          <p:nvPr>
            <p:ph type="title"/>
          </p:nvPr>
        </p:nvSpPr>
        <p:spPr>
          <a:xfrm>
            <a:off x="838200" y="365125"/>
            <a:ext cx="10515600" cy="1325563"/>
          </a:xfrm>
        </p:spPr>
        <p:txBody>
          <a:bodyPr/>
          <a:lstStyle/>
          <a:p>
            <a:pPr eaLnBrk="1" hangingPunct="1"/>
            <a:r>
              <a:rPr lang="en-GB" altLang="fr-FR" dirty="0"/>
              <a:t>Intercultural research, </a:t>
            </a:r>
            <a:br>
              <a:rPr lang="en-GB" altLang="fr-FR" dirty="0"/>
            </a:br>
            <a:r>
              <a:rPr lang="en-GB" altLang="fr-FR" dirty="0"/>
              <a:t>modern style: Method</a:t>
            </a:r>
          </a:p>
        </p:txBody>
      </p:sp>
      <p:sp>
        <p:nvSpPr>
          <p:cNvPr id="5" name="Espace réservé du contenu 2">
            <a:extLst>
              <a:ext uri="{FF2B5EF4-FFF2-40B4-BE49-F238E27FC236}">
                <a16:creationId xmlns:a16="http://schemas.microsoft.com/office/drawing/2014/main" id="{2DF2DAD9-3126-4CA3-A538-93D0033A5596}"/>
              </a:ext>
            </a:extLst>
          </p:cNvPr>
          <p:cNvSpPr>
            <a:spLocks noGrp="1" noChangeArrowheads="1"/>
          </p:cNvSpPr>
          <p:nvPr>
            <p:ph idx="1"/>
          </p:nvPr>
        </p:nvSpPr>
        <p:spPr>
          <a:xfrm>
            <a:off x="838200" y="1825625"/>
            <a:ext cx="10515600" cy="4351338"/>
          </a:xfrm>
        </p:spPr>
        <p:txBody>
          <a:bodyPr/>
          <a:lstStyle/>
          <a:p>
            <a:pPr>
              <a:defRPr/>
            </a:pPr>
            <a:r>
              <a:rPr lang="en-GB" altLang="de-DE" dirty="0">
                <a:ea typeface="ＭＳ Ｐゴシック" panose="020B0600070205080204" pitchFamily="34" charset="-128"/>
              </a:rPr>
              <a:t>Survey (many) people about how they would feel and act in a (large) number of given situations</a:t>
            </a:r>
          </a:p>
          <a:p>
            <a:pPr>
              <a:defRPr/>
            </a:pPr>
            <a:r>
              <a:rPr lang="en-GB" altLang="de-DE" dirty="0">
                <a:ea typeface="ＭＳ Ｐゴシック" panose="020B0600070205080204" pitchFamily="34" charset="-128"/>
              </a:rPr>
              <a:t>Control for criteria like age, social status, etc.</a:t>
            </a:r>
          </a:p>
          <a:p>
            <a:pPr>
              <a:defRPr/>
            </a:pPr>
            <a:r>
              <a:rPr lang="en-GB" dirty="0">
                <a:ea typeface="ＭＳ Ｐゴシック" panose="020B0600070205080204" pitchFamily="34" charset="-128"/>
              </a:rPr>
              <a:t>Analyse dataset via </a:t>
            </a:r>
            <a:r>
              <a:rPr lang="en-GB" b="1" dirty="0">
                <a:ea typeface="ＭＳ Ｐゴシック" panose="020B0600070205080204" pitchFamily="34" charset="-128"/>
              </a:rPr>
              <a:t>factor analysis</a:t>
            </a:r>
          </a:p>
          <a:p>
            <a:pPr>
              <a:defRPr/>
            </a:pPr>
            <a:r>
              <a:rPr lang="en-GB" dirty="0">
                <a:ea typeface="ＭＳ Ｐゴシック" panose="020B0600070205080204" pitchFamily="34" charset="-128"/>
              </a:rPr>
              <a:t>Give the resulting factors (dimensions) an </a:t>
            </a:r>
            <a:r>
              <a:rPr lang="en-GB" i="1" dirty="0">
                <a:ea typeface="ＭＳ Ｐゴシック" panose="020B0600070205080204" pitchFamily="34" charset="-128"/>
              </a:rPr>
              <a:t>intuitive</a:t>
            </a:r>
            <a:r>
              <a:rPr lang="en-GB" dirty="0">
                <a:ea typeface="ＭＳ Ｐゴシック" panose="020B0600070205080204" pitchFamily="34" charset="-128"/>
              </a:rPr>
              <a:t> meaning by assigning attitudes etc.</a:t>
            </a:r>
          </a:p>
          <a:p>
            <a:pPr>
              <a:defRPr/>
            </a:pPr>
            <a:endParaRPr lang="en-GB" dirty="0"/>
          </a:p>
        </p:txBody>
      </p:sp>
      <p:sp>
        <p:nvSpPr>
          <p:cNvPr id="8" name="Datumsplatzhalter 7">
            <a:extLst>
              <a:ext uri="{FF2B5EF4-FFF2-40B4-BE49-F238E27FC236}">
                <a16:creationId xmlns:a16="http://schemas.microsoft.com/office/drawing/2014/main" id="{027F3C0A-8CD5-4329-AEBB-130DF2A731A8}"/>
              </a:ext>
            </a:extLst>
          </p:cNvPr>
          <p:cNvSpPr>
            <a:spLocks noGrp="1"/>
          </p:cNvSpPr>
          <p:nvPr>
            <p:ph type="dt" sz="half" idx="10"/>
          </p:nvPr>
        </p:nvSpPr>
        <p:spPr/>
        <p:txBody>
          <a:bodyPr/>
          <a:lstStyle/>
          <a:p>
            <a:pPr>
              <a:defRPr/>
            </a:pPr>
            <a:r>
              <a:rPr lang="de-DE"/>
              <a:t>11-15/05/2020</a:t>
            </a:r>
            <a:endParaRPr lang="fr-FR"/>
          </a:p>
        </p:txBody>
      </p:sp>
      <p:sp>
        <p:nvSpPr>
          <p:cNvPr id="9" name="Fußzeilenplatzhalter 8">
            <a:extLst>
              <a:ext uri="{FF2B5EF4-FFF2-40B4-BE49-F238E27FC236}">
                <a16:creationId xmlns:a16="http://schemas.microsoft.com/office/drawing/2014/main" id="{605523BD-19CD-405C-BE5A-3C4E65223EB1}"/>
              </a:ext>
            </a:extLst>
          </p:cNvPr>
          <p:cNvSpPr>
            <a:spLocks noGrp="1"/>
          </p:cNvSpPr>
          <p:nvPr>
            <p:ph type="ftr" sz="quarter" idx="11"/>
          </p:nvPr>
        </p:nvSpPr>
        <p:spPr/>
        <p:txBody>
          <a:bodyPr/>
          <a:lstStyle/>
          <a:p>
            <a:pPr>
              <a:defRPr/>
            </a:pPr>
            <a:r>
              <a:rPr lang="fr-FR"/>
              <a:t>Michael Fackler: Intercultural research</a:t>
            </a:r>
          </a:p>
        </p:txBody>
      </p:sp>
      <p:sp>
        <p:nvSpPr>
          <p:cNvPr id="10" name="Foliennummernplatzhalter 9">
            <a:extLst>
              <a:ext uri="{FF2B5EF4-FFF2-40B4-BE49-F238E27FC236}">
                <a16:creationId xmlns:a16="http://schemas.microsoft.com/office/drawing/2014/main" id="{0600997F-130D-41D8-AD66-837021702523}"/>
              </a:ext>
            </a:extLst>
          </p:cNvPr>
          <p:cNvSpPr>
            <a:spLocks noGrp="1"/>
          </p:cNvSpPr>
          <p:nvPr>
            <p:ph type="sldNum" sz="quarter" idx="12"/>
          </p:nvPr>
        </p:nvSpPr>
        <p:spPr/>
        <p:txBody>
          <a:bodyPr/>
          <a:lstStyle/>
          <a:p>
            <a:pPr>
              <a:defRPr/>
            </a:pPr>
            <a:fld id="{6E4C29F6-C04E-4800-BDDD-8E0464A8B178}" type="slidenum">
              <a:rPr lang="fr-FR" smtClean="0"/>
              <a:pPr>
                <a:defRPr/>
              </a:pPr>
              <a:t>7</a:t>
            </a:fld>
            <a:endParaRPr lang="fr-FR"/>
          </a:p>
        </p:txBody>
      </p:sp>
    </p:spTree>
    <p:extLst>
      <p:ext uri="{BB962C8B-B14F-4D97-AF65-F5344CB8AC3E}">
        <p14:creationId xmlns:p14="http://schemas.microsoft.com/office/powerpoint/2010/main" val="3037833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A7F0E-B3E7-F34E-8972-EF4F86D0F26D}"/>
              </a:ext>
            </a:extLst>
          </p:cNvPr>
          <p:cNvSpPr>
            <a:spLocks noGrp="1"/>
          </p:cNvSpPr>
          <p:nvPr>
            <p:ph type="title"/>
          </p:nvPr>
        </p:nvSpPr>
        <p:spPr/>
        <p:txBody>
          <a:bodyPr/>
          <a:lstStyle/>
          <a:p>
            <a:r>
              <a:rPr lang="en-GB" dirty="0"/>
              <a:t>Interpreting multidimensional </a:t>
            </a:r>
            <a:br>
              <a:rPr lang="en-GB" dirty="0"/>
            </a:br>
            <a:r>
              <a:rPr lang="en-GB" dirty="0"/>
              <a:t>statistics</a:t>
            </a:r>
          </a:p>
        </p:txBody>
      </p:sp>
      <p:sp>
        <p:nvSpPr>
          <p:cNvPr id="3" name="Inhaltsplatzhalter 2">
            <a:extLst>
              <a:ext uri="{FF2B5EF4-FFF2-40B4-BE49-F238E27FC236}">
                <a16:creationId xmlns:a16="http://schemas.microsoft.com/office/drawing/2014/main" id="{8C08AF95-7918-884E-BDC9-555373748929}"/>
              </a:ext>
            </a:extLst>
          </p:cNvPr>
          <p:cNvSpPr>
            <a:spLocks noGrp="1"/>
          </p:cNvSpPr>
          <p:nvPr>
            <p:ph idx="1"/>
          </p:nvPr>
        </p:nvSpPr>
        <p:spPr/>
        <p:txBody>
          <a:bodyPr/>
          <a:lstStyle/>
          <a:p>
            <a:pPr marL="0" indent="0">
              <a:buNone/>
            </a:pPr>
            <a:r>
              <a:rPr lang="en-GB" dirty="0"/>
              <a:t>Motor insurance example: </a:t>
            </a:r>
          </a:p>
          <a:p>
            <a:r>
              <a:rPr lang="en-GB" dirty="0"/>
              <a:t>Observation: Garage owners cause less accidents than others. </a:t>
            </a:r>
          </a:p>
          <a:p>
            <a:r>
              <a:rPr lang="en-GB" dirty="0"/>
              <a:t>Objection: How come does the garage matter? </a:t>
            </a:r>
          </a:p>
          <a:p>
            <a:r>
              <a:rPr lang="en-GB" dirty="0"/>
              <a:t>Interpretation: It does not, but indicates lifestyle (prudence). </a:t>
            </a:r>
          </a:p>
          <a:p>
            <a:r>
              <a:rPr lang="en-GB" dirty="0"/>
              <a:t>Action: Premium discount for garage owners </a:t>
            </a:r>
          </a:p>
          <a:p>
            <a:pPr marL="0" indent="0">
              <a:buNone/>
            </a:pPr>
            <a:endParaRPr lang="en-GB" dirty="0"/>
          </a:p>
          <a:p>
            <a:pPr marL="0" indent="0">
              <a:buNone/>
            </a:pPr>
            <a:r>
              <a:rPr lang="en-GB" dirty="0"/>
              <a:t>The </a:t>
            </a:r>
            <a:r>
              <a:rPr lang="en-GB" i="1" dirty="0"/>
              <a:t>garage</a:t>
            </a:r>
            <a:r>
              <a:rPr lang="en-GB" dirty="0"/>
              <a:t> is a proxy for </a:t>
            </a:r>
            <a:r>
              <a:rPr lang="en-GB" i="1" dirty="0"/>
              <a:t>lifestyle</a:t>
            </a:r>
            <a:r>
              <a:rPr lang="en-GB" dirty="0"/>
              <a:t>: objective, controllable – and applicable in the tariff </a:t>
            </a:r>
            <a:r>
              <a:rPr lang="en-GB" b="1" dirty="0"/>
              <a:t>no matter</a:t>
            </a:r>
            <a:r>
              <a:rPr lang="en-GB" dirty="0"/>
              <a:t> whether the above interpretation is correct. </a:t>
            </a:r>
          </a:p>
        </p:txBody>
      </p:sp>
      <p:sp>
        <p:nvSpPr>
          <p:cNvPr id="4" name="Datumsplatzhalter 3">
            <a:extLst>
              <a:ext uri="{FF2B5EF4-FFF2-40B4-BE49-F238E27FC236}">
                <a16:creationId xmlns:a16="http://schemas.microsoft.com/office/drawing/2014/main" id="{F23FDABD-7986-C641-8DCE-FC39CC8E0BB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11-15/05/2020</a:t>
            </a: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ußzeilenplatzhalter 4">
            <a:extLst>
              <a:ext uri="{FF2B5EF4-FFF2-40B4-BE49-F238E27FC236}">
                <a16:creationId xmlns:a16="http://schemas.microsoft.com/office/drawing/2014/main" id="{EC7C8497-F3E4-DA4E-9565-BDE39FF8D1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Michael Fackler: Intercultural research</a:t>
            </a:r>
          </a:p>
        </p:txBody>
      </p:sp>
      <p:sp>
        <p:nvSpPr>
          <p:cNvPr id="6" name="Foliennummernplatzhalter 5">
            <a:extLst>
              <a:ext uri="{FF2B5EF4-FFF2-40B4-BE49-F238E27FC236}">
                <a16:creationId xmlns:a16="http://schemas.microsoft.com/office/drawing/2014/main" id="{90E891FC-BDC1-E646-A68B-473A4A2C98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C29F6-C04E-4800-BDDD-8E0464A8B17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3" descr="A close up of a logo&#10;&#10;Description automatically generated">
            <a:extLst>
              <a:ext uri="{FF2B5EF4-FFF2-40B4-BE49-F238E27FC236}">
                <a16:creationId xmlns:a16="http://schemas.microsoft.com/office/drawing/2014/main" id="{2C0B3A12-8282-46A2-9495-218F59D0B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Tree>
    <p:extLst>
      <p:ext uri="{BB962C8B-B14F-4D97-AF65-F5344CB8AC3E}">
        <p14:creationId xmlns:p14="http://schemas.microsoft.com/office/powerpoint/2010/main" val="915532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el 1">
            <a:extLst>
              <a:ext uri="{FF2B5EF4-FFF2-40B4-BE49-F238E27FC236}">
                <a16:creationId xmlns:a16="http://schemas.microsoft.com/office/drawing/2014/main" id="{6AAFA070-E930-40D2-84A3-A81958BCF21A}"/>
              </a:ext>
            </a:extLst>
          </p:cNvPr>
          <p:cNvSpPr>
            <a:spLocks noGrp="1"/>
          </p:cNvSpPr>
          <p:nvPr>
            <p:ph type="title"/>
          </p:nvPr>
        </p:nvSpPr>
        <p:spPr>
          <a:xfrm>
            <a:off x="838200" y="365125"/>
            <a:ext cx="8846806" cy="1325563"/>
          </a:xfrm>
        </p:spPr>
        <p:txBody>
          <a:bodyPr/>
          <a:lstStyle/>
          <a:p>
            <a:r>
              <a:rPr lang="en-GB" dirty="0"/>
              <a:t>Common pitfalls of motor rating and intercultural research</a:t>
            </a:r>
          </a:p>
        </p:txBody>
      </p:sp>
      <p:sp>
        <p:nvSpPr>
          <p:cNvPr id="5" name="Inhaltsplatzhalter 2">
            <a:extLst>
              <a:ext uri="{FF2B5EF4-FFF2-40B4-BE49-F238E27FC236}">
                <a16:creationId xmlns:a16="http://schemas.microsoft.com/office/drawing/2014/main" id="{DC79893A-8A07-4CA3-BDA0-FF940FBFE5BC}"/>
              </a:ext>
            </a:extLst>
          </p:cNvPr>
          <p:cNvSpPr>
            <a:spLocks noGrp="1"/>
          </p:cNvSpPr>
          <p:nvPr>
            <p:ph idx="1"/>
          </p:nvPr>
        </p:nvSpPr>
        <p:spPr>
          <a:xfrm>
            <a:off x="838199" y="1825625"/>
            <a:ext cx="10960223" cy="4351338"/>
          </a:xfrm>
        </p:spPr>
        <p:txBody>
          <a:bodyPr/>
          <a:lstStyle/>
          <a:p>
            <a:r>
              <a:rPr lang="en-GB" dirty="0"/>
              <a:t>Too many criteria, random effects in small subgroups</a:t>
            </a:r>
          </a:p>
          <a:p>
            <a:r>
              <a:rPr lang="en-GB" dirty="0"/>
              <a:t>Need for interpretation of the results, suspicion of subjectivity</a:t>
            </a:r>
          </a:p>
          <a:p>
            <a:r>
              <a:rPr lang="en-GB" dirty="0"/>
              <a:t>Hidden data errors</a:t>
            </a:r>
          </a:p>
          <a:p>
            <a:r>
              <a:rPr lang="en-GB" dirty="0"/>
              <a:t>People provide positively skewed information </a:t>
            </a:r>
          </a:p>
          <a:p>
            <a:pPr marL="0" indent="0">
              <a:buNone/>
            </a:pPr>
            <a:endParaRPr lang="en-GB" dirty="0"/>
          </a:p>
          <a:p>
            <a:pPr marL="0" indent="0">
              <a:buNone/>
            </a:pPr>
            <a:r>
              <a:rPr lang="en-GB" dirty="0"/>
              <a:t>Cultural research is much harder: </a:t>
            </a:r>
          </a:p>
          <a:p>
            <a:r>
              <a:rPr lang="en-GB" dirty="0"/>
              <a:t>you have to ask people about their lifestyle,</a:t>
            </a:r>
          </a:p>
          <a:p>
            <a:r>
              <a:rPr lang="en-GB" dirty="0"/>
              <a:t>you must publish your interpretations. </a:t>
            </a:r>
          </a:p>
          <a:p>
            <a:pPr marL="0" indent="0">
              <a:buNone/>
            </a:pPr>
            <a:r>
              <a:rPr lang="en-GB" dirty="0"/>
              <a:t>Not surprisingly, there is a lot of debate on the results. </a:t>
            </a:r>
          </a:p>
        </p:txBody>
      </p:sp>
      <p:sp>
        <p:nvSpPr>
          <p:cNvPr id="8" name="Datumsplatzhalter 7">
            <a:extLst>
              <a:ext uri="{FF2B5EF4-FFF2-40B4-BE49-F238E27FC236}">
                <a16:creationId xmlns:a16="http://schemas.microsoft.com/office/drawing/2014/main" id="{35EB5B74-29B2-4AE8-A4FC-1BB9D7A1DC4D}"/>
              </a:ext>
            </a:extLst>
          </p:cNvPr>
          <p:cNvSpPr>
            <a:spLocks noGrp="1"/>
          </p:cNvSpPr>
          <p:nvPr>
            <p:ph type="dt" sz="half" idx="10"/>
          </p:nvPr>
        </p:nvSpPr>
        <p:spPr/>
        <p:txBody>
          <a:bodyPr/>
          <a:lstStyle/>
          <a:p>
            <a:pPr>
              <a:defRPr/>
            </a:pPr>
            <a:r>
              <a:rPr lang="de-DE"/>
              <a:t>11-15/05/2020</a:t>
            </a:r>
            <a:endParaRPr lang="fr-FR"/>
          </a:p>
        </p:txBody>
      </p:sp>
      <p:sp>
        <p:nvSpPr>
          <p:cNvPr id="9" name="Fußzeilenplatzhalter 8">
            <a:extLst>
              <a:ext uri="{FF2B5EF4-FFF2-40B4-BE49-F238E27FC236}">
                <a16:creationId xmlns:a16="http://schemas.microsoft.com/office/drawing/2014/main" id="{EC2E6605-8C4B-45B6-8DF2-BE311187606B}"/>
              </a:ext>
            </a:extLst>
          </p:cNvPr>
          <p:cNvSpPr>
            <a:spLocks noGrp="1"/>
          </p:cNvSpPr>
          <p:nvPr>
            <p:ph type="ftr" sz="quarter" idx="11"/>
          </p:nvPr>
        </p:nvSpPr>
        <p:spPr/>
        <p:txBody>
          <a:bodyPr/>
          <a:lstStyle/>
          <a:p>
            <a:pPr>
              <a:defRPr/>
            </a:pPr>
            <a:r>
              <a:rPr lang="fr-FR"/>
              <a:t>Michael Fackler: Intercultural research</a:t>
            </a:r>
          </a:p>
        </p:txBody>
      </p:sp>
      <p:sp>
        <p:nvSpPr>
          <p:cNvPr id="10" name="Foliennummernplatzhalter 9">
            <a:extLst>
              <a:ext uri="{FF2B5EF4-FFF2-40B4-BE49-F238E27FC236}">
                <a16:creationId xmlns:a16="http://schemas.microsoft.com/office/drawing/2014/main" id="{8819C850-F121-425F-97A2-F41BD8C679DD}"/>
              </a:ext>
            </a:extLst>
          </p:cNvPr>
          <p:cNvSpPr>
            <a:spLocks noGrp="1"/>
          </p:cNvSpPr>
          <p:nvPr>
            <p:ph type="sldNum" sz="quarter" idx="12"/>
          </p:nvPr>
        </p:nvSpPr>
        <p:spPr/>
        <p:txBody>
          <a:bodyPr/>
          <a:lstStyle/>
          <a:p>
            <a:pPr>
              <a:defRPr/>
            </a:pPr>
            <a:fld id="{6E4C29F6-C04E-4800-BDDD-8E0464A8B178}" type="slidenum">
              <a:rPr lang="fr-FR" smtClean="0"/>
              <a:pPr>
                <a:defRPr/>
              </a:pPr>
              <a:t>9</a:t>
            </a:fld>
            <a:endParaRPr lang="fr-FR"/>
          </a:p>
        </p:txBody>
      </p:sp>
    </p:spTree>
    <p:extLst>
      <p:ext uri="{BB962C8B-B14F-4D97-AF65-F5344CB8AC3E}">
        <p14:creationId xmlns:p14="http://schemas.microsoft.com/office/powerpoint/2010/main" val="355102613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ster Paris 2020  -  Read-Only  -  Compatibility Mode" id="{EBEE2B36-9F3D-4344-8EF4-2B34469FF717}" vid="{14BE48C6-E6FA-4F40-A532-13646EB24AF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ster Paris 2020  -  Read-Only  -  Compatibility Mode" id="{EBEE2B36-9F3D-4344-8EF4-2B34469FF717}" vid="{14BE48C6-E6FA-4F40-A532-13646EB24AF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1018</Words>
  <Application>Microsoft Office PowerPoint</Application>
  <PresentationFormat>Breitbild</PresentationFormat>
  <Paragraphs>127</Paragraphs>
  <Slides>13</Slides>
  <Notes>0</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13</vt:i4>
      </vt:variant>
    </vt:vector>
  </HeadingPairs>
  <TitlesOfParts>
    <vt:vector size="20" baseType="lpstr">
      <vt:lpstr>Arial</vt:lpstr>
      <vt:lpstr>Calibri</vt:lpstr>
      <vt:lpstr>Roboto</vt:lpstr>
      <vt:lpstr>Verdana</vt:lpstr>
      <vt:lpstr>Wingdings</vt:lpstr>
      <vt:lpstr>Thème Office</vt:lpstr>
      <vt:lpstr>1_Thème Office</vt:lpstr>
      <vt:lpstr>PowerPoint-Präsentation</vt:lpstr>
      <vt:lpstr>PowerPoint-Präsentation</vt:lpstr>
      <vt:lpstr>Intercultural research, old style:  Greeks about Romans, ca. 100 BC</vt:lpstr>
      <vt:lpstr>Intercultural research, old style:  Greeks about others, ca. 100 BC</vt:lpstr>
      <vt:lpstr>The cultural diversity challenge</vt:lpstr>
      <vt:lpstr>Intercultural research,  modern style: Cultural Dimensions</vt:lpstr>
      <vt:lpstr>Intercultural research,  modern style: Method</vt:lpstr>
      <vt:lpstr>Interpreting multidimensional  statistics</vt:lpstr>
      <vt:lpstr>Common pitfalls of motor rating and intercultural research</vt:lpstr>
      <vt:lpstr>How can actuaries use cultural dimensions?</vt:lpstr>
      <vt:lpstr>Conclusion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Samuel CYWIE</dc:creator>
  <cp:lastModifiedBy>Michael Fackler</cp:lastModifiedBy>
  <cp:revision>29</cp:revision>
  <dcterms:created xsi:type="dcterms:W3CDTF">2020-01-19T10:38:42Z</dcterms:created>
  <dcterms:modified xsi:type="dcterms:W3CDTF">2020-04-18T19:17:38Z</dcterms:modified>
</cp:coreProperties>
</file>