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31"/>
  </p:notesMasterIdLst>
  <p:sldIdLst>
    <p:sldId id="256" r:id="rId3"/>
    <p:sldId id="257" r:id="rId4"/>
    <p:sldId id="260" r:id="rId5"/>
    <p:sldId id="308" r:id="rId6"/>
    <p:sldId id="264" r:id="rId7"/>
    <p:sldId id="306" r:id="rId8"/>
    <p:sldId id="266" r:id="rId9"/>
    <p:sldId id="267" r:id="rId10"/>
    <p:sldId id="268" r:id="rId11"/>
    <p:sldId id="302" r:id="rId12"/>
    <p:sldId id="270" r:id="rId13"/>
    <p:sldId id="271" r:id="rId14"/>
    <p:sldId id="299" r:id="rId15"/>
    <p:sldId id="284" r:id="rId16"/>
    <p:sldId id="297" r:id="rId17"/>
    <p:sldId id="296" r:id="rId18"/>
    <p:sldId id="274" r:id="rId19"/>
    <p:sldId id="275" r:id="rId20"/>
    <p:sldId id="293" r:id="rId21"/>
    <p:sldId id="277" r:id="rId22"/>
    <p:sldId id="278" r:id="rId23"/>
    <p:sldId id="279" r:id="rId24"/>
    <p:sldId id="280" r:id="rId25"/>
    <p:sldId id="281" r:id="rId26"/>
    <p:sldId id="282" r:id="rId27"/>
    <p:sldId id="286" r:id="rId28"/>
    <p:sldId id="259" r:id="rId29"/>
    <p:sldId id="261" r:id="rId30"/>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86" d="100"/>
          <a:sy n="86" d="100"/>
        </p:scale>
        <p:origin x="4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02/04/2020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1496046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210464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387580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64828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02/04/2020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783902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02/04/2020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1524881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02/04/2020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2729672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72421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1961848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271424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77539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02/04/2020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02/04/2020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02/04/2020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extLst>
      <p:ext uri="{BB962C8B-B14F-4D97-AF65-F5344CB8AC3E}">
        <p14:creationId xmlns:p14="http://schemas.microsoft.com/office/powerpoint/2010/main" val="2708601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31.png"/><Relationship Id="rId12" Type="http://schemas.openxmlformats.org/officeDocument/2006/relationships/image" Target="../media/image30.png"/><Relationship Id="rId1" Type="http://schemas.openxmlformats.org/officeDocument/2006/relationships/slideLayout" Target="../slideLayouts/slideLayout13.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fatoumata.ndoye@fixage.com"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actuarialcolloquium2020.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280526" y="1799447"/>
            <a:ext cx="109013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200" b="1" dirty="0">
                <a:solidFill>
                  <a:srgbClr val="C00000"/>
                </a:solidFill>
                <a:latin typeface="Roboto" panose="02000000000000000000" pitchFamily="2" charset="0"/>
                <a:ea typeface="Roboto" panose="02000000000000000000" pitchFamily="2" charset="0"/>
              </a:rPr>
              <a:t>Prospective modelling of Temporary Disability risk: </a:t>
            </a:r>
          </a:p>
          <a:p>
            <a:pPr eaLnBrk="1" hangingPunct="1">
              <a:lnSpc>
                <a:spcPct val="100000"/>
              </a:lnSpc>
              <a:spcBef>
                <a:spcPct val="0"/>
              </a:spcBef>
              <a:buSzTx/>
              <a:buFontTx/>
              <a:buNone/>
            </a:pPr>
            <a:endParaRPr lang="en-US" altLang="fr-FR" sz="3600" b="1" dirty="0">
              <a:solidFill>
                <a:srgbClr val="C00000"/>
              </a:solidFill>
              <a:latin typeface="Roboto" panose="02000000000000000000" pitchFamily="2" charset="0"/>
              <a:ea typeface="Roboto" panose="02000000000000000000" pitchFamily="2" charset="0"/>
            </a:endParaRPr>
          </a:p>
          <a:p>
            <a:pPr eaLnBrk="1" hangingPunct="1">
              <a:lnSpc>
                <a:spcPct val="100000"/>
              </a:lnSpc>
              <a:spcBef>
                <a:spcPct val="0"/>
              </a:spcBef>
              <a:buSzTx/>
              <a:buFontTx/>
              <a:buNone/>
            </a:pPr>
            <a:r>
              <a:rPr lang="en-US" altLang="fr-FR" sz="3200" b="1" dirty="0">
                <a:solidFill>
                  <a:srgbClr val="C00000"/>
                </a:solidFill>
                <a:latin typeface="Roboto" panose="02000000000000000000" pitchFamily="2" charset="0"/>
                <a:ea typeface="Roboto" panose="02000000000000000000" pitchFamily="2" charset="0"/>
              </a:rPr>
              <a:t>Proposal for a two-dimensional model and Machine Learning algorithms combined approach</a:t>
            </a: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US" altLang="fr-FR" sz="2400" b="1" dirty="0">
                <a:latin typeface="Calibri" panose="020F0502020204030204" pitchFamily="34" charset="0"/>
              </a:rPr>
              <a:t>Fatoumata NDOYE, </a:t>
            </a:r>
            <a:br>
              <a:rPr lang="en-US" altLang="fr-FR" sz="2400" b="1" dirty="0">
                <a:latin typeface="Calibri" panose="020F0502020204030204" pitchFamily="34" charset="0"/>
              </a:rPr>
            </a:br>
            <a:r>
              <a:rPr lang="en-US" altLang="fr-FR" sz="2400" b="1" dirty="0">
                <a:latin typeface="Calibri" panose="020F0502020204030204" pitchFamily="34" charset="0"/>
              </a:rPr>
              <a:t>FIXAGE</a:t>
            </a: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F0BDAE04-41E3-4514-8AD4-946566C33B9E}"/>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study data: characteristics</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contenu 2">
            <a:extLst>
              <a:ext uri="{FF2B5EF4-FFF2-40B4-BE49-F238E27FC236}">
                <a16:creationId xmlns:a16="http://schemas.microsoft.com/office/drawing/2014/main" id="{D2851D12-3252-492B-8DF1-08A5CC6F97C4}"/>
              </a:ext>
            </a:extLst>
          </p:cNvPr>
          <p:cNvSpPr>
            <a:spLocks noGrp="1" noChangeArrowheads="1"/>
          </p:cNvSpPr>
          <p:nvPr>
            <p:ph idx="1"/>
          </p:nvPr>
        </p:nvSpPr>
        <p:spPr>
          <a:xfrm>
            <a:off x="838200" y="1263650"/>
            <a:ext cx="1051560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We used </a:t>
            </a:r>
            <a:r>
              <a:rPr lang="en-U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Open </a:t>
            </a:r>
            <a:r>
              <a:rPr lang="en-US" sz="1400" b="1" dirty="0" err="1">
                <a:solidFill>
                  <a:srgbClr val="FF0000"/>
                </a:solidFill>
                <a:latin typeface="Verdana" panose="020B0604030504040204" pitchFamily="34" charset="0"/>
                <a:ea typeface="Verdana" panose="020B0604030504040204" pitchFamily="34" charset="0"/>
                <a:cs typeface="Verdana" panose="020B0604030504040204" pitchFamily="34" charset="0"/>
              </a:rPr>
              <a:t>Damir</a:t>
            </a: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 data for our study: they include cross-plan health insurance expenses and come from the National Cross-Plan Health Insurance System (SNIIRAM) covering all Health Insurance reimbursements for all plans. </a:t>
            </a:r>
          </a:p>
          <a:p>
            <a:pPr marL="0" indent="0" eaLnBrk="1" hangingPunct="1">
              <a:buClr>
                <a:srgbClr val="00457C"/>
              </a:buClr>
              <a:buNone/>
            </a:pP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1</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st</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characteristic</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55 variables available</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Six lines of analysis (period, benefit, care provider, beneficiary of care, performing health professional, prescribing health professional).</a:t>
            </a: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Data on incapacity to work benefits are obtained by filtering the variable “type of benefit”.</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Seven indicators of amount (total expenditure, basis of reimbursement, amount reimbursed, extra billing) and volume (count, quantity, coefficient).</a:t>
            </a:r>
          </a:p>
          <a:p>
            <a:pPr lvl="2" eaLnBrk="1" hangingPunct="1">
              <a:buFont typeface="Wingdings" panose="05000000000000000000" pitchFamily="2" charset="2"/>
              <a:buChar char="Ø"/>
            </a:pP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2</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nd</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characteristic</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Medium data quality</a:t>
            </a:r>
            <a:endParaRPr lang="en-US" sz="1400" dirty="0">
              <a:solidFill>
                <a:srgbClr val="FE3931"/>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Information on the occupation (CSP), marital status or income group is not available in the Open </a:t>
            </a:r>
            <a:r>
              <a:rPr lang="en-US" sz="1400" dirty="0" err="1">
                <a:solidFill>
                  <a:srgbClr val="00457C"/>
                </a:solidFill>
                <a:latin typeface="Verdana" panose="020B0604030504040204" pitchFamily="34" charset="0"/>
                <a:ea typeface="Verdana" panose="020B0604030504040204" pitchFamily="34" charset="0"/>
                <a:cs typeface="Verdana" panose="020B0604030504040204" pitchFamily="34" charset="0"/>
              </a:rPr>
              <a:t>Damir</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database. </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Some variables are present but are not correctly entered, including the nature of the work accident.</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specialty of the incapacity’s prescriber is not filled in for about 52.5% of the lines.</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beneficiary’s region of residence is not filled in for about 16.34% of the lines before 2015. It is fully filled in from 2015.</a:t>
            </a:r>
          </a:p>
          <a:p>
            <a:pPr lvl="2" eaLnBrk="1" hangingPunct="1">
              <a:buFont typeface="Wingdings" panose="05000000000000000000" pitchFamily="2" charset="2"/>
              <a:buChar char="Ø"/>
            </a:pP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889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referRelativeResize="0">
            <a:picLocks/>
          </p:cNvPicPr>
          <p:nvPr/>
        </p:nvPicPr>
        <p:blipFill>
          <a:blip r:embed="rId2"/>
          <a:stretch>
            <a:fillRect/>
          </a:stretch>
        </p:blipFill>
        <p:spPr>
          <a:xfrm>
            <a:off x="516631" y="4471893"/>
            <a:ext cx="5220000" cy="2160000"/>
          </a:xfrm>
          <a:prstGeom prst="rect">
            <a:avLst/>
          </a:prstGeom>
        </p:spPr>
      </p:pic>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study data: descriptive statistics</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6004919" y="3740510"/>
            <a:ext cx="5621593" cy="2891383"/>
          </a:xfrm>
          <a:prstGeom prst="rect">
            <a:avLst/>
          </a:prstGeom>
          <a:gradFill>
            <a:gsLst>
              <a:gs pos="62000">
                <a:srgbClr val="00457C"/>
              </a:gs>
              <a:gs pos="0">
                <a:srgbClr val="74BFA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516631" y="1323613"/>
            <a:ext cx="5651501" cy="2569218"/>
          </a:xfrm>
          <a:prstGeom prst="rect">
            <a:avLst/>
          </a:prstGeom>
          <a:gradFill>
            <a:gsLst>
              <a:gs pos="55000">
                <a:srgbClr val="00457C"/>
              </a:gs>
              <a:gs pos="100000">
                <a:srgbClr val="74BFA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6CC5E7A-A25D-504C-8749-3D9EE08CBE8E}"/>
              </a:ext>
            </a:extLst>
          </p:cNvPr>
          <p:cNvSpPr/>
          <p:nvPr/>
        </p:nvSpPr>
        <p:spPr>
          <a:xfrm>
            <a:off x="30998" y="1286366"/>
            <a:ext cx="6043652" cy="2504503"/>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2277F9E-3B5A-C646-A19A-21042CA30B17}"/>
              </a:ext>
            </a:extLst>
          </p:cNvPr>
          <p:cNvSpPr/>
          <p:nvPr/>
        </p:nvSpPr>
        <p:spPr>
          <a:xfrm>
            <a:off x="6074651" y="3790869"/>
            <a:ext cx="6117349" cy="3051634"/>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8" name="Group 7">
            <a:extLst>
              <a:ext uri="{FF2B5EF4-FFF2-40B4-BE49-F238E27FC236}">
                <a16:creationId xmlns:a16="http://schemas.microsoft.com/office/drawing/2014/main" id="{9CA11241-343C-C04A-A30F-0D04FA0269DC}"/>
              </a:ext>
            </a:extLst>
          </p:cNvPr>
          <p:cNvGrpSpPr/>
          <p:nvPr/>
        </p:nvGrpSpPr>
        <p:grpSpPr>
          <a:xfrm>
            <a:off x="6176217" y="3893118"/>
            <a:ext cx="5877997" cy="1975891"/>
            <a:chOff x="7847320" y="4168685"/>
            <a:chExt cx="3582680" cy="979530"/>
          </a:xfrm>
        </p:grpSpPr>
        <p:sp>
          <p:nvSpPr>
            <p:cNvPr id="89" name="TextBox 115">
              <a:extLst>
                <a:ext uri="{FF2B5EF4-FFF2-40B4-BE49-F238E27FC236}">
                  <a16:creationId xmlns:a16="http://schemas.microsoft.com/office/drawing/2014/main" id="{84FFFE61-9153-C544-B47C-D44633E3DE13}"/>
                </a:ext>
              </a:extLst>
            </p:cNvPr>
            <p:cNvSpPr txBox="1"/>
            <p:nvPr/>
          </p:nvSpPr>
          <p:spPr>
            <a:xfrm>
              <a:off x="7885887" y="4492132"/>
              <a:ext cx="3544113" cy="656083"/>
            </a:xfrm>
            <a:prstGeom prst="rect">
              <a:avLst/>
            </a:prstGeom>
            <a:noFill/>
          </p:spPr>
          <p:txBody>
            <a:bodyPr wrap="square" lIns="25200" rIns="90000" rtlCol="0">
              <a:spAutoFit/>
            </a:bodyPr>
            <a:lstStyle/>
            <a:p>
              <a:pPr marL="171450" marR="0" lvl="0" indent="-171450" algn="l" defTabSz="914400" rtl="0" eaLnBrk="0" fontAlgn="base" latinLnBrk="0" hangingPunct="0">
                <a:lnSpc>
                  <a:spcPts val="1580"/>
                </a:lnSpc>
                <a:spcBef>
                  <a:spcPct val="0"/>
                </a:spcBef>
                <a:spcAft>
                  <a:spcPct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Claims are higher for men than women for all age groups. This difference increases with age, with a gap of almost 50% between the ages of 50 and 60.</a:t>
              </a:r>
            </a:p>
            <a:p>
              <a:pPr marL="171450" marR="0" lvl="0" indent="-171450" algn="l" defTabSz="914400" rtl="0" eaLnBrk="0" fontAlgn="base" latinLnBrk="0" hangingPunct="0">
                <a:lnSpc>
                  <a:spcPts val="1580"/>
                </a:lnSpc>
                <a:spcBef>
                  <a:spcPct val="0"/>
                </a:spcBef>
                <a:spcAft>
                  <a:spcPct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0" fontAlgn="base" latinLnBrk="0" hangingPunct="0">
                <a:lnSpc>
                  <a:spcPts val="1580"/>
                </a:lnSpc>
                <a:spcBef>
                  <a:spcPct val="0"/>
                </a:spcBef>
                <a:spcAft>
                  <a:spcPct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Most of TIW are prescribed by specialists in general medicine, surgeons, psychiatrists and gynecologists (for women).</a:t>
              </a:r>
            </a:p>
          </p:txBody>
        </p:sp>
        <p:sp>
          <p:nvSpPr>
            <p:cNvPr id="90" name="cups a coffee">
              <a:extLst>
                <a:ext uri="{FF2B5EF4-FFF2-40B4-BE49-F238E27FC236}">
                  <a16:creationId xmlns:a16="http://schemas.microsoft.com/office/drawing/2014/main" id="{3387599A-A5C7-EA4D-9954-2B86CF2FCD56}"/>
                </a:ext>
              </a:extLst>
            </p:cNvPr>
            <p:cNvSpPr txBox="1"/>
            <p:nvPr/>
          </p:nvSpPr>
          <p:spPr>
            <a:xfrm>
              <a:off x="7847320" y="4168685"/>
              <a:ext cx="2487291" cy="179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marL="285750" marR="0" lvl="0" indent="-285750" algn="l" defTabSz="914400" rtl="0" eaLnBrk="0" fontAlgn="base" latinLnBrk="0" hangingPunct="0">
                <a:lnSpc>
                  <a:spcPct val="120000"/>
                </a:lnSpc>
                <a:spcBef>
                  <a:spcPct val="0"/>
                </a:spcBef>
                <a:spcAft>
                  <a:spcPct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Analysis</a:t>
              </a:r>
            </a:p>
          </p:txBody>
        </p:sp>
      </p:grpSp>
      <p:grpSp>
        <p:nvGrpSpPr>
          <p:cNvPr id="114" name="Group 18">
            <a:extLst>
              <a:ext uri="{FF2B5EF4-FFF2-40B4-BE49-F238E27FC236}">
                <a16:creationId xmlns:a16="http://schemas.microsoft.com/office/drawing/2014/main" id="{C5FFB576-5C7F-3743-94F1-0679E005C499}"/>
              </a:ext>
            </a:extLst>
          </p:cNvPr>
          <p:cNvGrpSpPr/>
          <p:nvPr/>
        </p:nvGrpSpPr>
        <p:grpSpPr>
          <a:xfrm>
            <a:off x="6314003" y="1422433"/>
            <a:ext cx="967410" cy="1236819"/>
            <a:chOff x="6685955" y="678517"/>
            <a:chExt cx="967410" cy="1236819"/>
          </a:xfrm>
        </p:grpSpPr>
        <p:sp>
          <p:nvSpPr>
            <p:cNvPr id="115" name="Овал 13">
              <a:extLst>
                <a:ext uri="{FF2B5EF4-FFF2-40B4-BE49-F238E27FC236}">
                  <a16:creationId xmlns:a16="http://schemas.microsoft.com/office/drawing/2014/main" id="{CF809BF7-BB94-F34A-B2FB-20C8878CD935}"/>
                </a:ext>
              </a:extLst>
            </p:cNvPr>
            <p:cNvSpPr/>
            <p:nvPr/>
          </p:nvSpPr>
          <p:spPr>
            <a:xfrm>
              <a:off x="6685956" y="678517"/>
              <a:ext cx="967409" cy="967409"/>
            </a:xfrm>
            <a:prstGeom prst="round1Rect">
              <a:avLst>
                <a:gd name="adj" fmla="val 33647"/>
              </a:avLst>
            </a:prstGeom>
            <a:gradFill flip="none" rotWithShape="1">
              <a:gsLst>
                <a:gs pos="67000">
                  <a:srgbClr val="00457C"/>
                </a:gs>
                <a:gs pos="5000">
                  <a:srgbClr val="74BFAB"/>
                </a:gs>
              </a:gsLst>
              <a:path path="circle">
                <a:fillToRect l="100000" t="100000"/>
              </a:path>
              <a:tileRect r="-100000" b="-100000"/>
            </a:gradFill>
            <a:ln w="19050">
              <a:noFill/>
            </a:ln>
            <a:effectLst>
              <a:outerShdw blurRad="254000" dist="38100" dir="5400000" algn="t" rotWithShape="0">
                <a:srgbClr val="1D9A78">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Gender x Age</a:t>
              </a:r>
            </a:p>
          </p:txBody>
        </p:sp>
        <p:pic>
          <p:nvPicPr>
            <p:cNvPr id="116" name="Picture 140">
              <a:extLst>
                <a:ext uri="{FF2B5EF4-FFF2-40B4-BE49-F238E27FC236}">
                  <a16:creationId xmlns:a16="http://schemas.microsoft.com/office/drawing/2014/main" id="{24BB4EAB-B8C5-9E48-A5DD-F192231D62FD}"/>
                </a:ext>
              </a:extLst>
            </p:cNvPr>
            <p:cNvPicPr>
              <a:picLocks/>
            </p:cNvPicPr>
            <p:nvPr/>
          </p:nvPicPr>
          <p:blipFill>
            <a:blip r:embed="rId3">
              <a:alphaModFix amt="64000"/>
              <a:extLst>
                <a:ext uri="{28A0092B-C50C-407E-A947-70E740481C1C}">
                  <a14:useLocalDpi xmlns:a14="http://schemas.microsoft.com/office/drawing/2010/main" val="0"/>
                </a:ext>
              </a:extLst>
            </a:blip>
            <a:stretch>
              <a:fillRect/>
            </a:stretch>
          </p:blipFill>
          <p:spPr>
            <a:xfrm rot="5400000" flipH="1">
              <a:off x="7032500" y="1294471"/>
              <a:ext cx="274320" cy="967409"/>
            </a:xfrm>
            <a:prstGeom prst="rect">
              <a:avLst/>
            </a:prstGeom>
          </p:spPr>
        </p:pic>
      </p:grpSp>
      <p:grpSp>
        <p:nvGrpSpPr>
          <p:cNvPr id="117" name="Group 17">
            <a:extLst>
              <a:ext uri="{FF2B5EF4-FFF2-40B4-BE49-F238E27FC236}">
                <a16:creationId xmlns:a16="http://schemas.microsoft.com/office/drawing/2014/main" id="{574D0FE6-9E37-7943-A33E-6D5BF3C83648}"/>
              </a:ext>
            </a:extLst>
          </p:cNvPr>
          <p:cNvGrpSpPr/>
          <p:nvPr/>
        </p:nvGrpSpPr>
        <p:grpSpPr>
          <a:xfrm>
            <a:off x="179194" y="1435776"/>
            <a:ext cx="977055" cy="1246163"/>
            <a:chOff x="583443" y="670284"/>
            <a:chExt cx="977055" cy="1246163"/>
          </a:xfrm>
        </p:grpSpPr>
        <p:sp>
          <p:nvSpPr>
            <p:cNvPr id="118" name="Овал 13"/>
            <p:cNvSpPr/>
            <p:nvPr/>
          </p:nvSpPr>
          <p:spPr>
            <a:xfrm>
              <a:off x="593089" y="670284"/>
              <a:ext cx="967409" cy="967409"/>
            </a:xfrm>
            <a:prstGeom prst="round1Rect">
              <a:avLst>
                <a:gd name="adj" fmla="val 33250"/>
              </a:avLst>
            </a:prstGeom>
            <a:solidFill>
              <a:schemeClr val="bg1"/>
            </a:solidFill>
            <a:ln w="19050">
              <a:noFill/>
            </a:ln>
            <a:effectLst>
              <a:outerShdw blurRad="254000" dist="38100" dir="5400000" algn="t"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F9FA0"/>
                  </a:solidFill>
                  <a:effectLst/>
                  <a:uLnTx/>
                  <a:uFillTx/>
                  <a:latin typeface="Verdana" panose="020B0604030504040204" pitchFamily="34" charset="0"/>
                  <a:ea typeface="Verdana" panose="020B0604030504040204" pitchFamily="34" charset="0"/>
                  <a:cs typeface="Verdana" panose="020B0604030504040204" pitchFamily="34" charset="0"/>
                </a:rPr>
                <a:t>Cause x Age</a:t>
              </a:r>
            </a:p>
          </p:txBody>
        </p:sp>
        <p:pic>
          <p:nvPicPr>
            <p:cNvPr id="119" name="Picture 141">
              <a:extLst>
                <a:ext uri="{FF2B5EF4-FFF2-40B4-BE49-F238E27FC236}">
                  <a16:creationId xmlns:a16="http://schemas.microsoft.com/office/drawing/2014/main" id="{8E7B2DAA-B574-2C45-AA7E-5598DE172A2A}"/>
                </a:ext>
              </a:extLst>
            </p:cNvPr>
            <p:cNvPicPr>
              <a:picLocks/>
            </p:cNvPicPr>
            <p:nvPr/>
          </p:nvPicPr>
          <p:blipFill>
            <a:blip r:embed="rId3">
              <a:alphaModFix amt="64000"/>
              <a:extLst>
                <a:ext uri="{28A0092B-C50C-407E-A947-70E740481C1C}">
                  <a14:useLocalDpi xmlns:a14="http://schemas.microsoft.com/office/drawing/2010/main" val="0"/>
                </a:ext>
              </a:extLst>
            </a:blip>
            <a:stretch>
              <a:fillRect/>
            </a:stretch>
          </p:blipFill>
          <p:spPr>
            <a:xfrm rot="5400000" flipH="1">
              <a:off x="929988" y="1295582"/>
              <a:ext cx="274320" cy="967409"/>
            </a:xfrm>
            <a:prstGeom prst="rect">
              <a:avLst/>
            </a:prstGeom>
          </p:spPr>
        </p:pic>
      </p:grpSp>
      <p:grpSp>
        <p:nvGrpSpPr>
          <p:cNvPr id="120" name="Group 20">
            <a:extLst>
              <a:ext uri="{FF2B5EF4-FFF2-40B4-BE49-F238E27FC236}">
                <a16:creationId xmlns:a16="http://schemas.microsoft.com/office/drawing/2014/main" id="{BEC54CBE-0F0E-F645-939F-C4DB28429B20}"/>
              </a:ext>
            </a:extLst>
          </p:cNvPr>
          <p:cNvGrpSpPr/>
          <p:nvPr/>
        </p:nvGrpSpPr>
        <p:grpSpPr>
          <a:xfrm>
            <a:off x="164988" y="4007351"/>
            <a:ext cx="977056" cy="1236298"/>
            <a:chOff x="583442" y="4208825"/>
            <a:chExt cx="977056" cy="1236298"/>
          </a:xfrm>
        </p:grpSpPr>
        <p:sp>
          <p:nvSpPr>
            <p:cNvPr id="121" name="Овал 13">
              <a:extLst>
                <a:ext uri="{FF2B5EF4-FFF2-40B4-BE49-F238E27FC236}">
                  <a16:creationId xmlns:a16="http://schemas.microsoft.com/office/drawing/2014/main" id="{A451F97A-0D6E-8245-AA65-41DA78B01521}"/>
                </a:ext>
              </a:extLst>
            </p:cNvPr>
            <p:cNvSpPr/>
            <p:nvPr/>
          </p:nvSpPr>
          <p:spPr>
            <a:xfrm>
              <a:off x="593089" y="4208825"/>
              <a:ext cx="967409" cy="967409"/>
            </a:xfrm>
            <a:prstGeom prst="round1Rect">
              <a:avLst>
                <a:gd name="adj" fmla="val 31591"/>
              </a:avLst>
            </a:prstGeom>
            <a:gradFill flip="none" rotWithShape="1">
              <a:gsLst>
                <a:gs pos="67000">
                  <a:srgbClr val="00457C"/>
                </a:gs>
                <a:gs pos="0">
                  <a:srgbClr val="74BFAB"/>
                </a:gs>
              </a:gsLst>
              <a:path path="circle">
                <a:fillToRect l="100000" t="100000"/>
              </a:path>
              <a:tileRect r="-100000" b="-100000"/>
            </a:gradFill>
            <a:ln w="19050">
              <a:noFill/>
            </a:ln>
            <a:effectLst>
              <a:outerShdw blurRad="254000" dist="38100" dir="5400000" algn="t" rotWithShape="0">
                <a:srgbClr val="1D9A78">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Gender x specialty</a:t>
              </a:r>
            </a:p>
          </p:txBody>
        </p:sp>
        <p:pic>
          <p:nvPicPr>
            <p:cNvPr id="122" name="Picture 142">
              <a:extLst>
                <a:ext uri="{FF2B5EF4-FFF2-40B4-BE49-F238E27FC236}">
                  <a16:creationId xmlns:a16="http://schemas.microsoft.com/office/drawing/2014/main" id="{DFF902D2-7908-7845-A881-F27530BC3BB1}"/>
                </a:ext>
              </a:extLst>
            </p:cNvPr>
            <p:cNvPicPr>
              <a:picLocks/>
            </p:cNvPicPr>
            <p:nvPr/>
          </p:nvPicPr>
          <p:blipFill>
            <a:blip r:embed="rId3">
              <a:alphaModFix amt="64000"/>
              <a:extLst>
                <a:ext uri="{28A0092B-C50C-407E-A947-70E740481C1C}">
                  <a14:useLocalDpi xmlns:a14="http://schemas.microsoft.com/office/drawing/2010/main" val="0"/>
                </a:ext>
              </a:extLst>
            </a:blip>
            <a:stretch>
              <a:fillRect/>
            </a:stretch>
          </p:blipFill>
          <p:spPr>
            <a:xfrm rot="5400000" flipH="1">
              <a:off x="929987" y="4824258"/>
              <a:ext cx="274320" cy="967409"/>
            </a:xfrm>
            <a:prstGeom prst="rect">
              <a:avLst/>
            </a:prstGeom>
          </p:spPr>
        </p:pic>
      </p:grpSp>
      <p:pic>
        <p:nvPicPr>
          <p:cNvPr id="2" name="Image 1"/>
          <p:cNvPicPr preferRelativeResize="0">
            <a:picLocks/>
          </p:cNvPicPr>
          <p:nvPr/>
        </p:nvPicPr>
        <p:blipFill>
          <a:blip r:embed="rId4"/>
          <a:stretch>
            <a:fillRect/>
          </a:stretch>
        </p:blipFill>
        <p:spPr>
          <a:xfrm>
            <a:off x="1414203" y="1500708"/>
            <a:ext cx="4320000" cy="2160000"/>
          </a:xfrm>
          <a:prstGeom prst="rect">
            <a:avLst/>
          </a:prstGeom>
        </p:spPr>
      </p:pic>
      <p:pic>
        <p:nvPicPr>
          <p:cNvPr id="3" name="Image 2"/>
          <p:cNvPicPr preferRelativeResize="0">
            <a:picLocks/>
          </p:cNvPicPr>
          <p:nvPr/>
        </p:nvPicPr>
        <p:blipFill>
          <a:blip r:embed="rId5"/>
          <a:stretch>
            <a:fillRect/>
          </a:stretch>
        </p:blipFill>
        <p:spPr>
          <a:xfrm>
            <a:off x="7486357" y="1456633"/>
            <a:ext cx="4320000" cy="2160000"/>
          </a:xfrm>
          <a:prstGeom prst="rect">
            <a:avLst/>
          </a:prstGeom>
        </p:spPr>
      </p:pic>
    </p:spTree>
    <p:extLst>
      <p:ext uri="{BB962C8B-B14F-4D97-AF65-F5344CB8AC3E}">
        <p14:creationId xmlns:p14="http://schemas.microsoft.com/office/powerpoint/2010/main" val="28918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grpId="0" nodeType="afterEffect">
                                  <p:stCondLst>
                                    <p:cond delay="0"/>
                                  </p:stCondLst>
                                  <p:childTnLst>
                                    <p:animMotion origin="layout" path="M 0 1.00394 L 0 0 " pathEditMode="relative" rAng="0" ptsTypes="AA">
                                      <p:cBhvr>
                                        <p:cTn id="6" dur="3000" fill="hold"/>
                                        <p:tgtEl>
                                          <p:spTgt spid="8"/>
                                        </p:tgtEl>
                                        <p:attrNameLst>
                                          <p:attrName>ppt_x</p:attrName>
                                          <p:attrName>ppt_y</p:attrName>
                                        </p:attrNameLst>
                                      </p:cBhvr>
                                      <p:rCtr x="0" y="-50208"/>
                                    </p:animMotion>
                                  </p:childTnLst>
                                </p:cTn>
                              </p:par>
                              <p:par>
                                <p:cTn id="7" presetID="0" presetClass="path" presetSubtype="0" decel="50000" fill="hold" grpId="0" nodeType="withEffect">
                                  <p:stCondLst>
                                    <p:cond delay="0"/>
                                  </p:stCondLst>
                                  <p:childTnLst>
                                    <p:animMotion origin="layout" path="M 0.00065 -1.00741 L -3.33333E-6 -4.44444E-6 " pathEditMode="relative" rAng="0" ptsTypes="AA">
                                      <p:cBhvr>
                                        <p:cTn id="8" dur="3000" fill="hold"/>
                                        <p:tgtEl>
                                          <p:spTgt spid="9"/>
                                        </p:tgtEl>
                                        <p:attrNameLst>
                                          <p:attrName>ppt_x</p:attrName>
                                          <p:attrName>ppt_y</p:attrName>
                                        </p:attrNameLst>
                                      </p:cBhvr>
                                      <p:rCtr x="65" y="50718"/>
                                    </p:animMotion>
                                  </p:childTnLst>
                                </p:cTn>
                              </p:par>
                              <p:par>
                                <p:cTn id="9" presetID="10" presetClass="entr" presetSubtype="0" fill="hold" grpId="0" nodeType="with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0" presetClass="path" presetSubtype="0" accel="50000" decel="50000" fill="hold" grpId="1" nodeType="withEffect">
                                  <p:stCondLst>
                                    <p:cond delay="1500"/>
                                  </p:stCondLst>
                                  <p:childTnLst>
                                    <p:animMotion origin="layout" path="M 0.22109 0.19908 L 2.22261E-17 -4.81481E-6 " pathEditMode="relative" rAng="0" ptsTypes="AA">
                                      <p:cBhvr>
                                        <p:cTn id="16" dur="2000" fill="hold"/>
                                        <p:tgtEl>
                                          <p:spTgt spid="7"/>
                                        </p:tgtEl>
                                        <p:attrNameLst>
                                          <p:attrName>ppt_x</p:attrName>
                                          <p:attrName>ppt_y</p:attrName>
                                        </p:attrNameLst>
                                      </p:cBhvr>
                                      <p:rCtr x="-11081" y="-10023"/>
                                    </p:animMotion>
                                  </p:childTnLst>
                                </p:cTn>
                              </p:par>
                              <p:par>
                                <p:cTn id="17" presetID="0" presetClass="path" presetSubtype="0" accel="50000" decel="50000" fill="hold" grpId="1" nodeType="withEffect">
                                  <p:stCondLst>
                                    <p:cond delay="1500"/>
                                  </p:stCondLst>
                                  <p:childTnLst>
                                    <p:animMotion origin="layout" path="M -0.22305 -0.19745 L 3.95833E-6 1.48148E-6 " pathEditMode="relative" rAng="0" ptsTypes="AA">
                                      <p:cBhvr>
                                        <p:cTn id="18" dur="2000" fill="hold"/>
                                        <p:tgtEl>
                                          <p:spTgt spid="6"/>
                                        </p:tgtEl>
                                        <p:attrNameLst>
                                          <p:attrName>ppt_x</p:attrName>
                                          <p:attrName>ppt_y</p:attrName>
                                        </p:attrNameLst>
                                      </p:cBhvr>
                                      <p:rCtr x="11120" y="9977"/>
                                    </p:animMotion>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1000"/>
                                        <p:tgtEl>
                                          <p:spTgt spid="117"/>
                                        </p:tgtEl>
                                      </p:cBhvr>
                                    </p:animEffect>
                                    <p:anim calcmode="lin" valueType="num">
                                      <p:cBhvr>
                                        <p:cTn id="23" dur="1000" fill="hold"/>
                                        <p:tgtEl>
                                          <p:spTgt spid="117"/>
                                        </p:tgtEl>
                                        <p:attrNameLst>
                                          <p:attrName>ppt_x</p:attrName>
                                        </p:attrNameLst>
                                      </p:cBhvr>
                                      <p:tavLst>
                                        <p:tav tm="0">
                                          <p:val>
                                            <p:strVal val="#ppt_x"/>
                                          </p:val>
                                        </p:tav>
                                        <p:tav tm="100000">
                                          <p:val>
                                            <p:strVal val="#ppt_x"/>
                                          </p:val>
                                        </p:tav>
                                      </p:tavLst>
                                    </p:anim>
                                    <p:anim calcmode="lin" valueType="num">
                                      <p:cBhvr>
                                        <p:cTn id="24" dur="1000" fill="hold"/>
                                        <p:tgtEl>
                                          <p:spTgt spid="1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1000"/>
                                        <p:tgtEl>
                                          <p:spTgt spid="114"/>
                                        </p:tgtEl>
                                      </p:cBhvr>
                                    </p:animEffect>
                                    <p:anim calcmode="lin" valueType="num">
                                      <p:cBhvr>
                                        <p:cTn id="28" dur="1000" fill="hold"/>
                                        <p:tgtEl>
                                          <p:spTgt spid="114"/>
                                        </p:tgtEl>
                                        <p:attrNameLst>
                                          <p:attrName>ppt_x</p:attrName>
                                        </p:attrNameLst>
                                      </p:cBhvr>
                                      <p:tavLst>
                                        <p:tav tm="0">
                                          <p:val>
                                            <p:strVal val="#ppt_x"/>
                                          </p:val>
                                        </p:tav>
                                        <p:tav tm="100000">
                                          <p:val>
                                            <p:strVal val="#ppt_x"/>
                                          </p:val>
                                        </p:tav>
                                      </p:tavLst>
                                    </p:anim>
                                    <p:anim calcmode="lin" valueType="num">
                                      <p:cBhvr>
                                        <p:cTn id="29" dur="1000" fill="hold"/>
                                        <p:tgtEl>
                                          <p:spTgt spid="1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fade">
                                      <p:cBhvr>
                                        <p:cTn id="32" dur="1000"/>
                                        <p:tgtEl>
                                          <p:spTgt spid="120"/>
                                        </p:tgtEl>
                                      </p:cBhvr>
                                    </p:animEffect>
                                    <p:anim calcmode="lin" valueType="num">
                                      <p:cBhvr>
                                        <p:cTn id="33" dur="1000" fill="hold"/>
                                        <p:tgtEl>
                                          <p:spTgt spid="120"/>
                                        </p:tgtEl>
                                        <p:attrNameLst>
                                          <p:attrName>ppt_x</p:attrName>
                                        </p:attrNameLst>
                                      </p:cBhvr>
                                      <p:tavLst>
                                        <p:tav tm="0">
                                          <p:val>
                                            <p:strVal val="#ppt_x"/>
                                          </p:val>
                                        </p:tav>
                                        <p:tav tm="100000">
                                          <p:val>
                                            <p:strVal val="#ppt_x"/>
                                          </p:val>
                                        </p:tav>
                                      </p:tavLst>
                                    </p:anim>
                                    <p:anim calcmode="lin" valueType="num">
                                      <p:cBhvr>
                                        <p:cTn id="34" dur="1000" fill="hold"/>
                                        <p:tgtEl>
                                          <p:spTgt spid="120"/>
                                        </p:tgtEl>
                                        <p:attrNameLst>
                                          <p:attrName>ppt_y</p:attrName>
                                        </p:attrNameLst>
                                      </p:cBhvr>
                                      <p:tavLst>
                                        <p:tav tm="0">
                                          <p:val>
                                            <p:strVal val="#ppt_y+.1"/>
                                          </p:val>
                                        </p:tav>
                                        <p:tav tm="100000">
                                          <p:val>
                                            <p:strVal val="#ppt_y"/>
                                          </p:val>
                                        </p:tav>
                                      </p:tavLst>
                                    </p:anim>
                                  </p:childTnLst>
                                </p:cTn>
                              </p:par>
                              <p:par>
                                <p:cTn id="35" presetID="12" presetClass="entr" presetSubtype="8"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2000"/>
                                        <p:tgtEl>
                                          <p:spTgt spid="88"/>
                                        </p:tgtEl>
                                        <p:attrNameLst>
                                          <p:attrName>ppt_x</p:attrName>
                                        </p:attrNameLst>
                                      </p:cBhvr>
                                      <p:tavLst>
                                        <p:tav tm="0">
                                          <p:val>
                                            <p:strVal val="#ppt_x-#ppt_w*1.125000"/>
                                          </p:val>
                                        </p:tav>
                                        <p:tav tm="100000">
                                          <p:val>
                                            <p:strVal val="#ppt_x"/>
                                          </p:val>
                                        </p:tav>
                                      </p:tavLst>
                                    </p:anim>
                                    <p:animEffect transition="in" filter="wipe(right)">
                                      <p:cBhvr>
                                        <p:cTn id="38"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study data: descriptive statistics</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ge 1"/>
          <p:cNvPicPr>
            <a:picLocks noChangeAspect="1"/>
          </p:cNvPicPr>
          <p:nvPr/>
        </p:nvPicPr>
        <p:blipFill>
          <a:blip r:embed="rId2"/>
          <a:stretch>
            <a:fillRect/>
          </a:stretch>
        </p:blipFill>
        <p:spPr>
          <a:xfrm>
            <a:off x="106431" y="1941313"/>
            <a:ext cx="5695854" cy="1438781"/>
          </a:xfrm>
          <a:prstGeom prst="rect">
            <a:avLst/>
          </a:prstGeom>
        </p:spPr>
      </p:pic>
      <p:pic>
        <p:nvPicPr>
          <p:cNvPr id="6" name="Image 5"/>
          <p:cNvPicPr>
            <a:picLocks noChangeAspect="1"/>
          </p:cNvPicPr>
          <p:nvPr/>
        </p:nvPicPr>
        <p:blipFill>
          <a:blip r:embed="rId3"/>
          <a:stretch>
            <a:fillRect/>
          </a:stretch>
        </p:blipFill>
        <p:spPr>
          <a:xfrm>
            <a:off x="106431" y="5253305"/>
            <a:ext cx="5695855" cy="1438781"/>
          </a:xfrm>
          <a:prstGeom prst="rect">
            <a:avLst/>
          </a:prstGeom>
        </p:spPr>
      </p:pic>
      <p:sp>
        <p:nvSpPr>
          <p:cNvPr id="8"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5802284" y="1263650"/>
            <a:ext cx="6325985"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Analysis of the dynamics of daily allowances (DA) </a:t>
            </a:r>
          </a:p>
          <a:p>
            <a:pPr marL="0" indent="0" eaLnBrk="1" hangingPunct="1">
              <a:buClr>
                <a:srgbClr val="00457C"/>
              </a:buClr>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The structural factors</a:t>
            </a: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Changes in employment: the number of persons in employment acts mechanically on the volume of DA with a delayed effect</a:t>
            </a: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a:t>
            </a: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share of seniors: The decline in the retirement age has led to an increase in the proportion of seniors. The latter have more serious health problems, requiring longer stoppages.</a:t>
            </a:r>
            <a:endPar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Precarious employment: employees with fixed-term contracts or on probation are absent significantly less than others.</a:t>
            </a:r>
          </a:p>
          <a:p>
            <a:pPr lvl="2" eaLnBrk="1" hangingPunct="1">
              <a:buFont typeface="Wingdings" panose="05000000000000000000" pitchFamily="2" charset="2"/>
              <a:buChar char="Ø"/>
            </a:pPr>
            <a:endParaRPr lang="en-US" altLang="fr-FR"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the situational factors</a:t>
            </a: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2012-2013: The deterioration of the labor market and the favorable epidemiological context in 2011 and 2012;</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2014: The entry into force in 2014 of three measures: the obligation on social security funds to pay therapeutic half-time DA, the easing of the conditions for granting rights to long term DA and the creation of "sickness" DA for farmers;</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2015: Seasonal flu epidemic, more pronounced than in 2014.</a:t>
            </a:r>
            <a:endPar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p:txBody>
      </p:sp>
      <p:sp>
        <p:nvSpPr>
          <p:cNvPr id="9" name="Espace réservé du contenu 2">
            <a:extLst>
              <a:ext uri="{FF2B5EF4-FFF2-40B4-BE49-F238E27FC236}">
                <a16:creationId xmlns:a16="http://schemas.microsoft.com/office/drawing/2014/main" id="{388E9091-3B90-4D26-A52A-E07572F6EAC4}"/>
              </a:ext>
            </a:extLst>
          </p:cNvPr>
          <p:cNvSpPr txBox="1">
            <a:spLocks noChangeArrowheads="1"/>
          </p:cNvSpPr>
          <p:nvPr/>
        </p:nvSpPr>
        <p:spPr bwMode="auto">
          <a:xfrm>
            <a:off x="-142135" y="4290343"/>
            <a:ext cx="6325985" cy="72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base" latinLnBrk="0" hangingPunct="1">
              <a:lnSpc>
                <a:spcPct val="90000"/>
              </a:lnSpc>
              <a:spcBef>
                <a:spcPts val="500"/>
              </a:spcBef>
              <a:spcAft>
                <a:spcPct val="0"/>
              </a:spcAft>
              <a:buClrTx/>
              <a:buSzTx/>
              <a:buFont typeface="Wingdings" panose="05000000000000000000" pitchFamily="2" charset="2"/>
              <a:buChar char="§"/>
              <a:tabLst/>
              <a:defRPr/>
            </a:pPr>
            <a:r>
              <a:rPr kumimoji="0" lang="en-US" altLang="fr-FR" sz="1400" b="1" i="0" u="none" strike="noStrike" kern="1200" cap="none" spc="0" normalizeH="0" baseline="0" noProof="0" dirty="0">
                <a:ln>
                  <a:noFill/>
                </a:ln>
                <a:solidFill>
                  <a:srgbClr val="FE3931"/>
                </a:solidFill>
                <a:effectLst/>
                <a:uLnTx/>
                <a:uFillTx/>
                <a:latin typeface="Verdana" panose="020B0604030504040204" pitchFamily="34" charset="0"/>
                <a:ea typeface="Verdana" panose="020B0604030504040204" pitchFamily="34" charset="0"/>
                <a:cs typeface="Verdana" panose="020B0604030504040204" pitchFamily="34" charset="0"/>
              </a:rPr>
              <a:t>Work accidents and occupational diseases</a:t>
            </a:r>
            <a:endParaRPr kumimoji="0" lang="en-US" altLang="fr-FR"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143000" marR="0" lvl="2" indent="-228600" algn="l" defTabSz="914400" rtl="0" eaLnBrk="1" fontAlgn="base" latinLnBrk="0" hangingPunct="1">
              <a:lnSpc>
                <a:spcPct val="90000"/>
              </a:lnSpc>
              <a:spcBef>
                <a:spcPts val="500"/>
              </a:spcBef>
              <a:spcAft>
                <a:spcPct val="0"/>
              </a:spcAft>
              <a:buClrTx/>
              <a:buSzTx/>
              <a:buFont typeface="Wingdings" panose="05000000000000000000" pitchFamily="2" charset="2"/>
              <a:buChar char="Ø"/>
              <a:tabLst/>
              <a:defRPr/>
            </a:pPr>
            <a:r>
              <a:rPr kumimoji="0" lang="en-US" altLang="fr-FR"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drop in claims experience among men is more pronounced but hides an increase among women.</a:t>
            </a:r>
            <a:endParaRPr kumimoji="0" lang="en-US" altLang="fr-FR" sz="8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647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124041C3-C49A-4E89-9D7C-A70C336D6B5D}"/>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study data: descriptive statistics</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contenu 2">
            <a:extLst>
              <a:ext uri="{FF2B5EF4-FFF2-40B4-BE49-F238E27FC236}">
                <a16:creationId xmlns:a16="http://schemas.microsoft.com/office/drawing/2014/main" id="{F095822B-01F2-45C5-B6EF-2D6187889F7D}"/>
              </a:ext>
            </a:extLst>
          </p:cNvPr>
          <p:cNvSpPr>
            <a:spLocks noGrp="1" noChangeArrowheads="1"/>
          </p:cNvSpPr>
          <p:nvPr>
            <p:ph idx="1"/>
          </p:nvPr>
        </p:nvSpPr>
        <p:spPr>
          <a:xfrm>
            <a:off x="7672039" y="1263650"/>
            <a:ext cx="445623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The regional perspective of compensation rate after a TIW</a:t>
            </a:r>
          </a:p>
          <a:p>
            <a:pPr marL="0" indent="0" eaLnBrk="1" hangingPunct="1">
              <a:buClr>
                <a:srgbClr val="00457C"/>
              </a:buClr>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North-East</a:t>
            </a: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North-East has a higher level of sinistrality because of its industry and a less favorable level of health (the highest rates of cancer in France or cardiovascular diseases).</a:t>
            </a:r>
          </a:p>
          <a:p>
            <a:pPr lvl="2" eaLnBrk="1" hangingPunct="1">
              <a:buFont typeface="Wingdings" panose="05000000000000000000" pitchFamily="2" charset="2"/>
              <a:buChar char="Ø"/>
            </a:pPr>
            <a:endParaRPr lang="en-US" altLang="fr-FR"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Southwest</a:t>
            </a: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Southwest has had a high level of unemployment for several years, dissatisfaction at work is high: the TIW becomes a recourse to lack of interest in his work.</a:t>
            </a:r>
            <a:endPar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 5">
            <a:extLst>
              <a:ext uri="{FF2B5EF4-FFF2-40B4-BE49-F238E27FC236}">
                <a16:creationId xmlns:a16="http://schemas.microsoft.com/office/drawing/2014/main" id="{E6C9BE00-71BA-4208-A320-05109CEAE485}"/>
              </a:ext>
            </a:extLst>
          </p:cNvPr>
          <p:cNvPicPr>
            <a:picLocks noChangeAspect="1"/>
          </p:cNvPicPr>
          <p:nvPr/>
        </p:nvPicPr>
        <p:blipFill>
          <a:blip r:embed="rId3"/>
          <a:stretch>
            <a:fillRect/>
          </a:stretch>
        </p:blipFill>
        <p:spPr>
          <a:xfrm>
            <a:off x="122663" y="1393570"/>
            <a:ext cx="6779942" cy="4918020"/>
          </a:xfrm>
          <a:prstGeom prst="rect">
            <a:avLst/>
          </a:prstGeom>
        </p:spPr>
      </p:pic>
    </p:spTree>
    <p:extLst>
      <p:ext uri="{BB962C8B-B14F-4D97-AF65-F5344CB8AC3E}">
        <p14:creationId xmlns:p14="http://schemas.microsoft.com/office/powerpoint/2010/main" val="232809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study data : choice of study variable</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6BF31179-AC5D-F548-9A7D-D284EC8147A4}"/>
              </a:ext>
            </a:extLst>
          </p:cNvPr>
          <p:cNvSpPr/>
          <p:nvPr/>
        </p:nvSpPr>
        <p:spPr>
          <a:xfrm>
            <a:off x="0" y="1105074"/>
            <a:ext cx="12192000" cy="571690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Rounded Rectangle 11">
            <a:extLst>
              <a:ext uri="{FF2B5EF4-FFF2-40B4-BE49-F238E27FC236}">
                <a16:creationId xmlns:a16="http://schemas.microsoft.com/office/drawing/2014/main" id="{6DD11524-8998-1D44-B820-5CE12CEA658E}"/>
              </a:ext>
            </a:extLst>
          </p:cNvPr>
          <p:cNvSpPr/>
          <p:nvPr/>
        </p:nvSpPr>
        <p:spPr>
          <a:xfrm>
            <a:off x="344818" y="1511228"/>
            <a:ext cx="3657600" cy="2249776"/>
          </a:xfrm>
          <a:prstGeom prst="roundRect">
            <a:avLst>
              <a:gd name="adj" fmla="val 6476"/>
            </a:avLst>
          </a:prstGeom>
          <a:solidFill>
            <a:schemeClr val="bg1"/>
          </a:solidFill>
          <a:ln>
            <a:noFill/>
          </a:ln>
          <a:effectLst>
            <a:outerShdw blurRad="114300" dist="38100" dir="2700000" algn="tl" rotWithShape="0">
              <a:schemeClr val="bg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Rounded Rectangle 31">
            <a:extLst>
              <a:ext uri="{FF2B5EF4-FFF2-40B4-BE49-F238E27FC236}">
                <a16:creationId xmlns:a16="http://schemas.microsoft.com/office/drawing/2014/main" id="{63A0A6C9-A5C2-3D46-A38D-DCFF00BBAB07}"/>
              </a:ext>
            </a:extLst>
          </p:cNvPr>
          <p:cNvSpPr/>
          <p:nvPr/>
        </p:nvSpPr>
        <p:spPr>
          <a:xfrm>
            <a:off x="344818" y="4133849"/>
            <a:ext cx="3657600" cy="2250000"/>
          </a:xfrm>
          <a:prstGeom prst="roundRect">
            <a:avLst>
              <a:gd name="adj" fmla="val 6476"/>
            </a:avLst>
          </a:prstGeom>
          <a:solidFill>
            <a:schemeClr val="bg1"/>
          </a:solidFill>
          <a:ln>
            <a:noFill/>
          </a:ln>
          <a:effectLst>
            <a:outerShdw blurRad="114300" dist="38100" dir="2700000" algn="tl" rotWithShape="0">
              <a:schemeClr val="bg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Rounded Rectangle 32">
            <a:extLst>
              <a:ext uri="{FF2B5EF4-FFF2-40B4-BE49-F238E27FC236}">
                <a16:creationId xmlns:a16="http://schemas.microsoft.com/office/drawing/2014/main" id="{CBDEC1C8-83FF-5B4C-9B72-56AD89069105}"/>
              </a:ext>
            </a:extLst>
          </p:cNvPr>
          <p:cNvSpPr/>
          <p:nvPr/>
        </p:nvSpPr>
        <p:spPr>
          <a:xfrm>
            <a:off x="4267200" y="1541708"/>
            <a:ext cx="3657600" cy="2249776"/>
          </a:xfrm>
          <a:prstGeom prst="roundRect">
            <a:avLst>
              <a:gd name="adj" fmla="val 6476"/>
            </a:avLst>
          </a:prstGeom>
          <a:solidFill>
            <a:schemeClr val="bg1"/>
          </a:solidFill>
          <a:ln>
            <a:noFill/>
          </a:ln>
          <a:effectLst>
            <a:outerShdw blurRad="114300" dist="38100" dir="2700000" algn="tl" rotWithShape="0">
              <a:schemeClr val="bg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Rounded Rectangle 33">
            <a:extLst>
              <a:ext uri="{FF2B5EF4-FFF2-40B4-BE49-F238E27FC236}">
                <a16:creationId xmlns:a16="http://schemas.microsoft.com/office/drawing/2014/main" id="{8BC8F8A1-9097-4C4C-90EE-4A835E120E5A}"/>
              </a:ext>
            </a:extLst>
          </p:cNvPr>
          <p:cNvSpPr/>
          <p:nvPr/>
        </p:nvSpPr>
        <p:spPr>
          <a:xfrm>
            <a:off x="4267200" y="4157661"/>
            <a:ext cx="3657600" cy="2250000"/>
          </a:xfrm>
          <a:prstGeom prst="roundRect">
            <a:avLst>
              <a:gd name="adj" fmla="val 6476"/>
            </a:avLst>
          </a:prstGeom>
          <a:solidFill>
            <a:schemeClr val="bg1"/>
          </a:solidFill>
          <a:ln>
            <a:noFill/>
          </a:ln>
          <a:effectLst>
            <a:outerShdw blurRad="114300" dist="38100" dir="2700000" algn="tl" rotWithShape="0">
              <a:schemeClr val="bg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Rounded Rectangle 34">
            <a:extLst>
              <a:ext uri="{FF2B5EF4-FFF2-40B4-BE49-F238E27FC236}">
                <a16:creationId xmlns:a16="http://schemas.microsoft.com/office/drawing/2014/main" id="{D91B1A72-EF8B-014E-9DB4-1809548511EE}"/>
              </a:ext>
            </a:extLst>
          </p:cNvPr>
          <p:cNvSpPr/>
          <p:nvPr/>
        </p:nvSpPr>
        <p:spPr>
          <a:xfrm>
            <a:off x="8189582" y="1539241"/>
            <a:ext cx="3657600" cy="2249776"/>
          </a:xfrm>
          <a:prstGeom prst="roundRect">
            <a:avLst>
              <a:gd name="adj" fmla="val 6476"/>
            </a:avLst>
          </a:prstGeom>
          <a:solidFill>
            <a:schemeClr val="bg1"/>
          </a:solidFill>
          <a:ln>
            <a:noFill/>
          </a:ln>
          <a:effectLst>
            <a:outerShdw blurRad="114300" dist="38100" dir="2700000" algn="tl" rotWithShape="0">
              <a:schemeClr val="bg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Rounded Rectangle 35">
            <a:extLst>
              <a:ext uri="{FF2B5EF4-FFF2-40B4-BE49-F238E27FC236}">
                <a16:creationId xmlns:a16="http://schemas.microsoft.com/office/drawing/2014/main" id="{AF490389-C501-D947-A3DF-DE5495A70419}"/>
              </a:ext>
            </a:extLst>
          </p:cNvPr>
          <p:cNvSpPr/>
          <p:nvPr/>
        </p:nvSpPr>
        <p:spPr>
          <a:xfrm>
            <a:off x="8189582" y="4157661"/>
            <a:ext cx="3657600" cy="2250000"/>
          </a:xfrm>
          <a:prstGeom prst="roundRect">
            <a:avLst>
              <a:gd name="adj" fmla="val 6476"/>
            </a:avLst>
          </a:prstGeom>
          <a:solidFill>
            <a:schemeClr val="bg1"/>
          </a:solidFill>
          <a:ln>
            <a:noFill/>
          </a:ln>
          <a:effectLst>
            <a:outerShdw blurRad="114300" dist="38100" dir="2700000" algn="tl" rotWithShape="0">
              <a:schemeClr val="bg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Rectangle: Rounded Corners 40">
            <a:extLst>
              <a:ext uri="{FF2B5EF4-FFF2-40B4-BE49-F238E27FC236}">
                <a16:creationId xmlns:a16="http://schemas.microsoft.com/office/drawing/2014/main" id="{EA16DABA-4240-054A-8ED2-C6F13532307E}"/>
              </a:ext>
            </a:extLst>
          </p:cNvPr>
          <p:cNvSpPr/>
          <p:nvPr/>
        </p:nvSpPr>
        <p:spPr>
          <a:xfrm flipH="1">
            <a:off x="1159856" y="1306957"/>
            <a:ext cx="3014971" cy="365760"/>
          </a:xfrm>
          <a:prstGeom prst="roundRect">
            <a:avLst>
              <a:gd name="adj" fmla="val 50000"/>
            </a:avLst>
          </a:prstGeom>
          <a:solidFill>
            <a:srgbClr val="1E4E89"/>
          </a:solidFill>
          <a:ln w="38100">
            <a:noFill/>
          </a:ln>
          <a:effectLst>
            <a:outerShdw blurRad="177800" dist="38100" dir="2700000" algn="tl" rotWithShape="0">
              <a:srgbClr val="1E4E8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Incidence rate</a:t>
            </a:r>
          </a:p>
        </p:txBody>
      </p:sp>
      <p:sp>
        <p:nvSpPr>
          <p:cNvPr id="26" name="Rectangle: Rounded Corners 40">
            <a:extLst>
              <a:ext uri="{FF2B5EF4-FFF2-40B4-BE49-F238E27FC236}">
                <a16:creationId xmlns:a16="http://schemas.microsoft.com/office/drawing/2014/main" id="{FFA72846-91FB-4D43-BBFC-C9E315229EB0}"/>
              </a:ext>
            </a:extLst>
          </p:cNvPr>
          <p:cNvSpPr/>
          <p:nvPr/>
        </p:nvSpPr>
        <p:spPr>
          <a:xfrm flipH="1">
            <a:off x="5097355" y="1306914"/>
            <a:ext cx="3014971" cy="365760"/>
          </a:xfrm>
          <a:prstGeom prst="roundRect">
            <a:avLst>
              <a:gd name="adj" fmla="val 50000"/>
            </a:avLst>
          </a:prstGeom>
          <a:solidFill>
            <a:srgbClr val="1E4E89"/>
          </a:solidFill>
          <a:ln w="38100">
            <a:noFill/>
          </a:ln>
          <a:effectLst>
            <a:outerShdw blurRad="177800" dist="38100" dir="2700000" algn="tl" rotWithShape="0">
              <a:srgbClr val="1E4E8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Incapacity duration</a:t>
            </a:r>
          </a:p>
        </p:txBody>
      </p:sp>
      <p:sp>
        <p:nvSpPr>
          <p:cNvPr id="27" name="Rectangle: Rounded Corners 40">
            <a:extLst>
              <a:ext uri="{FF2B5EF4-FFF2-40B4-BE49-F238E27FC236}">
                <a16:creationId xmlns:a16="http://schemas.microsoft.com/office/drawing/2014/main" id="{F0BD5778-8146-B642-92A0-FB51876D4947}"/>
              </a:ext>
            </a:extLst>
          </p:cNvPr>
          <p:cNvSpPr/>
          <p:nvPr/>
        </p:nvSpPr>
        <p:spPr>
          <a:xfrm flipH="1">
            <a:off x="9016042" y="1306914"/>
            <a:ext cx="3014971" cy="365760"/>
          </a:xfrm>
          <a:prstGeom prst="roundRect">
            <a:avLst>
              <a:gd name="adj" fmla="val 50000"/>
            </a:avLst>
          </a:prstGeom>
          <a:solidFill>
            <a:srgbClr val="1E4E89"/>
          </a:solidFill>
          <a:ln w="38100">
            <a:noFill/>
          </a:ln>
          <a:effectLst>
            <a:outerShdw blurRad="177800" dist="38100" dir="2700000" algn="tl" rotWithShape="0">
              <a:srgbClr val="1E4E8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Amount of compensation</a:t>
            </a:r>
          </a:p>
        </p:txBody>
      </p:sp>
      <p:sp>
        <p:nvSpPr>
          <p:cNvPr id="28" name="Rectangle: Rounded Corners 40">
            <a:extLst>
              <a:ext uri="{FF2B5EF4-FFF2-40B4-BE49-F238E27FC236}">
                <a16:creationId xmlns:a16="http://schemas.microsoft.com/office/drawing/2014/main" id="{61B9A4EE-9669-CB43-AA8E-56DC98B8A317}"/>
              </a:ext>
            </a:extLst>
          </p:cNvPr>
          <p:cNvSpPr/>
          <p:nvPr/>
        </p:nvSpPr>
        <p:spPr>
          <a:xfrm flipH="1">
            <a:off x="1159856" y="3908105"/>
            <a:ext cx="3014971" cy="365760"/>
          </a:xfrm>
          <a:prstGeom prst="roundRect">
            <a:avLst>
              <a:gd name="adj" fmla="val 50000"/>
            </a:avLst>
          </a:prstGeom>
          <a:solidFill>
            <a:srgbClr val="1E4E89"/>
          </a:solidFill>
          <a:ln w="38100">
            <a:noFill/>
          </a:ln>
          <a:effectLst>
            <a:outerShdw blurRad="177800" dist="38100" dir="2700000" algn="tl" rotWithShape="0">
              <a:srgbClr val="1E4E8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Average cost</a:t>
            </a:r>
          </a:p>
        </p:txBody>
      </p:sp>
      <p:sp>
        <p:nvSpPr>
          <p:cNvPr id="29" name="Rectangle: Rounded Corners 40">
            <a:extLst>
              <a:ext uri="{FF2B5EF4-FFF2-40B4-BE49-F238E27FC236}">
                <a16:creationId xmlns:a16="http://schemas.microsoft.com/office/drawing/2014/main" id="{B819CF81-3115-974C-BF3D-0C22FA0DA9B8}"/>
              </a:ext>
            </a:extLst>
          </p:cNvPr>
          <p:cNvSpPr/>
          <p:nvPr/>
        </p:nvSpPr>
        <p:spPr>
          <a:xfrm flipH="1">
            <a:off x="5097355" y="3906117"/>
            <a:ext cx="3014971" cy="365760"/>
          </a:xfrm>
          <a:prstGeom prst="roundRect">
            <a:avLst>
              <a:gd name="adj" fmla="val 50000"/>
            </a:avLst>
          </a:prstGeom>
          <a:solidFill>
            <a:srgbClr val="1E4E89"/>
          </a:solidFill>
          <a:ln w="38100">
            <a:noFill/>
          </a:ln>
          <a:effectLst>
            <a:outerShdw blurRad="177800" dist="38100" dir="2700000" algn="tl" rotWithShape="0">
              <a:srgbClr val="1E4E8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Acceptance rate</a:t>
            </a:r>
          </a:p>
        </p:txBody>
      </p:sp>
      <p:sp>
        <p:nvSpPr>
          <p:cNvPr id="30" name="Rectangle: Rounded Corners 40">
            <a:extLst>
              <a:ext uri="{FF2B5EF4-FFF2-40B4-BE49-F238E27FC236}">
                <a16:creationId xmlns:a16="http://schemas.microsoft.com/office/drawing/2014/main" id="{777C7682-E9D3-5245-90AE-1C41C675BC1C}"/>
              </a:ext>
            </a:extLst>
          </p:cNvPr>
          <p:cNvSpPr/>
          <p:nvPr/>
        </p:nvSpPr>
        <p:spPr>
          <a:xfrm flipH="1">
            <a:off x="9010185" y="3906117"/>
            <a:ext cx="3014971" cy="365760"/>
          </a:xfrm>
          <a:prstGeom prst="roundRect">
            <a:avLst>
              <a:gd name="adj" fmla="val 50000"/>
            </a:avLst>
          </a:prstGeom>
          <a:solidFill>
            <a:srgbClr val="1E4E89"/>
          </a:solidFill>
          <a:ln w="38100">
            <a:noFill/>
          </a:ln>
          <a:effectLst>
            <a:outerShdw blurRad="177800" dist="38100" dir="2700000" algn="tl" rotWithShape="0">
              <a:srgbClr val="1E4E8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E3931"/>
                </a:solidFill>
                <a:effectLst/>
                <a:uLnTx/>
                <a:uFillTx/>
                <a:latin typeface="Verdana" panose="020B0604030504040204" pitchFamily="34" charset="0"/>
                <a:ea typeface="Verdana" panose="020B0604030504040204" pitchFamily="34" charset="0"/>
                <a:cs typeface="Verdana" panose="020B0604030504040204" pitchFamily="34" charset="0"/>
              </a:rPr>
              <a:t>Compensation rate</a:t>
            </a:r>
          </a:p>
        </p:txBody>
      </p:sp>
      <p:sp>
        <p:nvSpPr>
          <p:cNvPr id="31" name="Rectangle 30">
            <a:extLst>
              <a:ext uri="{FF2B5EF4-FFF2-40B4-BE49-F238E27FC236}">
                <a16:creationId xmlns:a16="http://schemas.microsoft.com/office/drawing/2014/main" id="{1DCE0F50-965B-A24A-9B4C-00151B948C05}"/>
              </a:ext>
            </a:extLst>
          </p:cNvPr>
          <p:cNvSpPr/>
          <p:nvPr/>
        </p:nvSpPr>
        <p:spPr>
          <a:xfrm>
            <a:off x="344818" y="1697777"/>
            <a:ext cx="3442953" cy="1759456"/>
          </a:xfrm>
          <a:prstGeom prst="rect">
            <a:avLst/>
          </a:prstGeom>
        </p:spPr>
        <p:txBody>
          <a:bodyPr wrap="square">
            <a:spAutoFit/>
          </a:bodyPr>
          <a:lstStyle/>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incidence rate corresponds to the frequency of occurrence of TIW claims.</a:t>
            </a:r>
          </a:p>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It is the ratio between the number of claims and the number of persons exposed to risk.</a:t>
            </a:r>
          </a:p>
          <a:p>
            <a:pPr marL="0" marR="0" lvl="0" indent="0" algn="just" defTabSz="914400" rtl="0" eaLnBrk="0" fontAlgn="base" latinLnBrk="0" hangingPunct="0">
              <a:lnSpc>
                <a:spcPts val="13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This rate cannot be calculated from the study data as it indicates the number of DA paid.</a:t>
            </a:r>
          </a:p>
        </p:txBody>
      </p:sp>
      <p:sp>
        <p:nvSpPr>
          <p:cNvPr id="32" name="Rectangle 31">
            <a:extLst>
              <a:ext uri="{FF2B5EF4-FFF2-40B4-BE49-F238E27FC236}">
                <a16:creationId xmlns:a16="http://schemas.microsoft.com/office/drawing/2014/main" id="{07163A70-ACCB-674B-A2F4-F787F2A0D7A3}"/>
              </a:ext>
            </a:extLst>
          </p:cNvPr>
          <p:cNvSpPr/>
          <p:nvPr/>
        </p:nvSpPr>
        <p:spPr>
          <a:xfrm>
            <a:off x="4347236" y="1701889"/>
            <a:ext cx="3359126" cy="925894"/>
          </a:xfrm>
          <a:prstGeom prst="rect">
            <a:avLst/>
          </a:prstGeom>
        </p:spPr>
        <p:txBody>
          <a:bodyPr wrap="square">
            <a:spAutoFit/>
          </a:bodyPr>
          <a:lstStyle/>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It corresponds to the duration of incapacity.</a:t>
            </a:r>
          </a:p>
          <a:p>
            <a:pPr marL="0" marR="0" lvl="0" indent="0" algn="just" defTabSz="914400" rtl="0" eaLnBrk="0" fontAlgn="base" latinLnBrk="0" hangingPunct="0">
              <a:lnSpc>
                <a:spcPts val="13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This duration cannot be calculated from the study data.</a:t>
            </a:r>
          </a:p>
        </p:txBody>
      </p:sp>
      <p:sp>
        <p:nvSpPr>
          <p:cNvPr id="33" name="Rectangle 32">
            <a:extLst>
              <a:ext uri="{FF2B5EF4-FFF2-40B4-BE49-F238E27FC236}">
                <a16:creationId xmlns:a16="http://schemas.microsoft.com/office/drawing/2014/main" id="{B136001D-6B54-D04B-BF51-99049F640EB1}"/>
              </a:ext>
            </a:extLst>
          </p:cNvPr>
          <p:cNvSpPr/>
          <p:nvPr/>
        </p:nvSpPr>
        <p:spPr>
          <a:xfrm>
            <a:off x="8189582" y="1724654"/>
            <a:ext cx="3519198" cy="1592744"/>
          </a:xfrm>
          <a:prstGeom prst="rect">
            <a:avLst/>
          </a:prstGeom>
        </p:spPr>
        <p:txBody>
          <a:bodyPr wrap="square">
            <a:spAutoFit/>
          </a:bodyPr>
          <a:lstStyle/>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amount of daily subsistence allowance (DA) may be a good indicator for monitoring but is biased because it is correlated to the reference salary. The amount of DA may therefore change, not as a result of an increase in frequency and/or the duration, but as a result of an increase in the salary mass.</a:t>
            </a:r>
          </a:p>
        </p:txBody>
      </p:sp>
      <p:sp>
        <p:nvSpPr>
          <p:cNvPr id="34" name="Rectangle 33">
            <a:extLst>
              <a:ext uri="{FF2B5EF4-FFF2-40B4-BE49-F238E27FC236}">
                <a16:creationId xmlns:a16="http://schemas.microsoft.com/office/drawing/2014/main" id="{2C6BB951-1B72-6D40-B662-A8E28D8A7C9B}"/>
              </a:ext>
            </a:extLst>
          </p:cNvPr>
          <p:cNvSpPr/>
          <p:nvPr/>
        </p:nvSpPr>
        <p:spPr>
          <a:xfrm>
            <a:off x="344818" y="4481383"/>
            <a:ext cx="3542718" cy="759182"/>
          </a:xfrm>
          <a:prstGeom prst="rect">
            <a:avLst/>
          </a:prstGeom>
        </p:spPr>
        <p:txBody>
          <a:bodyPr wrap="square">
            <a:spAutoFit/>
          </a:bodyPr>
          <a:lstStyle/>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average cost is the average amount of the DA. Like the total amount of DA, it can be biased as a result of changes in the salary mass.</a:t>
            </a:r>
          </a:p>
        </p:txBody>
      </p:sp>
      <p:sp>
        <p:nvSpPr>
          <p:cNvPr id="35" name="Rectangle 34">
            <a:extLst>
              <a:ext uri="{FF2B5EF4-FFF2-40B4-BE49-F238E27FC236}">
                <a16:creationId xmlns:a16="http://schemas.microsoft.com/office/drawing/2014/main" id="{CAD1E88B-9C8F-FB4C-8B6C-77D5EF06FB59}"/>
              </a:ext>
            </a:extLst>
          </p:cNvPr>
          <p:cNvSpPr/>
          <p:nvPr/>
        </p:nvSpPr>
        <p:spPr>
          <a:xfrm>
            <a:off x="4347236" y="4481847"/>
            <a:ext cx="3302502" cy="1592744"/>
          </a:xfrm>
          <a:prstGeom prst="rect">
            <a:avLst/>
          </a:prstGeom>
        </p:spPr>
        <p:txBody>
          <a:bodyPr wrap="square">
            <a:spAutoFit/>
          </a:bodyPr>
          <a:lstStyle/>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acceptance rate corresponds to the number of claims covered by Health Insurance on the total number of claims reported.</a:t>
            </a:r>
          </a:p>
          <a:p>
            <a:pPr marL="0" marR="0" lvl="0" indent="0" algn="just" defTabSz="914400" rtl="0" eaLnBrk="0" fontAlgn="base" latinLnBrk="0" hangingPunct="0">
              <a:lnSpc>
                <a:spcPts val="13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This rate is not to be studied from our study data because only the claims supported are present in the database.</a:t>
            </a:r>
          </a:p>
        </p:txBody>
      </p:sp>
      <p:sp>
        <p:nvSpPr>
          <p:cNvPr id="36" name="Rectangle 35">
            <a:extLst>
              <a:ext uri="{FF2B5EF4-FFF2-40B4-BE49-F238E27FC236}">
                <a16:creationId xmlns:a16="http://schemas.microsoft.com/office/drawing/2014/main" id="{6DA58F2E-D4A7-244D-B12B-75003B2B3865}"/>
              </a:ext>
            </a:extLst>
          </p:cNvPr>
          <p:cNvSpPr/>
          <p:nvPr/>
        </p:nvSpPr>
        <p:spPr>
          <a:xfrm>
            <a:off x="8189582" y="4462947"/>
            <a:ext cx="3411542" cy="1592744"/>
          </a:xfrm>
          <a:prstGeom prst="rect">
            <a:avLst/>
          </a:prstGeom>
        </p:spPr>
        <p:txBody>
          <a:bodyPr wrap="square">
            <a:spAutoFit/>
          </a:bodyPr>
          <a:lstStyle/>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compensation rate is the number of DA paid following an incapacity to work divided by the number of persons exposed to risk.</a:t>
            </a:r>
          </a:p>
          <a:p>
            <a:pPr marL="0" marR="0" lvl="0" indent="0" algn="just" defTabSz="914400" rtl="0" eaLnBrk="0" fontAlgn="base" latinLnBrk="0" hangingPunct="0">
              <a:lnSpc>
                <a:spcPts val="13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This rate can be calculated from study data.</a:t>
            </a:r>
          </a:p>
          <a:p>
            <a:pPr marL="0" marR="0" lvl="0" indent="0" algn="just" defTabSz="914400" rtl="0" eaLnBrk="0" fontAlgn="base" latinLnBrk="0" hangingPunct="0">
              <a:lnSpc>
                <a:spcPts val="13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We choose to study this rate in our study.</a:t>
            </a:r>
          </a:p>
        </p:txBody>
      </p:sp>
    </p:spTree>
    <p:extLst>
      <p:ext uri="{BB962C8B-B14F-4D97-AF65-F5344CB8AC3E}">
        <p14:creationId xmlns:p14="http://schemas.microsoft.com/office/powerpoint/2010/main" val="378682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AD9FC688-20E0-495B-8A2F-AE50E108ECF4}"/>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models used: the Machine Learning algorithms</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contenu 2">
            <a:extLst>
              <a:ext uri="{FF2B5EF4-FFF2-40B4-BE49-F238E27FC236}">
                <a16:creationId xmlns:a16="http://schemas.microsoft.com/office/drawing/2014/main" id="{C51F4511-16B9-4852-8454-5CD9D3EBEEF6}"/>
              </a:ext>
            </a:extLst>
          </p:cNvPr>
          <p:cNvSpPr>
            <a:spLocks noGrp="1" noChangeArrowheads="1"/>
          </p:cNvSpPr>
          <p:nvPr>
            <p:ph idx="1"/>
          </p:nvPr>
        </p:nvSpPr>
        <p:spPr>
          <a:xfrm>
            <a:off x="838200" y="1263650"/>
            <a:ext cx="1051560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We used Machine Learning algorithms to achieve three goals. </a:t>
            </a:r>
          </a:p>
          <a:p>
            <a:pPr marL="0" indent="0" eaLnBrk="1" hangingPunct="1">
              <a:buClr>
                <a:srgbClr val="00457C"/>
              </a:buClr>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1</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st</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objective</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Build a functional relationship between the compensation rate and explanatory variables</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explanatory variables studied are the gender, the age group at the time of the claim, the nature of insurance, the nature of the benefit, the reason for waiving the user fee, the type of envelope and the medical specialty of the ITT prescriber.</a:t>
            </a:r>
          </a:p>
          <a:p>
            <a:pPr marL="914400" lvl="2" indent="0" eaLnBrk="1" hangingPunct="1">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2</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nd</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objective</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Predict the TIW prescriber’s medical specialty</a:t>
            </a:r>
            <a:endParaRPr lang="en-US" sz="1400" dirty="0">
              <a:solidFill>
                <a:srgbClr val="FE3931"/>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specialty of the TIW prescriber is not filled in for a significant part of our database.</a:t>
            </a:r>
          </a:p>
          <a:p>
            <a:pPr marL="914400" lvl="2" indent="0" eaLnBrk="1" hangingPunct="1">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3</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rd</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objective </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Simplify the configuration of the two-dimensional model</a:t>
            </a:r>
            <a:endParaRPr lang="en-US" sz="1400" dirty="0">
              <a:solidFill>
                <a:srgbClr val="FE3931"/>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two-dimensional model allows the compensation rate to be disseminated by age group, gender, medical specialty of the TIW prescriber.</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structure of the model is similar to that of the LEE-CARTER model.</a:t>
            </a:r>
          </a:p>
          <a:p>
            <a:pPr marL="914400" lvl="2" indent="0" eaLnBrk="1" hangingPunct="1">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228600" lvl="2" eaLnBrk="1" hangingPunct="1">
              <a:spcBef>
                <a:spcPts val="1000"/>
              </a:spcBef>
              <a:buClr>
                <a:srgbClr val="00457C"/>
              </a:buClr>
              <a:buSzPct val="85000"/>
              <a:buFont typeface="Wingdings" panose="05000000000000000000" pitchFamily="2" charset="2"/>
              <a:buChar char=""/>
            </a:pPr>
            <a:r>
              <a:rPr lang="en-US" altLang="fr-FR" sz="1400" b="1" dirty="0">
                <a:solidFill>
                  <a:srgbClr val="00457C"/>
                </a:solidFill>
                <a:latin typeface="Verdana" panose="020B0604030504040204" pitchFamily="34" charset="0"/>
                <a:ea typeface="Verdana" panose="020B0604030504040204" pitchFamily="34" charset="0"/>
                <a:cs typeface="Verdana" panose="020B0604030504040204" pitchFamily="34" charset="0"/>
              </a:rPr>
              <a:t>The use of Machine Learning algorithms raises three main issues. </a:t>
            </a:r>
          </a:p>
          <a:p>
            <a:pPr marL="0" indent="0" eaLnBrk="1" hangingPunct="1">
              <a:buClr>
                <a:srgbClr val="00457C"/>
              </a:buClr>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1</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st</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issue </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Understanding models to draw the limits</a:t>
            </a: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2</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nd</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issue </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The interpretability of the results obtained</a:t>
            </a: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3</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rd</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issue </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Regular use with integration in actuarial and IT processes</a:t>
            </a:r>
          </a:p>
          <a:p>
            <a:pPr lvl="1" eaLnBrk="1" hangingPunct="1"/>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914400" lvl="2" indent="0" eaLnBrk="1" hangingPunct="1">
              <a:buNone/>
            </a:pP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365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CB979D4B-B4EB-4518-B491-15C2A4119C31}"/>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models used: The two-dimensional projection model</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contenu 2">
            <a:extLst>
              <a:ext uri="{FF2B5EF4-FFF2-40B4-BE49-F238E27FC236}">
                <a16:creationId xmlns:a16="http://schemas.microsoft.com/office/drawing/2014/main" id="{78A922AB-A813-428D-AF5C-D519D265C96F}"/>
              </a:ext>
            </a:extLst>
          </p:cNvPr>
          <p:cNvSpPr>
            <a:spLocks noGrp="1" noChangeArrowheads="1"/>
          </p:cNvSpPr>
          <p:nvPr>
            <p:ph idx="1"/>
          </p:nvPr>
        </p:nvSpPr>
        <p:spPr>
          <a:xfrm>
            <a:off x="838200" y="1263650"/>
            <a:ext cx="1051560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We used the LEE-CARTER model to project the compensation rate, with a change in structural variables</a:t>
            </a: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914400" lvl="2" indent="0" eaLnBrk="1" hangingPunct="1">
              <a:buNone/>
            </a:pP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mc:Choice xmlns:a14="http://schemas.microsoft.com/office/drawing/2010/main" Requires="a14">
          <p:graphicFrame>
            <p:nvGraphicFramePr>
              <p:cNvPr id="6" name="Tableau 5">
                <a:extLst>
                  <a:ext uri="{FF2B5EF4-FFF2-40B4-BE49-F238E27FC236}">
                    <a16:creationId xmlns:a16="http://schemas.microsoft.com/office/drawing/2014/main" id="{508E5262-D04B-4934-8ED4-954B8269870B}"/>
                  </a:ext>
                </a:extLst>
              </p:cNvPr>
              <p:cNvGraphicFramePr>
                <a:graphicFrameLocks noGrp="1"/>
              </p:cNvGraphicFramePr>
              <p:nvPr/>
            </p:nvGraphicFramePr>
            <p:xfrm>
              <a:off x="400832" y="1764264"/>
              <a:ext cx="11486367" cy="4991232"/>
            </p:xfrm>
            <a:graphic>
              <a:graphicData uri="http://schemas.openxmlformats.org/drawingml/2006/table">
                <a:tbl>
                  <a:tblPr firstRow="1" firstCol="1" bandRow="1"/>
                  <a:tblGrid>
                    <a:gridCol w="1853853">
                      <a:extLst>
                        <a:ext uri="{9D8B030D-6E8A-4147-A177-3AD203B41FA5}">
                          <a16:colId xmlns:a16="http://schemas.microsoft.com/office/drawing/2014/main" val="3636515892"/>
                        </a:ext>
                      </a:extLst>
                    </a:gridCol>
                    <a:gridCol w="4622104">
                      <a:extLst>
                        <a:ext uri="{9D8B030D-6E8A-4147-A177-3AD203B41FA5}">
                          <a16:colId xmlns:a16="http://schemas.microsoft.com/office/drawing/2014/main" val="1450368053"/>
                        </a:ext>
                      </a:extLst>
                    </a:gridCol>
                    <a:gridCol w="5010410">
                      <a:extLst>
                        <a:ext uri="{9D8B030D-6E8A-4147-A177-3AD203B41FA5}">
                          <a16:colId xmlns:a16="http://schemas.microsoft.com/office/drawing/2014/main" val="3350230270"/>
                        </a:ext>
                      </a:extLst>
                    </a:gridCol>
                  </a:tblGrid>
                  <a:tr h="222910">
                    <a:tc>
                      <a:txBody>
                        <a:bodyPr/>
                        <a:lstStyle/>
                        <a:p>
                          <a:pPr algn="just">
                            <a:lnSpc>
                              <a:spcPct val="115000"/>
                            </a:lnSpc>
                            <a:spcAft>
                              <a:spcPts val="1000"/>
                            </a:spcAft>
                          </a:pPr>
                          <a:r>
                            <a:rPr lang="fr-FR" sz="1400" dirty="0">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1000"/>
                            </a:spcAft>
                          </a:pPr>
                          <a:r>
                            <a:rPr lang="en-US" sz="1400" b="1" noProof="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LEE-CARTER classical approach</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a:txBody>
                        <a:bodyPr/>
                        <a:lstStyle/>
                        <a:p>
                          <a:pPr algn="ctr">
                            <a:lnSpc>
                              <a:spcPct val="115000"/>
                            </a:lnSpc>
                            <a:spcAft>
                              <a:spcPts val="1000"/>
                            </a:spcAft>
                          </a:pPr>
                          <a:r>
                            <a:rPr lang="en-US" sz="1400" b="1" noProof="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Proposal approach</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extLst>
                      <a:ext uri="{0D108BD9-81ED-4DB2-BD59-A6C34878D82A}">
                        <a16:rowId xmlns:a16="http://schemas.microsoft.com/office/drawing/2014/main" val="1630853442"/>
                      </a:ext>
                    </a:extLst>
                  </a:tr>
                  <a:tr h="1015804">
                    <a:tc>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Modelled variable</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a:txBody>
                        <a:bodyPr/>
                        <a:lstStyle/>
                        <a:p>
                          <a:pPr algn="just">
                            <a:lnSpc>
                              <a:spcPct val="115000"/>
                            </a:lnSpc>
                            <a:spcAft>
                              <a:spcPts val="1000"/>
                            </a:spcAft>
                          </a:pPr>
                          <a:r>
                            <a:rPr lang="en-US" sz="1400" noProof="0" dirty="0">
                              <a:effectLst/>
                              <a:latin typeface="Verdana" panose="020B0604030504040204" pitchFamily="34" charset="0"/>
                              <a:ea typeface="Verdana" panose="020B0604030504040204" pitchFamily="34" charset="0"/>
                              <a:cs typeface="Verdana" panose="020B0604030504040204" pitchFamily="34" charset="0"/>
                            </a:rPr>
                            <a:t>Instantaneous mortality rate at age x and period t:</a:t>
                          </a:r>
                          <a14:m>
                            <m:oMath xmlns:m="http://schemas.openxmlformats.org/officeDocument/2006/math">
                              <m:r>
                                <a:rPr lang="en-US" sz="1400" noProof="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just">
                            <a:lnSpc>
                              <a:spcPct val="115000"/>
                            </a:lnSpc>
                            <a:spcAft>
                              <a:spcPts val="1000"/>
                            </a:spcAft>
                          </a:pPr>
                          <a:r>
                            <a:rPr lang="en-US" sz="1400" noProof="0" dirty="0">
                              <a:effectLst/>
                              <a:latin typeface="Verdana" panose="020B0604030504040204" pitchFamily="34" charset="0"/>
                              <a:ea typeface="Verdana" panose="020B0604030504040204" pitchFamily="34" charset="0"/>
                              <a:cs typeface="Verdana" panose="020B0604030504040204" pitchFamily="34" charset="0"/>
                            </a:rPr>
                            <a:t>Annual compensation rate for temporary incapacity to work for the specialty of the prescriber x and period t: </a:t>
                          </a:r>
                          <a14:m>
                            <m:oMath xmlns:m="http://schemas.openxmlformats.org/officeDocument/2006/math">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977314086"/>
                      </a:ext>
                    </a:extLst>
                  </a:tr>
                  <a:tr h="553013">
                    <a:tc>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Parametric model  </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a:txBody>
                        <a:bodyPr/>
                        <a:lstStyle/>
                        <a:p>
                          <a:pPr indent="44958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1400" i="1" noProof="0" smtClean="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400" noProof="0">
                                        <a:effectLst/>
                                        <a:latin typeface="Cambria Math" panose="02040503050406030204" pitchFamily="18" charset="0"/>
                                        <a:ea typeface="Calibri" panose="020F0502020204030204" pitchFamily="34" charset="0"/>
                                        <a:cs typeface="Times New Roman" panose="02020603050405020304" pitchFamily="18" charset="0"/>
                                      </a:rPr>
                                      <m:t>ln</m:t>
                                    </m:r>
                                    <m:r>
                                      <a:rPr lang="en-US" sz="1400"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indent="44958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1400" i="1" noProof="0" smtClean="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400" noProof="0">
                                        <a:effectLst/>
                                        <a:latin typeface="Cambria Math" panose="02040503050406030204" pitchFamily="18" charset="0"/>
                                        <a:ea typeface="Calibri" panose="020F0502020204030204" pitchFamily="34" charset="0"/>
                                        <a:cs typeface="Times New Roman" panose="02020603050405020304" pitchFamily="18" charset="0"/>
                                      </a:rPr>
                                      <m:t>ln</m:t>
                                    </m:r>
                                    <m:r>
                                      <a:rPr lang="en-US" sz="1400"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779719635"/>
                      </a:ext>
                    </a:extLst>
                  </a:tr>
                  <a:tr h="411576">
                    <a:tc rowSpan="3">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Interpretation of the parameters</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a:txBody>
                        <a:bodyPr/>
                        <a:lstStyle/>
                        <a:p>
                          <a:pPr algn="just">
                            <a:lnSpc>
                              <a:spcPct val="115000"/>
                            </a:lnSpc>
                            <a:spcAft>
                              <a:spcPts val="1000"/>
                            </a:spcAft>
                          </a:pPr>
                          <a14:m>
                            <m:oMath xmlns:m="http://schemas.openxmlformats.org/officeDocument/2006/math">
                              <m:sSub>
                                <m:sSubPr>
                                  <m:ctrlPr>
                                    <a:rPr lang="en-US" sz="1400" i="1" noProof="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oMath>
                          </a14:m>
                          <a:r>
                            <a:rPr lang="en-US" sz="1400" noProof="0" dirty="0">
                              <a:effectLst/>
                              <a:latin typeface="Verdana" panose="020B0604030504040204" pitchFamily="34" charset="0"/>
                              <a:ea typeface="Verdana" panose="020B0604030504040204" pitchFamily="34" charset="0"/>
                              <a:cs typeface="Verdana" panose="020B0604030504040204" pitchFamily="34" charset="0"/>
                            </a:rPr>
                            <a:t> is the average of </a:t>
                          </a:r>
                          <a14:m>
                            <m:oMath xmlns:m="http://schemas.openxmlformats.org/officeDocument/2006/math">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400" noProof="0">
                                      <a:effectLst/>
                                      <a:latin typeface="Cambria Math" panose="02040503050406030204" pitchFamily="18" charset="0"/>
                                      <a:ea typeface="Calibri" panose="020F0502020204030204" pitchFamily="34" charset="0"/>
                                      <a:cs typeface="Times New Roman" panose="02020603050405020304" pitchFamily="18" charset="0"/>
                                    </a:rPr>
                                    <m:t>ln</m:t>
                                  </m:r>
                                  <m:r>
                                    <a:rPr lang="en-US" sz="1400"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just">
                            <a:lnSpc>
                              <a:spcPct val="115000"/>
                            </a:lnSpc>
                            <a:spcAft>
                              <a:spcPts val="1000"/>
                            </a:spcAft>
                          </a:pPr>
                          <a14:m>
                            <m:oMath xmlns:m="http://schemas.openxmlformats.org/officeDocument/2006/math">
                              <m:sSub>
                                <m:sSubPr>
                                  <m:ctrlPr>
                                    <a:rPr lang="en-US" sz="1400" i="1" noProof="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oMath>
                          </a14:m>
                          <a:r>
                            <a:rPr lang="en-US" sz="1400" noProof="0" dirty="0">
                              <a:effectLst/>
                              <a:latin typeface="Verdana" panose="020B0604030504040204" pitchFamily="34" charset="0"/>
                              <a:ea typeface="Verdana" panose="020B0604030504040204" pitchFamily="34" charset="0"/>
                              <a:cs typeface="Verdana" panose="020B0604030504040204" pitchFamily="34" charset="0"/>
                            </a:rPr>
                            <a:t> is the average of </a:t>
                          </a:r>
                          <a14:m>
                            <m:oMath xmlns:m="http://schemas.openxmlformats.org/officeDocument/2006/math">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400" noProof="0">
                                      <a:effectLst/>
                                      <a:latin typeface="Cambria Math" panose="02040503050406030204" pitchFamily="18" charset="0"/>
                                      <a:ea typeface="Calibri" panose="020F0502020204030204" pitchFamily="34" charset="0"/>
                                      <a:cs typeface="Times New Roman" panose="02020603050405020304" pitchFamily="18" charset="0"/>
                                    </a:rPr>
                                    <m:t>ln</m:t>
                                  </m:r>
                                  <m:r>
                                    <a:rPr lang="en-US" sz="1400"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717374251"/>
                      </a:ext>
                    </a:extLst>
                  </a:tr>
                  <a:tr h="923472">
                    <a:tc vMerge="1">
                      <a:txBody>
                        <a:bodyPr/>
                        <a:lstStyle/>
                        <a:p>
                          <a:endParaRPr lang="en-US"/>
                        </a:p>
                      </a:txBody>
                      <a:tcPr/>
                    </a:tc>
                    <a:tc>
                      <a:txBody>
                        <a:bodyPr/>
                        <a:lstStyle/>
                        <a:p>
                          <a:pPr algn="just">
                            <a:lnSpc>
                              <a:spcPct val="115000"/>
                            </a:lnSpc>
                            <a:spcAft>
                              <a:spcPts val="1000"/>
                            </a:spcAft>
                          </a:pPr>
                          <a14:m>
                            <m:oMath xmlns:m="http://schemas.openxmlformats.org/officeDocument/2006/math">
                              <m:sSub>
                                <m:sSubPr>
                                  <m:ctrlPr>
                                    <a:rPr lang="en-US" sz="1400" i="1" noProof="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400" noProof="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400" noProof="0" dirty="0">
                              <a:effectLst/>
                              <a:latin typeface="Verdana" panose="020B0604030504040204" pitchFamily="34" charset="0"/>
                              <a:ea typeface="Verdana" panose="020B0604030504040204" pitchFamily="34" charset="0"/>
                              <a:cs typeface="Verdana" panose="020B0604030504040204" pitchFamily="34" charset="0"/>
                            </a:rPr>
                            <a:t>reflects the sensitivity of instantaneous mortality at age x relative to the overall evolution </a:t>
                          </a:r>
                          <a14:m>
                            <m:oMath xmlns:m="http://schemas.openxmlformats.org/officeDocument/2006/math">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just">
                            <a:lnSpc>
                              <a:spcPct val="115000"/>
                            </a:lnSpc>
                            <a:spcAft>
                              <a:spcPts val="1000"/>
                            </a:spcAft>
                          </a:pPr>
                          <a14:m>
                            <m:oMath xmlns:m="http://schemas.openxmlformats.org/officeDocument/2006/math">
                              <m:sSub>
                                <m:sSubPr>
                                  <m:ctrlPr>
                                    <a:rPr lang="en-US" sz="1400" i="1" noProof="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oMath>
                          </a14:m>
                          <a:r>
                            <a:rPr lang="en-US" sz="1400" noProof="0" dirty="0">
                              <a:effectLst/>
                              <a:latin typeface="Verdana" panose="020B0604030504040204" pitchFamily="34" charset="0"/>
                              <a:ea typeface="Verdana" panose="020B0604030504040204" pitchFamily="34" charset="0"/>
                              <a:cs typeface="Verdana" panose="020B0604030504040204" pitchFamily="34" charset="0"/>
                            </a:rPr>
                            <a:t> reflects the sensitivity of the compensation rate to the prescriber’s specialty x relative to the general evolution </a:t>
                          </a:r>
                          <a14:m>
                            <m:oMath xmlns:m="http://schemas.openxmlformats.org/officeDocument/2006/math">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582006617"/>
                      </a:ext>
                    </a:extLst>
                  </a:tr>
                  <a:tr h="411576">
                    <a:tc vMerge="1">
                      <a:txBody>
                        <a:bodyPr/>
                        <a:lstStyle/>
                        <a:p>
                          <a:endParaRPr lang="en-US"/>
                        </a:p>
                      </a:txBody>
                      <a:tcPr/>
                    </a:tc>
                    <a:tc gridSpan="2">
                      <a:txBody>
                        <a:bodyPr/>
                        <a:lstStyle/>
                        <a:p>
                          <a:pPr algn="just">
                            <a:lnSpc>
                              <a:spcPct val="115000"/>
                            </a:lnSpc>
                            <a:spcAft>
                              <a:spcPts val="1000"/>
                            </a:spcAft>
                          </a:pPr>
                          <a14:m>
                            <m:oMath xmlns:m="http://schemas.openxmlformats.org/officeDocument/2006/math">
                              <m:sSub>
                                <m:sSubPr>
                                  <m:ctrlPr>
                                    <a:rPr lang="en-US" sz="1400" i="1" noProof="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1400" noProof="0" dirty="0">
                              <a:effectLst/>
                              <a:latin typeface="Verdana" panose="020B0604030504040204" pitchFamily="34" charset="0"/>
                              <a:ea typeface="Verdana" panose="020B0604030504040204" pitchFamily="34" charset="0"/>
                              <a:cs typeface="Verdana" panose="020B0604030504040204" pitchFamily="34" charset="0"/>
                            </a:rPr>
                            <a:t> are random variables </a:t>
                          </a:r>
                          <a:r>
                            <a:rPr lang="en-US" sz="1400" noProof="0" dirty="0" err="1">
                              <a:effectLst/>
                              <a:latin typeface="Verdana" panose="020B0604030504040204" pitchFamily="34" charset="0"/>
                              <a:ea typeface="Verdana" panose="020B0604030504040204" pitchFamily="34" charset="0"/>
                              <a:cs typeface="Verdana" panose="020B0604030504040204" pitchFamily="34" charset="0"/>
                            </a:rPr>
                            <a:t>i.i.d</a:t>
                          </a:r>
                          <a:r>
                            <a:rPr lang="en-US" sz="1400" noProof="0" dirty="0">
                              <a:effectLst/>
                              <a:latin typeface="Verdana" panose="020B0604030504040204" pitchFamily="34" charset="0"/>
                              <a:ea typeface="Verdana" panose="020B0604030504040204" pitchFamily="34" charset="0"/>
                              <a:cs typeface="Verdana" panose="020B0604030504040204" pitchFamily="34" charset="0"/>
                            </a:rPr>
                            <a:t>. according to a </a:t>
                          </a:r>
                          <a14:m>
                            <m:oMath xmlns:m="http://schemas.openxmlformats.org/officeDocument/2006/math">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𝑁</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(0,</m:t>
                              </m:r>
                              <m:sSup>
                                <m:sSup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𝜎</m:t>
                                  </m:r>
                                </m:e>
                                <m:sup>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noProof="0" dirty="0">
                              <a:effectLst/>
                              <a:latin typeface="Verdana" panose="020B0604030504040204" pitchFamily="34" charset="0"/>
                              <a:ea typeface="Verdana" panose="020B0604030504040204" pitchFamily="34" charset="0"/>
                              <a:cs typeface="Verdana" panose="020B0604030504040204" pitchFamily="34" charset="0"/>
                            </a:rPr>
                            <a:t> law and representing a random phenomenon</a:t>
                          </a: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05395796"/>
                      </a:ext>
                    </a:extLst>
                  </a:tr>
                  <a:tr h="685161">
                    <a:tc>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Constraints on model identification</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gridSpan="2">
                      <a:txBody>
                        <a:bodyPr/>
                        <a:lstStyle/>
                        <a:p>
                          <a:pPr algn="ctr">
                            <a:lnSpc>
                              <a:spcPct val="115000"/>
                            </a:lnSpc>
                            <a:spcAft>
                              <a:spcPts val="1000"/>
                            </a:spcAft>
                          </a:pPr>
                          <a14:m>
                            <m:oMath xmlns:m="http://schemas.openxmlformats.org/officeDocument/2006/math">
                              <m:nary>
                                <m:naryPr>
                                  <m:chr m:val="∑"/>
                                  <m:limLoc m:val="undOvr"/>
                                  <m:supHide m:val="on"/>
                                  <m:ctrlPr>
                                    <a:rPr lang="en-US"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ub>
                                <m:sup/>
                                <m:e>
                                  <m:sSub>
                                    <m:sSubPr>
                                      <m:ctrlP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ub>
                                  </m:sSub>
                                </m:e>
                              </m:nary>
                              <m: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400"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and </a:t>
                          </a:r>
                          <a14:m>
                            <m:oMath xmlns:m="http://schemas.openxmlformats.org/officeDocument/2006/math">
                              <m:nary>
                                <m:naryPr>
                                  <m:chr m:val="∑"/>
                                  <m:limLoc m:val="undOvr"/>
                                  <m:supHide m:val="on"/>
                                  <m:ctrlP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m:t>
                                  </m:r>
                                </m:sub>
                                <m:sup/>
                                <m:e>
                                  <m:sSub>
                                    <m:sSubPr>
                                      <m:ctrlP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noProof="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e>
                              </m:nary>
                            </m:oMath>
                          </a14:m>
                          <a:r>
                            <a:rPr lang="en-US" sz="1400"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0</a:t>
                          </a:r>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80742887"/>
                      </a:ext>
                    </a:extLst>
                  </a:tr>
                  <a:tr h="713651">
                    <a:tc>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Obtaining the parameters</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gridSpan="2">
                      <a:txBody>
                        <a:bodyPr/>
                        <a:lstStyle/>
                        <a:p>
                          <a:pPr indent="44958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1400" i="1" noProof="0" smtClean="0">
                                        <a:effectLst/>
                                        <a:latin typeface="Cambria Math" panose="02040503050406030204" pitchFamily="18" charset="0"/>
                                        <a:ea typeface="Calibri" panose="020F0502020204030204" pitchFamily="34" charset="0"/>
                                        <a:cs typeface="Times New Roman" panose="02020603050405020304" pitchFamily="18" charset="0"/>
                                      </a:rPr>
                                    </m:ctrlPr>
                                  </m:sSubPr>
                                  <m:e>
                                    <m:d>
                                      <m:d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𝛼</m:t>
                                                </m:r>
                                              </m:e>
                                            </m:acc>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𝛽</m:t>
                                                </m:r>
                                              </m:e>
                                            </m:acc>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𝑘</m:t>
                                                </m:r>
                                              </m:e>
                                            </m:acc>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e>
                                    </m:d>
                                  </m:e>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400" noProof="0">
                                        <a:effectLst/>
                                        <a:latin typeface="Cambria Math" panose="02040503050406030204" pitchFamily="18" charset="0"/>
                                        <a:ea typeface="Calibri" panose="020F0502020204030204" pitchFamily="34" charset="0"/>
                                        <a:cs typeface="Times New Roman" panose="02020603050405020304" pitchFamily="18" charset="0"/>
                                      </a:rPr>
                                      <m:t>arg</m:t>
                                    </m:r>
                                  </m:fName>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𝑚𝑖𝑛</m:t>
                                    </m:r>
                                    <m:nary>
                                      <m:naryPr>
                                        <m:chr m:val="∑"/>
                                        <m:limLoc m:val="undOvr"/>
                                        <m:supHide m:val="on"/>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up/>
                                      <m:e>
                                        <m:sSup>
                                          <m:sSup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noProof="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noProof="0">
                                                    <a:effectLst/>
                                                    <a:latin typeface="Cambria Math" panose="02040503050406030204" pitchFamily="18" charset="0"/>
                                                    <a:ea typeface="Calibri" panose="020F0502020204030204" pitchFamily="34" charset="0"/>
                                                    <a:cs typeface="Times New Roman" panose="02020603050405020304" pitchFamily="18" charset="0"/>
                                                  </a:rPr>
                                                  <m:t>ln</m:t>
                                                </m:r>
                                                <m:r>
                                                  <a:rPr lang="en-US" sz="1400"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𝑥</m:t>
                                                </m:r>
                                              </m:sub>
                                            </m:sSub>
                                            <m:sSub>
                                              <m:sSubPr>
                                                <m:ctrlPr>
                                                  <a:rPr lang="en-US" sz="14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i="1" noProof="0">
                                                <a:effectLst/>
                                                <a:latin typeface="Cambria Math" panose="02040503050406030204" pitchFamily="18" charset="0"/>
                                                <a:ea typeface="Calibri" panose="020F0502020204030204" pitchFamily="34" charset="0"/>
                                                <a:cs typeface="Times New Roman" panose="02020603050405020304" pitchFamily="18" charset="0"/>
                                              </a:rPr>
                                              <m:t>2</m:t>
                                            </m:r>
                                          </m:sup>
                                        </m:sSup>
                                      </m:e>
                                    </m:nary>
                                  </m:e>
                                </m:func>
                              </m:oMath>
                            </m:oMathPara>
                          </a14:m>
                          <a:endParaRPr lang="en-US"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48549545"/>
                      </a:ext>
                    </a:extLst>
                  </a:tr>
                </a:tbl>
              </a:graphicData>
            </a:graphic>
          </p:graphicFrame>
        </mc:Choice>
        <mc:Fallback>
          <p:graphicFrame>
            <p:nvGraphicFramePr>
              <p:cNvPr id="6" name="Tableau 5">
                <a:extLst>
                  <a:ext uri="{FF2B5EF4-FFF2-40B4-BE49-F238E27FC236}">
                    <a16:creationId xmlns:a16="http://schemas.microsoft.com/office/drawing/2014/main" id="{508E5262-D04B-4934-8ED4-954B8269870B}"/>
                  </a:ext>
                </a:extLst>
              </p:cNvPr>
              <p:cNvGraphicFramePr>
                <a:graphicFrameLocks noGrp="1"/>
              </p:cNvGraphicFramePr>
              <p:nvPr/>
            </p:nvGraphicFramePr>
            <p:xfrm>
              <a:off x="400832" y="1764264"/>
              <a:ext cx="11486367" cy="4991232"/>
            </p:xfrm>
            <a:graphic>
              <a:graphicData uri="http://schemas.openxmlformats.org/drawingml/2006/table">
                <a:tbl>
                  <a:tblPr firstRow="1" firstCol="1" bandRow="1"/>
                  <a:tblGrid>
                    <a:gridCol w="1853853">
                      <a:extLst>
                        <a:ext uri="{9D8B030D-6E8A-4147-A177-3AD203B41FA5}">
                          <a16:colId xmlns:a16="http://schemas.microsoft.com/office/drawing/2014/main" val="3636515892"/>
                        </a:ext>
                      </a:extLst>
                    </a:gridCol>
                    <a:gridCol w="4622104">
                      <a:extLst>
                        <a:ext uri="{9D8B030D-6E8A-4147-A177-3AD203B41FA5}">
                          <a16:colId xmlns:a16="http://schemas.microsoft.com/office/drawing/2014/main" val="1450368053"/>
                        </a:ext>
                      </a:extLst>
                    </a:gridCol>
                    <a:gridCol w="5010410">
                      <a:extLst>
                        <a:ext uri="{9D8B030D-6E8A-4147-A177-3AD203B41FA5}">
                          <a16:colId xmlns:a16="http://schemas.microsoft.com/office/drawing/2014/main" val="3350230270"/>
                        </a:ext>
                      </a:extLst>
                    </a:gridCol>
                  </a:tblGrid>
                  <a:tr h="222910">
                    <a:tc>
                      <a:txBody>
                        <a:bodyPr/>
                        <a:lstStyle/>
                        <a:p>
                          <a:pPr algn="just">
                            <a:lnSpc>
                              <a:spcPct val="115000"/>
                            </a:lnSpc>
                            <a:spcAft>
                              <a:spcPts val="1000"/>
                            </a:spcAft>
                          </a:pPr>
                          <a:r>
                            <a:rPr lang="fr-FR" sz="1400" dirty="0">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1000"/>
                            </a:spcAft>
                          </a:pPr>
                          <a:r>
                            <a:rPr lang="en-US" sz="1400" b="1" noProof="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LEE-CARTER classical approach</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a:txBody>
                        <a:bodyPr/>
                        <a:lstStyle/>
                        <a:p>
                          <a:pPr algn="ctr">
                            <a:lnSpc>
                              <a:spcPct val="115000"/>
                            </a:lnSpc>
                            <a:spcAft>
                              <a:spcPts val="1000"/>
                            </a:spcAft>
                          </a:pPr>
                          <a:r>
                            <a:rPr lang="en-US" sz="1400" b="1" noProof="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Proposal approach</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extLst>
                      <a:ext uri="{0D108BD9-81ED-4DB2-BD59-A6C34878D82A}">
                        <a16:rowId xmlns:a16="http://schemas.microsoft.com/office/drawing/2014/main" val="1630853442"/>
                      </a:ext>
                    </a:extLst>
                  </a:tr>
                  <a:tr h="1015804">
                    <a:tc>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Modelled variable</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40184" t="-26946" r="-108696" b="-370060"/>
                          </a:stretch>
                        </a:blipFill>
                      </a:tcPr>
                    </a:tc>
                    <a:tc>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129440" t="-26946" r="-365" b="-370060"/>
                          </a:stretch>
                        </a:blipFill>
                      </a:tcPr>
                    </a:tc>
                    <a:extLst>
                      <a:ext uri="{0D108BD9-81ED-4DB2-BD59-A6C34878D82A}">
                        <a16:rowId xmlns:a16="http://schemas.microsoft.com/office/drawing/2014/main" val="2977314086"/>
                      </a:ext>
                    </a:extLst>
                  </a:tr>
                  <a:tr h="553013">
                    <a:tc>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Parametric model  </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40184" t="-235556" r="-108696" b="-586667"/>
                          </a:stretch>
                        </a:blipFill>
                      </a:tcPr>
                    </a:tc>
                    <a:tc>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129440" t="-235556" r="-365" b="-586667"/>
                          </a:stretch>
                        </a:blipFill>
                      </a:tcPr>
                    </a:tc>
                    <a:extLst>
                      <a:ext uri="{0D108BD9-81ED-4DB2-BD59-A6C34878D82A}">
                        <a16:rowId xmlns:a16="http://schemas.microsoft.com/office/drawing/2014/main" val="3779719635"/>
                      </a:ext>
                    </a:extLst>
                  </a:tr>
                  <a:tr h="411576">
                    <a:tc rowSpan="3">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Interpretation of the parameters</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40184" t="-444118" r="-108696" b="-676471"/>
                          </a:stretch>
                        </a:blipFill>
                      </a:tcPr>
                    </a:tc>
                    <a:tc>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129440" t="-444118" r="-365" b="-676471"/>
                          </a:stretch>
                        </a:blipFill>
                      </a:tcPr>
                    </a:tc>
                    <a:extLst>
                      <a:ext uri="{0D108BD9-81ED-4DB2-BD59-A6C34878D82A}">
                        <a16:rowId xmlns:a16="http://schemas.microsoft.com/office/drawing/2014/main" val="3717374251"/>
                      </a:ext>
                    </a:extLst>
                  </a:tr>
                  <a:tr h="923472">
                    <a:tc vMerge="1">
                      <a:txBody>
                        <a:bodyPr/>
                        <a:lstStyle/>
                        <a:p>
                          <a:endParaRPr lang="en-US"/>
                        </a:p>
                      </a:txBody>
                      <a:tcPr/>
                    </a:tc>
                    <a:tc>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40184" t="-243421" r="-108696" b="-202632"/>
                          </a:stretch>
                        </a:blipFill>
                      </a:tcPr>
                    </a:tc>
                    <a:tc>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129440" t="-243421" r="-365" b="-202632"/>
                          </a:stretch>
                        </a:blipFill>
                      </a:tcPr>
                    </a:tc>
                    <a:extLst>
                      <a:ext uri="{0D108BD9-81ED-4DB2-BD59-A6C34878D82A}">
                        <a16:rowId xmlns:a16="http://schemas.microsoft.com/office/drawing/2014/main" val="3582006617"/>
                      </a:ext>
                    </a:extLst>
                  </a:tr>
                  <a:tr h="411576">
                    <a:tc vMerge="1">
                      <a:txBody>
                        <a:bodyPr/>
                        <a:lstStyle/>
                        <a:p>
                          <a:endParaRPr lang="en-US"/>
                        </a:p>
                      </a:txBody>
                      <a:tcPr/>
                    </a:tc>
                    <a:tc gridSpan="2">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19292" t="-779104" r="-190" b="-359701"/>
                          </a:stretch>
                        </a:blipFill>
                      </a:tcPr>
                    </a:tc>
                    <a:tc hMerge="1">
                      <a:txBody>
                        <a:bodyPr/>
                        <a:lstStyle/>
                        <a:p>
                          <a:endParaRPr lang="en-US"/>
                        </a:p>
                      </a:txBody>
                      <a:tcPr/>
                    </a:tc>
                    <a:extLst>
                      <a:ext uri="{0D108BD9-81ED-4DB2-BD59-A6C34878D82A}">
                        <a16:rowId xmlns:a16="http://schemas.microsoft.com/office/drawing/2014/main" val="2205395796"/>
                      </a:ext>
                    </a:extLst>
                  </a:tr>
                  <a:tr h="711645">
                    <a:tc>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Constraints on model identification</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gridSpan="2">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19292" t="-503419" r="-190" b="-105983"/>
                          </a:stretch>
                        </a:blipFill>
                      </a:tcPr>
                    </a:tc>
                    <a:tc hMerge="1">
                      <a:txBody>
                        <a:bodyPr/>
                        <a:lstStyle/>
                        <a:p>
                          <a:endParaRPr lang="en-US"/>
                        </a:p>
                      </a:txBody>
                      <a:tcPr/>
                    </a:tc>
                    <a:extLst>
                      <a:ext uri="{0D108BD9-81ED-4DB2-BD59-A6C34878D82A}">
                        <a16:rowId xmlns:a16="http://schemas.microsoft.com/office/drawing/2014/main" val="1180742887"/>
                      </a:ext>
                    </a:extLst>
                  </a:tr>
                  <a:tr h="741236">
                    <a:tc>
                      <a:txBody>
                        <a:bodyPr/>
                        <a:lstStyle/>
                        <a:p>
                          <a:pPr marL="0" algn="l" defTabSz="914400" rtl="0" eaLnBrk="1" latinLnBrk="0" hangingPunct="1">
                            <a:lnSpc>
                              <a:spcPct val="115000"/>
                            </a:lnSpc>
                            <a:spcAft>
                              <a:spcPts val="1000"/>
                            </a:spcAft>
                          </a:pPr>
                          <a:r>
                            <a:rPr lang="en-US"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rPr>
                            <a:t>Obtaining the parameters</a:t>
                          </a:r>
                          <a:endParaRPr lang="fr-FR" sz="1400" b="1" kern="1200" dirty="0">
                            <a:solidFill>
                              <a:srgbClr val="FE393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00457C"/>
                        </a:solidFill>
                      </a:tcPr>
                    </a:tc>
                    <a:tc gridSpan="2">
                      <a:txBody>
                        <a:bodyPr/>
                        <a:lstStyle/>
                        <a:p>
                          <a:endParaRPr lang="fr-F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blipFill>
                          <a:blip r:embed="rId3"/>
                          <a:stretch>
                            <a:fillRect l="-19292" t="-578689" r="-190" b="-1639"/>
                          </a:stretch>
                        </a:blipFill>
                      </a:tcPr>
                    </a:tc>
                    <a:tc hMerge="1">
                      <a:txBody>
                        <a:bodyPr/>
                        <a:lstStyle/>
                        <a:p>
                          <a:endParaRPr lang="en-US"/>
                        </a:p>
                      </a:txBody>
                      <a:tcPr/>
                    </a:tc>
                    <a:extLst>
                      <a:ext uri="{0D108BD9-81ED-4DB2-BD59-A6C34878D82A}">
                        <a16:rowId xmlns:a16="http://schemas.microsoft.com/office/drawing/2014/main" val="1448549545"/>
                      </a:ext>
                    </a:extLst>
                  </a:tr>
                </a:tbl>
              </a:graphicData>
            </a:graphic>
          </p:graphicFrame>
        </mc:Fallback>
      </mc:AlternateContent>
    </p:spTree>
    <p:extLst>
      <p:ext uri="{BB962C8B-B14F-4D97-AF65-F5344CB8AC3E}">
        <p14:creationId xmlns:p14="http://schemas.microsoft.com/office/powerpoint/2010/main" val="198487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fr-FR" altLang="fr-FR" sz="2400" dirty="0">
                <a:latin typeface="Verdana" panose="020B0604030504040204" pitchFamily="34" charset="0"/>
                <a:ea typeface="Verdana" panose="020B0604030504040204" pitchFamily="34" charset="0"/>
                <a:cs typeface="Verdana" panose="020B0604030504040204" pitchFamily="34" charset="0"/>
              </a:rPr>
            </a:br>
            <a:r>
              <a:rPr lang="fr-FR"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Study of the compensation rate</a:t>
            </a:r>
            <a:endParaRPr lang="fr-FR"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le 6">
            <a:extLst>
              <a:ext uri="{FF2B5EF4-FFF2-40B4-BE49-F238E27FC236}">
                <a16:creationId xmlns:a16="http://schemas.microsoft.com/office/drawing/2014/main" id="{9A8D9996-B25C-0744-9232-C7085B9C3CC7}"/>
              </a:ext>
            </a:extLst>
          </p:cNvPr>
          <p:cNvSpPr/>
          <p:nvPr/>
        </p:nvSpPr>
        <p:spPr>
          <a:xfrm>
            <a:off x="157159" y="1231120"/>
            <a:ext cx="2970000" cy="5560377"/>
          </a:xfrm>
          <a:prstGeom prst="roundRect">
            <a:avLst>
              <a:gd name="adj" fmla="val 5379"/>
            </a:avLst>
          </a:prstGeom>
          <a:noFill/>
          <a:ln w="12700" cap="flat">
            <a:solidFill>
              <a:srgbClr val="00457C"/>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5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1" name="Rounded Rectangle 7">
            <a:extLst>
              <a:ext uri="{FF2B5EF4-FFF2-40B4-BE49-F238E27FC236}">
                <a16:creationId xmlns:a16="http://schemas.microsoft.com/office/drawing/2014/main" id="{B0D643F6-D6A3-BE44-9E17-75FD0D149E13}"/>
              </a:ext>
            </a:extLst>
          </p:cNvPr>
          <p:cNvSpPr/>
          <p:nvPr/>
        </p:nvSpPr>
        <p:spPr>
          <a:xfrm>
            <a:off x="9087399" y="1231119"/>
            <a:ext cx="2970000" cy="5560377"/>
          </a:xfrm>
          <a:prstGeom prst="roundRect">
            <a:avLst>
              <a:gd name="adj" fmla="val 5379"/>
            </a:avLst>
          </a:prstGeom>
          <a:noFill/>
          <a:ln w="12700" cap="flat">
            <a:solidFill>
              <a:srgbClr val="00457C"/>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5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2" name="Rounded Rectangle 8">
            <a:extLst>
              <a:ext uri="{FF2B5EF4-FFF2-40B4-BE49-F238E27FC236}">
                <a16:creationId xmlns:a16="http://schemas.microsoft.com/office/drawing/2014/main" id="{0D20E510-2603-0B4A-8BDF-2C0B54490653}"/>
              </a:ext>
            </a:extLst>
          </p:cNvPr>
          <p:cNvSpPr/>
          <p:nvPr/>
        </p:nvSpPr>
        <p:spPr>
          <a:xfrm>
            <a:off x="6063615" y="1231121"/>
            <a:ext cx="2970000" cy="5560377"/>
          </a:xfrm>
          <a:prstGeom prst="roundRect">
            <a:avLst>
              <a:gd name="adj" fmla="val 5379"/>
            </a:avLst>
          </a:prstGeom>
          <a:noFill/>
          <a:ln w="12700" cap="flat">
            <a:solidFill>
              <a:srgbClr val="00457C"/>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5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3" name="Rounded Rectangle 9">
            <a:extLst>
              <a:ext uri="{FF2B5EF4-FFF2-40B4-BE49-F238E27FC236}">
                <a16:creationId xmlns:a16="http://schemas.microsoft.com/office/drawing/2014/main" id="{9CFC92AA-ED4A-114B-B7BA-7ADF2E617DF2}"/>
              </a:ext>
            </a:extLst>
          </p:cNvPr>
          <p:cNvSpPr/>
          <p:nvPr/>
        </p:nvSpPr>
        <p:spPr>
          <a:xfrm>
            <a:off x="3169346" y="1231120"/>
            <a:ext cx="2843295" cy="2463056"/>
          </a:xfrm>
          <a:prstGeom prst="roundRect">
            <a:avLst>
              <a:gd name="adj" fmla="val 7015"/>
            </a:avLst>
          </a:prstGeom>
          <a:noFill/>
          <a:ln w="12700" cap="flat">
            <a:solidFill>
              <a:srgbClr val="FE393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5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4" name="Rounded Rectangle 10">
            <a:extLst>
              <a:ext uri="{FF2B5EF4-FFF2-40B4-BE49-F238E27FC236}">
                <a16:creationId xmlns:a16="http://schemas.microsoft.com/office/drawing/2014/main" id="{BCC7ECF4-F48C-FB4C-A862-30D4923FEA90}"/>
              </a:ext>
            </a:extLst>
          </p:cNvPr>
          <p:cNvSpPr/>
          <p:nvPr/>
        </p:nvSpPr>
        <p:spPr>
          <a:xfrm>
            <a:off x="3160052" y="3783164"/>
            <a:ext cx="2843295" cy="3008332"/>
          </a:xfrm>
          <a:prstGeom prst="roundRect">
            <a:avLst>
              <a:gd name="adj" fmla="val 5530"/>
            </a:avLst>
          </a:prstGeom>
          <a:noFill/>
          <a:ln w="12700" cap="flat">
            <a:solidFill>
              <a:srgbClr val="FE393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5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5" name="TextBox 11">
            <a:extLst>
              <a:ext uri="{FF2B5EF4-FFF2-40B4-BE49-F238E27FC236}">
                <a16:creationId xmlns:a16="http://schemas.microsoft.com/office/drawing/2014/main" id="{20152299-8B87-C246-9497-DCDEC8C96E90}"/>
              </a:ext>
            </a:extLst>
          </p:cNvPr>
          <p:cNvSpPr txBox="1"/>
          <p:nvPr/>
        </p:nvSpPr>
        <p:spPr>
          <a:xfrm>
            <a:off x="157159" y="2188575"/>
            <a:ext cx="2932676" cy="3970318"/>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a:t>
            </a:r>
            <a:r>
              <a:rPr kumimoji="0" lang="en-US" sz="1400" b="0" i="0" u="none" strike="noStrike" kern="1200" cap="none" spc="0" normalizeH="0" baseline="0" noProof="0" dirty="0" err="1">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eXtreme</a:t>
            </a: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 Gradient Boosting (XGBOOST) is based on tree aggregation.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It is a whole technique which consists in aggregating classifiers developed sequentially on a learning sample whose weights of the individuals are corrected as they go. Classifiers are weighted according to their performance.</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XGBOOST uses the loss gradient function to calculate individual weights when constructing each new model. </a:t>
            </a:r>
          </a:p>
        </p:txBody>
      </p:sp>
      <p:sp>
        <p:nvSpPr>
          <p:cNvPr id="18" name="TextBox 11">
            <a:extLst>
              <a:ext uri="{FF2B5EF4-FFF2-40B4-BE49-F238E27FC236}">
                <a16:creationId xmlns:a16="http://schemas.microsoft.com/office/drawing/2014/main" id="{20152299-8B87-C246-9497-DCDEC8C96E90}"/>
              </a:ext>
            </a:extLst>
          </p:cNvPr>
          <p:cNvSpPr txBox="1"/>
          <p:nvPr/>
        </p:nvSpPr>
        <p:spPr>
          <a:xfrm>
            <a:off x="6066735" y="2160685"/>
            <a:ext cx="2941153" cy="3539430"/>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a:t>
            </a:r>
            <a:r>
              <a:rPr kumimoji="0" lang="en-US" sz="1400" b="0" i="0" u="none" strike="noStrike" kern="1200" cap="none" spc="0" normalizeH="0" baseline="0" noProof="0" dirty="0" err="1">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Shap</a:t>
            </a: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 method is used to explain the contribution of each variable for all models.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a:t>
            </a:r>
            <a:r>
              <a:rPr kumimoji="0" lang="en-US" sz="1400" b="0" i="0" u="none" strike="noStrike" kern="1200" cap="none" spc="0" normalizeH="0" baseline="0" noProof="0" dirty="0" err="1">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Shap</a:t>
            </a: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 algorithm applies minor model input changes and looks at the impact of these changes on predictions. This implies that this algorithm favors strong signals that have a strong impact on the decision, whereas it is weak signals that improve the performance of certain algorithms. </a:t>
            </a:r>
          </a:p>
        </p:txBody>
      </p:sp>
      <p:pic>
        <p:nvPicPr>
          <p:cNvPr id="20" name="Image 19"/>
          <p:cNvPicPr/>
          <p:nvPr/>
        </p:nvPicPr>
        <p:blipFill>
          <a:blip r:embed="rId2"/>
          <a:stretch>
            <a:fillRect/>
          </a:stretch>
        </p:blipFill>
        <p:spPr>
          <a:xfrm>
            <a:off x="3331207" y="4367031"/>
            <a:ext cx="2490417" cy="2226938"/>
          </a:xfrm>
          <a:prstGeom prst="rect">
            <a:avLst/>
          </a:prstGeom>
        </p:spPr>
      </p:pic>
      <p:sp>
        <p:nvSpPr>
          <p:cNvPr id="21" name="TextBox 11">
            <a:extLst>
              <a:ext uri="{FF2B5EF4-FFF2-40B4-BE49-F238E27FC236}">
                <a16:creationId xmlns:a16="http://schemas.microsoft.com/office/drawing/2014/main" id="{20152299-8B87-C246-9497-DCDEC8C96E90}"/>
              </a:ext>
            </a:extLst>
          </p:cNvPr>
          <p:cNvSpPr txBox="1"/>
          <p:nvPr/>
        </p:nvSpPr>
        <p:spPr>
          <a:xfrm>
            <a:off x="9149999" y="2160685"/>
            <a:ext cx="2857396" cy="3539430"/>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A low value of the “Reason for Waiver of User Fees” variable is associated with a high value of the compensation rate.</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compensation rate is high regardless of the value of the prescriber’s specialty, but we reach a maximum for value 12 (General Medicine).</a:t>
            </a:r>
          </a:p>
        </p:txBody>
      </p:sp>
      <p:sp>
        <p:nvSpPr>
          <p:cNvPr id="7" name="Rectangle à coins arrondis 6"/>
          <p:cNvSpPr/>
          <p:nvPr/>
        </p:nvSpPr>
        <p:spPr>
          <a:xfrm>
            <a:off x="157159" y="1198966"/>
            <a:ext cx="2731337" cy="8745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Description of the XGBOOST machine learning algorithm</a:t>
            </a:r>
          </a:p>
        </p:txBody>
      </p:sp>
      <p:sp>
        <p:nvSpPr>
          <p:cNvPr id="23" name="Rectangle à coins arrondis 22"/>
          <p:cNvSpPr/>
          <p:nvPr/>
        </p:nvSpPr>
        <p:spPr>
          <a:xfrm>
            <a:off x="3170389" y="1147441"/>
            <a:ext cx="2521623" cy="4739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Results of XGBOOST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à coins arrondis 24"/>
          <p:cNvSpPr/>
          <p:nvPr/>
        </p:nvSpPr>
        <p:spPr>
          <a:xfrm>
            <a:off x="3170389" y="3784680"/>
            <a:ext cx="2521623" cy="4739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Results of SHAP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à coins arrondis 25"/>
          <p:cNvSpPr/>
          <p:nvPr/>
        </p:nvSpPr>
        <p:spPr>
          <a:xfrm>
            <a:off x="9070488" y="1137427"/>
            <a:ext cx="2731337" cy="6545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Interpretation of results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 name="Rectangle à coins arrondis 26"/>
          <p:cNvSpPr/>
          <p:nvPr/>
        </p:nvSpPr>
        <p:spPr>
          <a:xfrm>
            <a:off x="6041550" y="1132026"/>
            <a:ext cx="2731337" cy="8745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Description of the SHAP interpretation aid’s algorithm</a:t>
            </a:r>
          </a:p>
        </p:txBody>
      </p:sp>
      <p:pic>
        <p:nvPicPr>
          <p:cNvPr id="28" name="Image 27" descr="Image en ligne"/>
          <p:cNvPicPr/>
          <p:nvPr/>
        </p:nvPicPr>
        <p:blipFill rotWithShape="1">
          <a:blip r:embed="rId3">
            <a:extLst>
              <a:ext uri="{28A0092B-C50C-407E-A947-70E740481C1C}">
                <a14:useLocalDpi xmlns:a14="http://schemas.microsoft.com/office/drawing/2010/main" val="0"/>
              </a:ext>
            </a:extLst>
          </a:blip>
          <a:srcRect r="49880" b="75396"/>
          <a:stretch/>
        </p:blipFill>
        <p:spPr bwMode="auto">
          <a:xfrm>
            <a:off x="9181345" y="3526003"/>
            <a:ext cx="2566222" cy="821626"/>
          </a:xfrm>
          <a:prstGeom prst="rect">
            <a:avLst/>
          </a:prstGeom>
          <a:noFill/>
          <a:ln>
            <a:noFill/>
          </a:ln>
        </p:spPr>
      </p:pic>
      <p:pic>
        <p:nvPicPr>
          <p:cNvPr id="29" name="Image 28" descr="Image en ligne"/>
          <p:cNvPicPr/>
          <p:nvPr/>
        </p:nvPicPr>
        <p:blipFill rotWithShape="1">
          <a:blip r:embed="rId3">
            <a:extLst>
              <a:ext uri="{28A0092B-C50C-407E-A947-70E740481C1C}">
                <a14:useLocalDpi xmlns:a14="http://schemas.microsoft.com/office/drawing/2010/main" val="0"/>
              </a:ext>
            </a:extLst>
          </a:blip>
          <a:srcRect l="49931" t="-1893" r="774" b="75677"/>
          <a:stretch/>
        </p:blipFill>
        <p:spPr bwMode="auto">
          <a:xfrm>
            <a:off x="9179487" y="5915559"/>
            <a:ext cx="2622338" cy="814039"/>
          </a:xfrm>
          <a:prstGeom prst="rect">
            <a:avLst/>
          </a:prstGeom>
          <a:noFill/>
          <a:ln>
            <a:noFill/>
          </a:ln>
        </p:spPr>
      </p:pic>
      <p:cxnSp>
        <p:nvCxnSpPr>
          <p:cNvPr id="22" name="Straight Connector 56">
            <a:extLst>
              <a:ext uri="{FF2B5EF4-FFF2-40B4-BE49-F238E27FC236}">
                <a16:creationId xmlns:a16="http://schemas.microsoft.com/office/drawing/2014/main" id="{7AB6C2B0-A687-6C4D-8F35-2F3ED458C88D}"/>
              </a:ext>
            </a:extLst>
          </p:cNvPr>
          <p:cNvCxnSpPr>
            <a:cxnSpLocks/>
          </p:cNvCxnSpPr>
          <p:nvPr/>
        </p:nvCxnSpPr>
        <p:spPr>
          <a:xfrm flipH="1">
            <a:off x="2502845" y="1394692"/>
            <a:ext cx="693829" cy="3600"/>
          </a:xfrm>
          <a:prstGeom prst="line">
            <a:avLst/>
          </a:prstGeom>
          <a:ln w="25400">
            <a:solidFill>
              <a:srgbClr val="1C4E89"/>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4" name="Straight Connector 56">
            <a:extLst>
              <a:ext uri="{FF2B5EF4-FFF2-40B4-BE49-F238E27FC236}">
                <a16:creationId xmlns:a16="http://schemas.microsoft.com/office/drawing/2014/main" id="{7AB6C2B0-A687-6C4D-8F35-2F3ED458C88D}"/>
              </a:ext>
            </a:extLst>
          </p:cNvPr>
          <p:cNvCxnSpPr>
            <a:cxnSpLocks/>
          </p:cNvCxnSpPr>
          <p:nvPr/>
        </p:nvCxnSpPr>
        <p:spPr>
          <a:xfrm flipH="1">
            <a:off x="5623448" y="1384425"/>
            <a:ext cx="472552" cy="1674"/>
          </a:xfrm>
          <a:prstGeom prst="line">
            <a:avLst/>
          </a:prstGeom>
          <a:ln w="25400">
            <a:solidFill>
              <a:srgbClr val="1C4E89"/>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56">
            <a:extLst>
              <a:ext uri="{FF2B5EF4-FFF2-40B4-BE49-F238E27FC236}">
                <a16:creationId xmlns:a16="http://schemas.microsoft.com/office/drawing/2014/main" id="{7AB6C2B0-A687-6C4D-8F35-2F3ED458C88D}"/>
              </a:ext>
            </a:extLst>
          </p:cNvPr>
          <p:cNvCxnSpPr>
            <a:cxnSpLocks/>
          </p:cNvCxnSpPr>
          <p:nvPr/>
        </p:nvCxnSpPr>
        <p:spPr>
          <a:xfrm flipH="1">
            <a:off x="8685531" y="1357797"/>
            <a:ext cx="450013" cy="0"/>
          </a:xfrm>
          <a:prstGeom prst="line">
            <a:avLst/>
          </a:prstGeom>
          <a:ln w="25400">
            <a:solidFill>
              <a:srgbClr val="1C4E89"/>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56">
            <a:extLst>
              <a:ext uri="{FF2B5EF4-FFF2-40B4-BE49-F238E27FC236}">
                <a16:creationId xmlns:a16="http://schemas.microsoft.com/office/drawing/2014/main" id="{7AB6C2B0-A687-6C4D-8F35-2F3ED458C88D}"/>
              </a:ext>
            </a:extLst>
          </p:cNvPr>
          <p:cNvCxnSpPr>
            <a:cxnSpLocks/>
          </p:cNvCxnSpPr>
          <p:nvPr/>
        </p:nvCxnSpPr>
        <p:spPr>
          <a:xfrm flipH="1">
            <a:off x="5396071" y="3968834"/>
            <a:ext cx="693829" cy="3600"/>
          </a:xfrm>
          <a:prstGeom prst="line">
            <a:avLst/>
          </a:prstGeom>
          <a:ln w="25400">
            <a:solidFill>
              <a:srgbClr val="1C4E89"/>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2" name="Image 1"/>
          <p:cNvPicPr preferRelativeResize="0">
            <a:picLocks/>
          </p:cNvPicPr>
          <p:nvPr/>
        </p:nvPicPr>
        <p:blipFill>
          <a:blip r:embed="rId4"/>
          <a:stretch>
            <a:fillRect/>
          </a:stretch>
        </p:blipFill>
        <p:spPr>
          <a:xfrm>
            <a:off x="3241480" y="1669226"/>
            <a:ext cx="2664000" cy="1800000"/>
          </a:xfrm>
          <a:prstGeom prst="rect">
            <a:avLst/>
          </a:prstGeom>
        </p:spPr>
      </p:pic>
    </p:spTree>
    <p:extLst>
      <p:ext uri="{BB962C8B-B14F-4D97-AF65-F5344CB8AC3E}">
        <p14:creationId xmlns:p14="http://schemas.microsoft.com/office/powerpoint/2010/main" val="20447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35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1500"/>
                                        <p:tgtEl>
                                          <p:spTgt spid="22"/>
                                        </p:tgtEl>
                                      </p:cBhvr>
                                    </p:animEffect>
                                  </p:childTnLst>
                                </p:cTn>
                              </p:par>
                              <p:par>
                                <p:cTn id="8" presetID="16" presetClass="entr" presetSubtype="37" fill="hold" nodeType="withEffect">
                                  <p:stCondLst>
                                    <p:cond delay="3500"/>
                                  </p:stCondLst>
                                  <p:childTnLst>
                                    <p:set>
                                      <p:cBhvr>
                                        <p:cTn id="9" dur="1" fill="hold">
                                          <p:stCondLst>
                                            <p:cond delay="0"/>
                                          </p:stCondLst>
                                        </p:cTn>
                                        <p:tgtEl>
                                          <p:spTgt spid="24"/>
                                        </p:tgtEl>
                                        <p:attrNameLst>
                                          <p:attrName>style.visibility</p:attrName>
                                        </p:attrNameLst>
                                      </p:cBhvr>
                                      <p:to>
                                        <p:strVal val="visible"/>
                                      </p:to>
                                    </p:set>
                                    <p:animEffect transition="in" filter="barn(outVertical)">
                                      <p:cBhvr>
                                        <p:cTn id="10" dur="1500"/>
                                        <p:tgtEl>
                                          <p:spTgt spid="24"/>
                                        </p:tgtEl>
                                      </p:cBhvr>
                                    </p:animEffect>
                                  </p:childTnLst>
                                </p:cTn>
                              </p:par>
                              <p:par>
                                <p:cTn id="11" presetID="16" presetClass="entr" presetSubtype="37" fill="hold" nodeType="withEffect">
                                  <p:stCondLst>
                                    <p:cond delay="3500"/>
                                  </p:stCondLst>
                                  <p:childTnLst>
                                    <p:set>
                                      <p:cBhvr>
                                        <p:cTn id="12" dur="1" fill="hold">
                                          <p:stCondLst>
                                            <p:cond delay="0"/>
                                          </p:stCondLst>
                                        </p:cTn>
                                        <p:tgtEl>
                                          <p:spTgt spid="30"/>
                                        </p:tgtEl>
                                        <p:attrNameLst>
                                          <p:attrName>style.visibility</p:attrName>
                                        </p:attrNameLst>
                                      </p:cBhvr>
                                      <p:to>
                                        <p:strVal val="visible"/>
                                      </p:to>
                                    </p:set>
                                    <p:animEffect transition="in" filter="barn(outVertical)">
                                      <p:cBhvr>
                                        <p:cTn id="13" dur="1500"/>
                                        <p:tgtEl>
                                          <p:spTgt spid="30"/>
                                        </p:tgtEl>
                                      </p:cBhvr>
                                    </p:animEffect>
                                  </p:childTnLst>
                                </p:cTn>
                              </p:par>
                              <p:par>
                                <p:cTn id="14" presetID="16" presetClass="entr" presetSubtype="37" fill="hold" nodeType="withEffect">
                                  <p:stCondLst>
                                    <p:cond delay="350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Prediction of the TIW prescriber’s specialty</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50" name="Rounded Rectangle 23">
            <a:extLst>
              <a:ext uri="{FF2B5EF4-FFF2-40B4-BE49-F238E27FC236}">
                <a16:creationId xmlns:a16="http://schemas.microsoft.com/office/drawing/2014/main" id="{B3B11F29-29D5-6E40-BD28-1D12BDEDF478}"/>
              </a:ext>
            </a:extLst>
          </p:cNvPr>
          <p:cNvSpPr/>
          <p:nvPr/>
        </p:nvSpPr>
        <p:spPr>
          <a:xfrm>
            <a:off x="92705" y="1171576"/>
            <a:ext cx="3480230" cy="5556738"/>
          </a:xfrm>
          <a:prstGeom prst="roundRect">
            <a:avLst>
              <a:gd name="adj" fmla="val 5745"/>
            </a:avLst>
          </a:prstGeom>
          <a:solidFill>
            <a:schemeClr val="bg1"/>
          </a:solidFill>
          <a:ln w="12700">
            <a:solidFill>
              <a:srgbClr val="00457C"/>
            </a:solidFill>
            <a:prstDash val="solid"/>
          </a:ln>
          <a:effectLst>
            <a:innerShdw blurRad="190500">
              <a:srgbClr val="D6D4D4"/>
            </a:inn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51" name="Group 1">
            <a:extLst>
              <a:ext uri="{FF2B5EF4-FFF2-40B4-BE49-F238E27FC236}">
                <a16:creationId xmlns:a16="http://schemas.microsoft.com/office/drawing/2014/main" id="{F1583E67-172C-544F-B28F-6469B46BFC5E}"/>
              </a:ext>
            </a:extLst>
          </p:cNvPr>
          <p:cNvGrpSpPr/>
          <p:nvPr/>
        </p:nvGrpSpPr>
        <p:grpSpPr>
          <a:xfrm>
            <a:off x="92705" y="1334307"/>
            <a:ext cx="2323104" cy="334646"/>
            <a:chOff x="783908" y="5354803"/>
            <a:chExt cx="2323104" cy="334646"/>
          </a:xfrm>
        </p:grpSpPr>
        <p:sp>
          <p:nvSpPr>
            <p:cNvPr id="152" name="Freeform: Shape 9">
              <a:extLst>
                <a:ext uri="{FF2B5EF4-FFF2-40B4-BE49-F238E27FC236}">
                  <a16:creationId xmlns:a16="http://schemas.microsoft.com/office/drawing/2014/main" id="{55EACEBE-D501-694E-A5C4-956B24D51B41}"/>
                </a:ext>
              </a:extLst>
            </p:cNvPr>
            <p:cNvSpPr/>
            <p:nvPr/>
          </p:nvSpPr>
          <p:spPr>
            <a:xfrm rot="5400000">
              <a:off x="1720866" y="4417845"/>
              <a:ext cx="334646" cy="2208562"/>
            </a:xfrm>
            <a:prstGeom prst="round2SameRect">
              <a:avLst>
                <a:gd name="adj1" fmla="val 50000"/>
                <a:gd name="adj2" fmla="val 0"/>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3" name="TextBox 139">
              <a:extLst>
                <a:ext uri="{FF2B5EF4-FFF2-40B4-BE49-F238E27FC236}">
                  <a16:creationId xmlns:a16="http://schemas.microsoft.com/office/drawing/2014/main" id="{08D5C321-5ABE-0747-9EAB-E01FE6266790}"/>
                </a:ext>
              </a:extLst>
            </p:cNvPr>
            <p:cNvSpPr txBox="1"/>
            <p:nvPr/>
          </p:nvSpPr>
          <p:spPr>
            <a:xfrm>
              <a:off x="1005948" y="5369067"/>
              <a:ext cx="210106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The approach</a:t>
              </a:r>
            </a:p>
          </p:txBody>
        </p:sp>
      </p:grpSp>
      <p:sp>
        <p:nvSpPr>
          <p:cNvPr id="154" name="Rectangle 153">
            <a:extLst>
              <a:ext uri="{FF2B5EF4-FFF2-40B4-BE49-F238E27FC236}">
                <a16:creationId xmlns:a16="http://schemas.microsoft.com/office/drawing/2014/main" id="{57A19357-0494-EA4D-BEE0-587E7B839996}"/>
              </a:ext>
            </a:extLst>
          </p:cNvPr>
          <p:cNvSpPr/>
          <p:nvPr/>
        </p:nvSpPr>
        <p:spPr>
          <a:xfrm>
            <a:off x="112058" y="1710023"/>
            <a:ext cx="3330014" cy="45704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Use of the XGBOOST algorithm and learning with 70% of the data with specialty filled in.</a:t>
            </a:r>
          </a:p>
          <a:p>
            <a:pPr marL="742950" marR="0" lvl="1" indent="-285750" algn="just"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r>
              <a:rPr kumimoji="0" lang="en-US" sz="12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explanatory variables are: The annual compensation rate, the reason for waiver the user fees, the age and gender of the beneficiary, the type of envelope, the nature of insurance and benefit.</a:t>
            </a: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Test with 30% of the data with specialty filled in.</a:t>
            </a: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Application on data with specialty not filled in.</a:t>
            </a:r>
          </a:p>
        </p:txBody>
      </p:sp>
      <p:sp>
        <p:nvSpPr>
          <p:cNvPr id="156" name="Rounded Rectangle 23">
            <a:extLst>
              <a:ext uri="{FF2B5EF4-FFF2-40B4-BE49-F238E27FC236}">
                <a16:creationId xmlns:a16="http://schemas.microsoft.com/office/drawing/2014/main" id="{B3B11F29-29D5-6E40-BD28-1D12BDEDF478}"/>
              </a:ext>
            </a:extLst>
          </p:cNvPr>
          <p:cNvSpPr/>
          <p:nvPr/>
        </p:nvSpPr>
        <p:spPr>
          <a:xfrm>
            <a:off x="3635063" y="1179013"/>
            <a:ext cx="2323104" cy="5556738"/>
          </a:xfrm>
          <a:prstGeom prst="roundRect">
            <a:avLst>
              <a:gd name="adj" fmla="val 5745"/>
            </a:avLst>
          </a:prstGeom>
          <a:solidFill>
            <a:schemeClr val="bg1"/>
          </a:solidFill>
          <a:ln w="12700">
            <a:solidFill>
              <a:srgbClr val="00457C"/>
            </a:solidFill>
            <a:prstDash val="solid"/>
          </a:ln>
          <a:effectLst>
            <a:innerShdw blurRad="190500">
              <a:srgbClr val="D6D4D4"/>
            </a:inn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57" name="Group 1">
            <a:extLst>
              <a:ext uri="{FF2B5EF4-FFF2-40B4-BE49-F238E27FC236}">
                <a16:creationId xmlns:a16="http://schemas.microsoft.com/office/drawing/2014/main" id="{F1583E67-172C-544F-B28F-6469B46BFC5E}"/>
              </a:ext>
            </a:extLst>
          </p:cNvPr>
          <p:cNvGrpSpPr/>
          <p:nvPr/>
        </p:nvGrpSpPr>
        <p:grpSpPr>
          <a:xfrm>
            <a:off x="3635063" y="1341744"/>
            <a:ext cx="2323104" cy="334646"/>
            <a:chOff x="783908" y="5354803"/>
            <a:chExt cx="2323104" cy="334646"/>
          </a:xfrm>
        </p:grpSpPr>
        <p:sp>
          <p:nvSpPr>
            <p:cNvPr id="158" name="Freeform: Shape 9">
              <a:extLst>
                <a:ext uri="{FF2B5EF4-FFF2-40B4-BE49-F238E27FC236}">
                  <a16:creationId xmlns:a16="http://schemas.microsoft.com/office/drawing/2014/main" id="{55EACEBE-D501-694E-A5C4-956B24D51B41}"/>
                </a:ext>
              </a:extLst>
            </p:cNvPr>
            <p:cNvSpPr/>
            <p:nvPr/>
          </p:nvSpPr>
          <p:spPr>
            <a:xfrm rot="5400000">
              <a:off x="1720866" y="4417845"/>
              <a:ext cx="334646" cy="2208562"/>
            </a:xfrm>
            <a:prstGeom prst="round2SameRect">
              <a:avLst>
                <a:gd name="adj1" fmla="val 50000"/>
                <a:gd name="adj2" fmla="val 0"/>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9" name="TextBox 139">
              <a:extLst>
                <a:ext uri="{FF2B5EF4-FFF2-40B4-BE49-F238E27FC236}">
                  <a16:creationId xmlns:a16="http://schemas.microsoft.com/office/drawing/2014/main" id="{08D5C321-5ABE-0747-9EAB-E01FE6266790}"/>
                </a:ext>
              </a:extLst>
            </p:cNvPr>
            <p:cNvSpPr txBox="1"/>
            <p:nvPr/>
          </p:nvSpPr>
          <p:spPr>
            <a:xfrm>
              <a:off x="1005948" y="5369067"/>
              <a:ext cx="210106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The indicator</a:t>
              </a:r>
            </a:p>
          </p:txBody>
        </p:sp>
      </p:grpSp>
      <p:sp>
        <p:nvSpPr>
          <p:cNvPr id="160" name="Rectangle 159">
            <a:extLst>
              <a:ext uri="{FF2B5EF4-FFF2-40B4-BE49-F238E27FC236}">
                <a16:creationId xmlns:a16="http://schemas.microsoft.com/office/drawing/2014/main" id="{57A19357-0494-EA4D-BEE0-587E7B839996}"/>
              </a:ext>
            </a:extLst>
          </p:cNvPr>
          <p:cNvSpPr/>
          <p:nvPr/>
        </p:nvSpPr>
        <p:spPr>
          <a:xfrm>
            <a:off x="3654416" y="1717460"/>
            <a:ext cx="2222833" cy="33239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error rate (number of bad predictions on the total number of predictions) is used to assess the performance of machine learning model on test data.</a:t>
            </a:r>
          </a:p>
        </p:txBody>
      </p:sp>
      <p:sp>
        <p:nvSpPr>
          <p:cNvPr id="161" name="Rounded Rectangle 23">
            <a:extLst>
              <a:ext uri="{FF2B5EF4-FFF2-40B4-BE49-F238E27FC236}">
                <a16:creationId xmlns:a16="http://schemas.microsoft.com/office/drawing/2014/main" id="{B3B11F29-29D5-6E40-BD28-1D12BDEDF478}"/>
              </a:ext>
            </a:extLst>
          </p:cNvPr>
          <p:cNvSpPr/>
          <p:nvPr/>
        </p:nvSpPr>
        <p:spPr>
          <a:xfrm>
            <a:off x="6021061" y="1179013"/>
            <a:ext cx="3480230" cy="5556738"/>
          </a:xfrm>
          <a:prstGeom prst="roundRect">
            <a:avLst>
              <a:gd name="adj" fmla="val 5745"/>
            </a:avLst>
          </a:prstGeom>
          <a:solidFill>
            <a:schemeClr val="bg1"/>
          </a:solidFill>
          <a:ln w="12700">
            <a:solidFill>
              <a:srgbClr val="00457C"/>
            </a:solidFill>
            <a:prstDash val="solid"/>
          </a:ln>
          <a:effectLst>
            <a:innerShdw blurRad="190500">
              <a:srgbClr val="D6D4D4"/>
            </a:inn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62" name="Group 1">
            <a:extLst>
              <a:ext uri="{FF2B5EF4-FFF2-40B4-BE49-F238E27FC236}">
                <a16:creationId xmlns:a16="http://schemas.microsoft.com/office/drawing/2014/main" id="{F1583E67-172C-544F-B28F-6469B46BFC5E}"/>
              </a:ext>
            </a:extLst>
          </p:cNvPr>
          <p:cNvGrpSpPr/>
          <p:nvPr/>
        </p:nvGrpSpPr>
        <p:grpSpPr>
          <a:xfrm>
            <a:off x="6021061" y="1341744"/>
            <a:ext cx="2323104" cy="334646"/>
            <a:chOff x="783908" y="5354803"/>
            <a:chExt cx="2323104" cy="334646"/>
          </a:xfrm>
        </p:grpSpPr>
        <p:sp>
          <p:nvSpPr>
            <p:cNvPr id="163" name="Freeform: Shape 9">
              <a:extLst>
                <a:ext uri="{FF2B5EF4-FFF2-40B4-BE49-F238E27FC236}">
                  <a16:creationId xmlns:a16="http://schemas.microsoft.com/office/drawing/2014/main" id="{55EACEBE-D501-694E-A5C4-956B24D51B41}"/>
                </a:ext>
              </a:extLst>
            </p:cNvPr>
            <p:cNvSpPr/>
            <p:nvPr/>
          </p:nvSpPr>
          <p:spPr>
            <a:xfrm rot="5400000">
              <a:off x="1720866" y="4417845"/>
              <a:ext cx="334646" cy="2208562"/>
            </a:xfrm>
            <a:prstGeom prst="round2SameRect">
              <a:avLst>
                <a:gd name="adj1" fmla="val 50000"/>
                <a:gd name="adj2" fmla="val 0"/>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4" name="TextBox 139">
              <a:extLst>
                <a:ext uri="{FF2B5EF4-FFF2-40B4-BE49-F238E27FC236}">
                  <a16:creationId xmlns:a16="http://schemas.microsoft.com/office/drawing/2014/main" id="{08D5C321-5ABE-0747-9EAB-E01FE6266790}"/>
                </a:ext>
              </a:extLst>
            </p:cNvPr>
            <p:cNvSpPr txBox="1"/>
            <p:nvPr/>
          </p:nvSpPr>
          <p:spPr>
            <a:xfrm>
              <a:off x="1005948" y="5369067"/>
              <a:ext cx="210106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The results</a:t>
              </a:r>
            </a:p>
          </p:txBody>
        </p:sp>
      </p:grpSp>
      <p:sp>
        <p:nvSpPr>
          <p:cNvPr id="165" name="Rectangle 164">
            <a:extLst>
              <a:ext uri="{FF2B5EF4-FFF2-40B4-BE49-F238E27FC236}">
                <a16:creationId xmlns:a16="http://schemas.microsoft.com/office/drawing/2014/main" id="{57A19357-0494-EA4D-BEE0-587E7B839996}"/>
              </a:ext>
            </a:extLst>
          </p:cNvPr>
          <p:cNvSpPr/>
          <p:nvPr/>
        </p:nvSpPr>
        <p:spPr>
          <a:xfrm>
            <a:off x="6040413" y="1717460"/>
            <a:ext cx="3460877" cy="42934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error rate is less than 4%.</a:t>
            </a: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Classification of explanatory variables:</a:t>
            </a: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endPar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endPar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endPar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endPar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Nearly half of the predictions relate to SURGERY and a quarter to PSYCHIATRY. Nearly 5% are attributed to RHEUMATOLOGY and GENERAL MEDICINE.</a:t>
            </a:r>
          </a:p>
        </p:txBody>
      </p:sp>
      <p:sp>
        <p:nvSpPr>
          <p:cNvPr id="166" name="Rounded Rectangle 23">
            <a:extLst>
              <a:ext uri="{FF2B5EF4-FFF2-40B4-BE49-F238E27FC236}">
                <a16:creationId xmlns:a16="http://schemas.microsoft.com/office/drawing/2014/main" id="{B3B11F29-29D5-6E40-BD28-1D12BDEDF478}"/>
              </a:ext>
            </a:extLst>
          </p:cNvPr>
          <p:cNvSpPr/>
          <p:nvPr/>
        </p:nvSpPr>
        <p:spPr>
          <a:xfrm>
            <a:off x="9564184" y="1186325"/>
            <a:ext cx="2523737" cy="5556738"/>
          </a:xfrm>
          <a:prstGeom prst="roundRect">
            <a:avLst>
              <a:gd name="adj" fmla="val 5745"/>
            </a:avLst>
          </a:prstGeom>
          <a:solidFill>
            <a:schemeClr val="bg1"/>
          </a:solidFill>
          <a:ln w="12700">
            <a:solidFill>
              <a:srgbClr val="00457C"/>
            </a:solidFill>
            <a:prstDash val="solid"/>
          </a:ln>
          <a:effectLst>
            <a:innerShdw blurRad="190500">
              <a:srgbClr val="D6D4D4"/>
            </a:inn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67" name="Group 1">
            <a:extLst>
              <a:ext uri="{FF2B5EF4-FFF2-40B4-BE49-F238E27FC236}">
                <a16:creationId xmlns:a16="http://schemas.microsoft.com/office/drawing/2014/main" id="{F1583E67-172C-544F-B28F-6469B46BFC5E}"/>
              </a:ext>
            </a:extLst>
          </p:cNvPr>
          <p:cNvGrpSpPr/>
          <p:nvPr/>
        </p:nvGrpSpPr>
        <p:grpSpPr>
          <a:xfrm>
            <a:off x="9564185" y="1349056"/>
            <a:ext cx="2323104" cy="334646"/>
            <a:chOff x="783908" y="5354803"/>
            <a:chExt cx="2323104" cy="334646"/>
          </a:xfrm>
        </p:grpSpPr>
        <p:sp>
          <p:nvSpPr>
            <p:cNvPr id="168" name="Freeform: Shape 9">
              <a:extLst>
                <a:ext uri="{FF2B5EF4-FFF2-40B4-BE49-F238E27FC236}">
                  <a16:creationId xmlns:a16="http://schemas.microsoft.com/office/drawing/2014/main" id="{55EACEBE-D501-694E-A5C4-956B24D51B41}"/>
                </a:ext>
              </a:extLst>
            </p:cNvPr>
            <p:cNvSpPr/>
            <p:nvPr/>
          </p:nvSpPr>
          <p:spPr>
            <a:xfrm rot="5400000">
              <a:off x="1720866" y="4417845"/>
              <a:ext cx="334646" cy="2208562"/>
            </a:xfrm>
            <a:prstGeom prst="round2SameRect">
              <a:avLst>
                <a:gd name="adj1" fmla="val 50000"/>
                <a:gd name="adj2" fmla="val 0"/>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9" name="TextBox 139">
              <a:extLst>
                <a:ext uri="{FF2B5EF4-FFF2-40B4-BE49-F238E27FC236}">
                  <a16:creationId xmlns:a16="http://schemas.microsoft.com/office/drawing/2014/main" id="{08D5C321-5ABE-0747-9EAB-E01FE6266790}"/>
                </a:ext>
              </a:extLst>
            </p:cNvPr>
            <p:cNvSpPr txBox="1"/>
            <p:nvPr/>
          </p:nvSpPr>
          <p:spPr>
            <a:xfrm>
              <a:off x="1005948" y="5369067"/>
              <a:ext cx="210106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The limits</a:t>
              </a:r>
            </a:p>
          </p:txBody>
        </p:sp>
      </p:grpSp>
      <p:sp>
        <p:nvSpPr>
          <p:cNvPr id="170" name="Rectangle 169">
            <a:extLst>
              <a:ext uri="{FF2B5EF4-FFF2-40B4-BE49-F238E27FC236}">
                <a16:creationId xmlns:a16="http://schemas.microsoft.com/office/drawing/2014/main" id="{57A19357-0494-EA4D-BEE0-587E7B839996}"/>
              </a:ext>
            </a:extLst>
          </p:cNvPr>
          <p:cNvSpPr/>
          <p:nvPr/>
        </p:nvSpPr>
        <p:spPr>
          <a:xfrm>
            <a:off x="9583538" y="1724772"/>
            <a:ext cx="2404023" cy="406265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results obtained by replacing unknown data with predictions from the model may be different from those we could obtain with the real data.</a:t>
            </a:r>
          </a:p>
          <a:p>
            <a:pPr marL="742950" marR="0" lvl="1" indent="-285750" algn="just"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r>
              <a:rPr kumimoji="0" lang="en-US" sz="12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proportion of predictions affected to SURGERY is very important.</a:t>
            </a:r>
          </a:p>
        </p:txBody>
      </p:sp>
      <p:pic>
        <p:nvPicPr>
          <p:cNvPr id="3" name="Image 2"/>
          <p:cNvPicPr>
            <a:picLocks noChangeAspect="1"/>
          </p:cNvPicPr>
          <p:nvPr/>
        </p:nvPicPr>
        <p:blipFill>
          <a:blip r:embed="rId2"/>
          <a:stretch>
            <a:fillRect/>
          </a:stretch>
        </p:blipFill>
        <p:spPr>
          <a:xfrm>
            <a:off x="6199502" y="2761683"/>
            <a:ext cx="3142697" cy="1172288"/>
          </a:xfrm>
          <a:prstGeom prst="rect">
            <a:avLst/>
          </a:prstGeom>
        </p:spPr>
      </p:pic>
    </p:spTree>
    <p:extLst>
      <p:ext uri="{BB962C8B-B14F-4D97-AF65-F5344CB8AC3E}">
        <p14:creationId xmlns:p14="http://schemas.microsoft.com/office/powerpoint/2010/main" val="246517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6A671C7F-E569-483B-BCCA-CCFF39F0EB68}"/>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Two-dimensional distribution of the compensation rate</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contenu 2">
            <a:extLst>
              <a:ext uri="{FF2B5EF4-FFF2-40B4-BE49-F238E27FC236}">
                <a16:creationId xmlns:a16="http://schemas.microsoft.com/office/drawing/2014/main" id="{DE85EE45-4C31-4BB0-B3A5-B3933B0D3C23}"/>
              </a:ext>
            </a:extLst>
          </p:cNvPr>
          <p:cNvSpPr>
            <a:spLocks noGrp="1" noChangeArrowheads="1"/>
          </p:cNvSpPr>
          <p:nvPr>
            <p:ph idx="1"/>
          </p:nvPr>
        </p:nvSpPr>
        <p:spPr>
          <a:xfrm>
            <a:off x="838200" y="1263650"/>
            <a:ext cx="1051560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The use of the XGBOOST model made it possible to refine the analysis of the compensation rate following a TIW.</a:t>
            </a:r>
          </a:p>
          <a:p>
            <a:pPr eaLnBrk="1" hangingPunct="1">
              <a:buClr>
                <a:srgbClr val="00457C"/>
              </a:buClr>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1</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st</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objective achieved</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Understand the evolution of compensation level following ITT based on explanatory variables</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most relevant variables are the reason for waiver of the user fees, the type of envelope and the ITT prescriber’s medical specialty and home center.</a:t>
            </a: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These variables explain for almost 90% the level of compensation.</a:t>
            </a: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limits: the region has not been integrated in the explanatory variables and the prediction made by the XGBOOST model does not take into account a different evolution of the compensation rate between gender and age group</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a:t>
            </a:r>
          </a:p>
          <a:p>
            <a:pPr lvl="2" eaLnBrk="1" hangingPunct="1">
              <a:buFont typeface="Wingdings" panose="05000000000000000000" pitchFamily="2" charset="2"/>
              <a:buChar char="Ø"/>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We chose to use as variables in our prospective model the medical specialty of the TIW prescriber (which is correlated with the cause of the TIW), gender and age range.</a:t>
            </a: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914400" lvl="2" indent="0" eaLnBrk="1" hangingPunct="1">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2</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nd</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objective achieved</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Predict the medical specialty of the TIW prescriber to replace the un-filled values</a:t>
            </a:r>
            <a:endParaRPr lang="en-US" sz="1400" dirty="0">
              <a:solidFill>
                <a:srgbClr val="FE3931"/>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most relevant variables are the compensation rate (68%), the reason for waiver of the user fees (13%) and the age group of the beneficiary (8%).</a:t>
            </a:r>
          </a:p>
          <a:p>
            <a:pPr marL="914400" lvl="2" indent="0" eaLnBrk="1" hangingPunct="1">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3</a:t>
            </a:r>
            <a:r>
              <a:rPr lang="en-US" sz="1400" b="1" baseline="30000" dirty="0">
                <a:solidFill>
                  <a:srgbClr val="FE3931"/>
                </a:solidFill>
                <a:latin typeface="Verdana" panose="020B0604030504040204" pitchFamily="34" charset="0"/>
                <a:ea typeface="Verdana" panose="020B0604030504040204" pitchFamily="34" charset="0"/>
                <a:cs typeface="Verdana" panose="020B0604030504040204" pitchFamily="34" charset="0"/>
              </a:rPr>
              <a:t>rd</a:t>
            </a:r>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 objective to be achieved</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Simplify the configuration of the two-dimensional model</a:t>
            </a:r>
            <a:endParaRPr lang="en-US" sz="1400" dirty="0">
              <a:solidFill>
                <a:srgbClr val="FE3931"/>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We have 92 sets of parameters to estimate.</a:t>
            </a: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2 age groups x 2 gender x 23 medical specialties.</a:t>
            </a: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Some medical specialties record a small proportion of benefits.</a:t>
            </a:r>
          </a:p>
          <a:p>
            <a:pPr lvl="2" eaLnBrk="1" hangingPunct="1">
              <a:buFont typeface="Wingdings" panose="05000000000000000000" pitchFamily="2" charset="2"/>
              <a:buChar char="Ø"/>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We decided to use a second learning algorithm to group specialties and gender: the CART decision tree.</a:t>
            </a:r>
          </a:p>
          <a:p>
            <a:pPr marL="914400" lvl="2" indent="0" eaLnBrk="1" hangingPunct="1">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44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50" y="2279650"/>
            <a:ext cx="5449888" cy="13462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1800" b="1" dirty="0">
                <a:solidFill>
                  <a:srgbClr val="C00000"/>
                </a:solidFill>
                <a:latin typeface="Roboto" panose="02000000000000000000" pitchFamily="2" charset="0"/>
                <a:ea typeface="Roboto" panose="02000000000000000000" pitchFamily="2" charset="0"/>
              </a:rPr>
              <a:t>Fatoumata NDOYE </a:t>
            </a:r>
          </a:p>
          <a:p>
            <a:pPr fontAlgn="auto">
              <a:spcAft>
                <a:spcPts val="0"/>
              </a:spcAft>
              <a:defRPr/>
            </a:pPr>
            <a:r>
              <a:rPr lang="en-US" sz="1600" dirty="0">
                <a:latin typeface="Verdana" panose="020B0604030504040204" pitchFamily="34" charset="0"/>
                <a:ea typeface="Verdana" panose="020B0604030504040204" pitchFamily="34" charset="0"/>
              </a:rPr>
              <a:t>Manager at FIXAGE </a:t>
            </a:r>
          </a:p>
          <a:p>
            <a:pPr fontAlgn="auto">
              <a:spcAft>
                <a:spcPts val="0"/>
              </a:spcAft>
              <a:defRPr/>
            </a:pPr>
            <a:r>
              <a:rPr lang="en-US" sz="1600" dirty="0">
                <a:latin typeface="Verdana" panose="020B0604030504040204" pitchFamily="34" charset="0"/>
                <a:ea typeface="Verdana" panose="020B0604030504040204" pitchFamily="34" charset="0"/>
              </a:rPr>
              <a:t>R&amp;D Actuary / member of the French Actuary Institute, Expert ERM CERA</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50" y="3622675"/>
            <a:ext cx="6789738"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1800" b="1" dirty="0">
                <a:solidFill>
                  <a:srgbClr val="C00000"/>
                </a:solidFill>
                <a:latin typeface="Roboto" panose="02000000000000000000" pitchFamily="2" charset="0"/>
                <a:ea typeface="Roboto" panose="02000000000000000000" pitchFamily="2" charset="0"/>
              </a:rPr>
              <a:t>FIXAGE</a:t>
            </a:r>
          </a:p>
          <a:p>
            <a:pPr marL="0" indent="0" fontAlgn="auto">
              <a:spcAft>
                <a:spcPts val="0"/>
              </a:spcAft>
              <a:buNone/>
              <a:defRPr/>
            </a:pPr>
            <a:r>
              <a:rPr lang="en-US" sz="1600" dirty="0"/>
              <a:t>Company specialized in actuarial consulting, FIXAGE mainly groups actuaries. Their mission is to develop and provide to their clients expertise in risk analysis, measurement and management of risks and performance improvement.</a:t>
            </a:r>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17550" y="3508375"/>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13" name="Picture 2" descr="https://cf.espace.network/espace/fixage/espace_logo.png">
            <a:extLst>
              <a:ext uri="{FF2B5EF4-FFF2-40B4-BE49-F238E27FC236}">
                <a16:creationId xmlns:a16="http://schemas.microsoft.com/office/drawing/2014/main" id="{01D7503F-27DA-4C99-9FEB-4483B18C6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161" y="3730533"/>
            <a:ext cx="1049787" cy="24915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2">
            <a:extLst>
              <a:ext uri="{FF2B5EF4-FFF2-40B4-BE49-F238E27FC236}">
                <a16:creationId xmlns:a16="http://schemas.microsoft.com/office/drawing/2014/main" id="{B878EF7B-DC9A-4F6A-A24A-CBD27E671524}"/>
              </a:ext>
            </a:extLst>
          </p:cNvPr>
          <p:cNvPicPr>
            <a:picLocks noChangeAspect="1"/>
          </p:cNvPicPr>
          <p:nvPr/>
        </p:nvPicPr>
        <p:blipFill rotWithShape="1">
          <a:blip r:embed="rId5">
            <a:extLst>
              <a:ext uri="{28A0092B-C50C-407E-A947-70E740481C1C}">
                <a14:useLocalDpi xmlns:a14="http://schemas.microsoft.com/office/drawing/2010/main" val="0"/>
              </a:ext>
            </a:extLst>
          </a:blip>
          <a:srcRect l="38039" t="18180" r="44984" b="34739"/>
          <a:stretch/>
        </p:blipFill>
        <p:spPr>
          <a:xfrm>
            <a:off x="855161" y="2238013"/>
            <a:ext cx="1049787" cy="1176517"/>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a:latin typeface="Verdana" panose="020B0604030504040204" pitchFamily="34" charset="0"/>
                <a:ea typeface="Verdana" panose="020B0604030504040204" pitchFamily="34" charset="0"/>
                <a:cs typeface="Verdana" panose="020B0604030504040204" pitchFamily="34" charset="0"/>
              </a:rPr>
            </a:br>
            <a:r>
              <a:rPr lang="en-US" altLang="fr-FR" sz="2400">
                <a:latin typeface="Verdana" panose="020B0604030504040204" pitchFamily="34" charset="0"/>
                <a:ea typeface="Verdana" panose="020B0604030504040204" pitchFamily="34" charset="0"/>
                <a:cs typeface="Verdana" panose="020B0604030504040204" pitchFamily="34" charset="0"/>
              </a:rPr>
              <a:t>	</a:t>
            </a:r>
            <a:r>
              <a:rPr lang="en-US" altLang="fr-FR" sz="1800">
                <a:solidFill>
                  <a:srgbClr val="FF0000"/>
                </a:solidFill>
                <a:latin typeface="Verdana" panose="020B0604030504040204" pitchFamily="34" charset="0"/>
                <a:ea typeface="Verdana" panose="020B0604030504040204" pitchFamily="34" charset="0"/>
                <a:cs typeface="Verdana" panose="020B0604030504040204" pitchFamily="34" charset="0"/>
              </a:rPr>
              <a:t>Two-dimensional distribution of the compensation rate</a:t>
            </a:r>
            <a:endParaRPr lang="en-US" altLang="fr-FR" sz="240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ounded Rectangle 6">
            <a:extLst>
              <a:ext uri="{FF2B5EF4-FFF2-40B4-BE49-F238E27FC236}">
                <a16:creationId xmlns:a16="http://schemas.microsoft.com/office/drawing/2014/main" id="{9A8D9996-B25C-0744-9232-C7085B9C3CC7}"/>
              </a:ext>
            </a:extLst>
          </p:cNvPr>
          <p:cNvSpPr/>
          <p:nvPr/>
        </p:nvSpPr>
        <p:spPr>
          <a:xfrm>
            <a:off x="157159" y="1231120"/>
            <a:ext cx="2970000" cy="5560377"/>
          </a:xfrm>
          <a:prstGeom prst="roundRect">
            <a:avLst>
              <a:gd name="adj" fmla="val 5379"/>
            </a:avLst>
          </a:prstGeom>
          <a:noFill/>
          <a:ln w="12700" cap="flat">
            <a:solidFill>
              <a:srgbClr val="00457C"/>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5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5" name="Rounded Rectangle 7">
            <a:extLst>
              <a:ext uri="{FF2B5EF4-FFF2-40B4-BE49-F238E27FC236}">
                <a16:creationId xmlns:a16="http://schemas.microsoft.com/office/drawing/2014/main" id="{B0D643F6-D6A3-BE44-9E17-75FD0D149E13}"/>
              </a:ext>
            </a:extLst>
          </p:cNvPr>
          <p:cNvSpPr/>
          <p:nvPr/>
        </p:nvSpPr>
        <p:spPr>
          <a:xfrm>
            <a:off x="8480878" y="1231119"/>
            <a:ext cx="3576521" cy="5560377"/>
          </a:xfrm>
          <a:prstGeom prst="roundRect">
            <a:avLst>
              <a:gd name="adj" fmla="val 5379"/>
            </a:avLst>
          </a:prstGeom>
          <a:noFill/>
          <a:ln w="12700" cap="flat">
            <a:solidFill>
              <a:srgbClr val="00457C"/>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5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7" name="Rounded Rectangle 9">
            <a:extLst>
              <a:ext uri="{FF2B5EF4-FFF2-40B4-BE49-F238E27FC236}">
                <a16:creationId xmlns:a16="http://schemas.microsoft.com/office/drawing/2014/main" id="{9CFC92AA-ED4A-114B-B7BA-7ADF2E617DF2}"/>
              </a:ext>
            </a:extLst>
          </p:cNvPr>
          <p:cNvSpPr/>
          <p:nvPr/>
        </p:nvSpPr>
        <p:spPr>
          <a:xfrm>
            <a:off x="3169346" y="1231120"/>
            <a:ext cx="5260611" cy="5560376"/>
          </a:xfrm>
          <a:prstGeom prst="roundRect">
            <a:avLst>
              <a:gd name="adj" fmla="val 7015"/>
            </a:avLst>
          </a:prstGeom>
          <a:noFill/>
          <a:ln w="12700" cap="flat">
            <a:solidFill>
              <a:srgbClr val="FE393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5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9" name="TextBox 11">
            <a:extLst>
              <a:ext uri="{FF2B5EF4-FFF2-40B4-BE49-F238E27FC236}">
                <a16:creationId xmlns:a16="http://schemas.microsoft.com/office/drawing/2014/main" id="{20152299-8B87-C246-9497-DCDEC8C96E90}"/>
              </a:ext>
            </a:extLst>
          </p:cNvPr>
          <p:cNvSpPr txBox="1"/>
          <p:nvPr/>
        </p:nvSpPr>
        <p:spPr>
          <a:xfrm>
            <a:off x="157159" y="2188575"/>
            <a:ext cx="2900177" cy="3754874"/>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CART is a decision tree model.</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result of CART is presented as a set of nodes forming a passage for each observation. This approach allows the variables that are involved in the decision to be developed while giving weight to the variables; thereby it’s provide a rationale for a decision.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We use the algorithm to group specialties and gender according to the compensation rate.</a:t>
            </a:r>
          </a:p>
        </p:txBody>
      </p:sp>
      <p:sp>
        <p:nvSpPr>
          <p:cNvPr id="34" name="Rectangle à coins arrondis 33"/>
          <p:cNvSpPr/>
          <p:nvPr/>
        </p:nvSpPr>
        <p:spPr>
          <a:xfrm>
            <a:off x="157159" y="1171576"/>
            <a:ext cx="2731337" cy="8745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Description of the CART decision algorithm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Rectangle à coins arrondis 34"/>
          <p:cNvSpPr/>
          <p:nvPr/>
        </p:nvSpPr>
        <p:spPr>
          <a:xfrm>
            <a:off x="3270371" y="1285227"/>
            <a:ext cx="2521623" cy="4739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Results of CART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à coins arrondis 36"/>
          <p:cNvSpPr/>
          <p:nvPr/>
        </p:nvSpPr>
        <p:spPr>
          <a:xfrm>
            <a:off x="8546988" y="1025917"/>
            <a:ext cx="2731337" cy="6545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Use of results</a:t>
            </a:r>
          </a:p>
        </p:txBody>
      </p:sp>
      <p:cxnSp>
        <p:nvCxnSpPr>
          <p:cNvPr id="41" name="Straight Connector 56">
            <a:extLst>
              <a:ext uri="{FF2B5EF4-FFF2-40B4-BE49-F238E27FC236}">
                <a16:creationId xmlns:a16="http://schemas.microsoft.com/office/drawing/2014/main" id="{7AB6C2B0-A687-6C4D-8F35-2F3ED458C88D}"/>
              </a:ext>
            </a:extLst>
          </p:cNvPr>
          <p:cNvCxnSpPr>
            <a:cxnSpLocks/>
          </p:cNvCxnSpPr>
          <p:nvPr/>
        </p:nvCxnSpPr>
        <p:spPr>
          <a:xfrm flipH="1">
            <a:off x="2728313" y="1394692"/>
            <a:ext cx="540000" cy="3600"/>
          </a:xfrm>
          <a:prstGeom prst="line">
            <a:avLst/>
          </a:prstGeom>
          <a:ln w="25400">
            <a:solidFill>
              <a:srgbClr val="1C4E89"/>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3" name="Straight Connector 56">
            <a:extLst>
              <a:ext uri="{FF2B5EF4-FFF2-40B4-BE49-F238E27FC236}">
                <a16:creationId xmlns:a16="http://schemas.microsoft.com/office/drawing/2014/main" id="{7AB6C2B0-A687-6C4D-8F35-2F3ED458C88D}"/>
              </a:ext>
            </a:extLst>
          </p:cNvPr>
          <p:cNvCxnSpPr>
            <a:cxnSpLocks/>
          </p:cNvCxnSpPr>
          <p:nvPr/>
        </p:nvCxnSpPr>
        <p:spPr>
          <a:xfrm flipH="1">
            <a:off x="8103636" y="1357797"/>
            <a:ext cx="450013" cy="0"/>
          </a:xfrm>
          <a:prstGeom prst="line">
            <a:avLst/>
          </a:prstGeom>
          <a:ln w="25400">
            <a:solidFill>
              <a:srgbClr val="1C4E89"/>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5" name="Image 44"/>
          <p:cNvPicPr/>
          <p:nvPr/>
        </p:nvPicPr>
        <p:blipFill rotWithShape="1">
          <a:blip r:embed="rId2"/>
          <a:srcRect l="7579" t="3172" r="4421"/>
          <a:stretch/>
        </p:blipFill>
        <p:spPr bwMode="auto">
          <a:xfrm>
            <a:off x="3389107" y="1528175"/>
            <a:ext cx="4760000" cy="3692218"/>
          </a:xfrm>
          <a:prstGeom prst="rect">
            <a:avLst/>
          </a:prstGeom>
          <a:ln>
            <a:noFill/>
          </a:ln>
          <a:extLst>
            <a:ext uri="{53640926-AAD7-44D8-BBD7-CCE9431645EC}">
              <a14:shadowObscured xmlns:a14="http://schemas.microsoft.com/office/drawing/2010/main"/>
            </a:ext>
          </a:extLst>
        </p:spPr>
      </p:pic>
      <p:sp>
        <p:nvSpPr>
          <p:cNvPr id="46" name="TextBox 11">
            <a:extLst>
              <a:ext uri="{FF2B5EF4-FFF2-40B4-BE49-F238E27FC236}">
                <a16:creationId xmlns:a16="http://schemas.microsoft.com/office/drawing/2014/main" id="{20152299-8B87-C246-9497-DCDEC8C96E90}"/>
              </a:ext>
            </a:extLst>
          </p:cNvPr>
          <p:cNvSpPr txBox="1"/>
          <p:nvPr/>
        </p:nvSpPr>
        <p:spPr>
          <a:xfrm>
            <a:off x="3169346" y="5007618"/>
            <a:ext cx="5122829" cy="1815882"/>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modelling of the annual compensation rate needs to be distinguished by gender for the specialties GENERAL MEDICINE, INTERNAL MEDICINE, SURGERY, GYNECOLOGY and PSYCHIATRY.</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rate modelling for all other specialties can be carried out without distinction of gender and specialty: a grouping is carried out.</a:t>
            </a:r>
          </a:p>
        </p:txBody>
      </p:sp>
      <mc:AlternateContent xmlns:mc="http://schemas.openxmlformats.org/markup-compatibility/2006" xmlns:a14="http://schemas.microsoft.com/office/drawing/2010/main">
        <mc:Choice Requires="a14">
          <p:sp>
            <p:nvSpPr>
              <p:cNvPr id="3" name="Rectangle 2"/>
              <p:cNvSpPr/>
              <p:nvPr/>
            </p:nvSpPr>
            <p:spPr>
              <a:xfrm>
                <a:off x="8553649" y="2901304"/>
                <a:ext cx="3503750" cy="114114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beg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m:t>
                                  </m:r>
                                  <m:func>
                                    <m:func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n</m:t>
                                      </m:r>
                                    </m:fName>
                                    <m:e>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func>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𝛾</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Sub>
                            </m:e>
                          </m:d>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p>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𝛼</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𝜀</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oMath>
                  </m:oMathPara>
                </a14:m>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8553649" y="2901304"/>
                <a:ext cx="3503750" cy="1141146"/>
              </a:xfrm>
              <a:prstGeom prst="rect">
                <a:avLst/>
              </a:prstGeom>
              <a:blipFill>
                <a:blip r:embed="rId3"/>
                <a:stretch>
                  <a:fillRect t="-50267" b="-22460"/>
                </a:stretch>
              </a:blipFill>
            </p:spPr>
            <p:txBody>
              <a:bodyPr/>
              <a:lstStyle/>
              <a:p>
                <a:r>
                  <a:rPr lang="en-US">
                    <a:noFill/>
                  </a:rPr>
                  <a:t> </a:t>
                </a:r>
              </a:p>
            </p:txBody>
          </p:sp>
        </mc:Fallback>
      </mc:AlternateContent>
      <p:sp>
        <p:nvSpPr>
          <p:cNvPr id="48" name="TextBox 11">
            <a:extLst>
              <a:ext uri="{FF2B5EF4-FFF2-40B4-BE49-F238E27FC236}">
                <a16:creationId xmlns:a16="http://schemas.microsoft.com/office/drawing/2014/main" id="{20152299-8B87-C246-9497-DCDEC8C96E90}"/>
              </a:ext>
            </a:extLst>
          </p:cNvPr>
          <p:cNvSpPr txBox="1"/>
          <p:nvPr/>
        </p:nvSpPr>
        <p:spPr>
          <a:xfrm>
            <a:off x="8429956" y="1784956"/>
            <a:ext cx="3479545" cy="3108543"/>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projection model of the compensation rate (without grouping) for a given age group and gender was as follows:</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projection model for the compensation rate (after consolidation) is as follows:</a:t>
            </a:r>
          </a:p>
        </p:txBody>
      </p:sp>
      <mc:AlternateContent xmlns:mc="http://schemas.openxmlformats.org/markup-compatibility/2006" xmlns:a14="http://schemas.microsoft.com/office/drawing/2010/main">
        <mc:Choice Requires="a14">
          <p:sp>
            <p:nvSpPr>
              <p:cNvPr id="2" name="Rectangle 1"/>
              <p:cNvSpPr/>
              <p:nvPr/>
            </p:nvSpPr>
            <p:spPr>
              <a:xfrm>
                <a:off x="8067427" y="5009734"/>
                <a:ext cx="4628628" cy="179356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begChr m:val=""/>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m:t>
                                  </m:r>
                                  <m:func>
                                    <m:func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m:rPr>
                                          <m:sty m:val="p"/>
                                        </m:rP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n</m:t>
                                      </m:r>
                                    </m:fName>
                                    <m:e>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func>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𝛾</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Sub>
                            </m:e>
                          </m:d>
                        </m:e>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p>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b>
                          <m:d>
                            <m:dPr>
                              <m:begChr m:val="{"/>
                              <m:endChr m:val="}"/>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𝑀𝐸</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𝐺𝐸𝑁</m:t>
                                  </m:r>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𝑀𝐸</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𝐼𝑁𝑇</m:t>
                                  </m:r>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𝐶𝐻𝐼</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𝐺𝑌𝑁</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𝑃𝑆𝑌</m:t>
                              </m:r>
                            </m:e>
                          </m:d>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𝛼</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e>
                      </m:d>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b>
                          <m:d>
                            <m:dPr>
                              <m:begChr m:val="{"/>
                              <m:endChr m:val="}"/>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𝑀𝐸</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𝐺𝐸𝑁</m:t>
                                  </m:r>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𝑀𝐸</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𝐼𝑁𝑇</m:t>
                                  </m:r>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𝐶𝐻𝐼</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𝐺𝑌𝑁</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𝑃𝑆𝑌</m:t>
                              </m:r>
                            </m:e>
                          </m:d>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𝛼</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sup>
                          </m:sSubSup>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sup>
                          </m:sSubSup>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sup>
                          </m:sSubSup>
                        </m:e>
                      </m:d>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𝜀</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sup>
                      </m:sSubSup>
                    </m:oMath>
                  </m:oMathPara>
                </a14:m>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8067427" y="5009734"/>
                <a:ext cx="4628628" cy="1793568"/>
              </a:xfrm>
              <a:prstGeom prst="rect">
                <a:avLst/>
              </a:prstGeom>
              <a:blipFill>
                <a:blip r:embed="rId4"/>
                <a:stretch>
                  <a:fillRect t="-31973"/>
                </a:stretch>
              </a:blipFill>
            </p:spPr>
            <p:txBody>
              <a:bodyPr/>
              <a:lstStyle/>
              <a:p>
                <a:r>
                  <a:rPr lang="fr-FR">
                    <a:noFill/>
                  </a:rPr>
                  <a:t> </a:t>
                </a:r>
              </a:p>
            </p:txBody>
          </p:sp>
        </mc:Fallback>
      </mc:AlternateContent>
    </p:spTree>
    <p:extLst>
      <p:ext uri="{BB962C8B-B14F-4D97-AF65-F5344CB8AC3E}">
        <p14:creationId xmlns:p14="http://schemas.microsoft.com/office/powerpoint/2010/main" val="1782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3500"/>
                                  </p:stCondLst>
                                  <p:childTnLst>
                                    <p:set>
                                      <p:cBhvr>
                                        <p:cTn id="6" dur="1" fill="hold">
                                          <p:stCondLst>
                                            <p:cond delay="0"/>
                                          </p:stCondLst>
                                        </p:cTn>
                                        <p:tgtEl>
                                          <p:spTgt spid="41"/>
                                        </p:tgtEl>
                                        <p:attrNameLst>
                                          <p:attrName>style.visibility</p:attrName>
                                        </p:attrNameLst>
                                      </p:cBhvr>
                                      <p:to>
                                        <p:strVal val="visible"/>
                                      </p:to>
                                    </p:set>
                                    <p:animEffect transition="in" filter="barn(outVertical)">
                                      <p:cBhvr>
                                        <p:cTn id="7" dur="1500"/>
                                        <p:tgtEl>
                                          <p:spTgt spid="41"/>
                                        </p:tgtEl>
                                      </p:cBhvr>
                                    </p:animEffect>
                                  </p:childTnLst>
                                </p:cTn>
                              </p:par>
                              <p:par>
                                <p:cTn id="8" presetID="16" presetClass="entr" presetSubtype="37" fill="hold" nodeType="withEffect">
                                  <p:stCondLst>
                                    <p:cond delay="3500"/>
                                  </p:stCondLst>
                                  <p:childTnLst>
                                    <p:set>
                                      <p:cBhvr>
                                        <p:cTn id="9" dur="1" fill="hold">
                                          <p:stCondLst>
                                            <p:cond delay="0"/>
                                          </p:stCondLst>
                                        </p:cTn>
                                        <p:tgtEl>
                                          <p:spTgt spid="43"/>
                                        </p:tgtEl>
                                        <p:attrNameLst>
                                          <p:attrName>style.visibility</p:attrName>
                                        </p:attrNameLst>
                                      </p:cBhvr>
                                      <p:to>
                                        <p:strVal val="visible"/>
                                      </p:to>
                                    </p:set>
                                    <p:animEffect transition="in" filter="barn(outVertical)">
                                      <p:cBhvr>
                                        <p:cTn id="10"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fr-FR" altLang="fr-FR" sz="2400" dirty="0">
                <a:latin typeface="Verdana" panose="020B0604030504040204" pitchFamily="34" charset="0"/>
                <a:ea typeface="Verdana" panose="020B0604030504040204" pitchFamily="34" charset="0"/>
                <a:cs typeface="Verdana" panose="020B0604030504040204" pitchFamily="34" charset="0"/>
              </a:rPr>
            </a:br>
            <a:r>
              <a:rPr lang="fr-FR"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Two-dimensional distribution of the compensation rate</a:t>
            </a:r>
            <a:endParaRPr lang="fr-FR"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263650"/>
            <a:ext cx="1051560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The two-dimensional model makes it possible to disseminate the compensation rate according to the age group, gender, medical specialty of the TIW prescriber by the following formula:</a:t>
            </a:r>
            <a:r>
              <a:rPr lang="fr-FR" sz="1400" b="1" dirty="0">
                <a:solidFill>
                  <a:srgbClr val="00457C"/>
                </a:solidFill>
                <a:latin typeface="Verdana" panose="020B0604030504040204" pitchFamily="34" charset="0"/>
                <a:ea typeface="Verdana" panose="020B0604030504040204" pitchFamily="34" charset="0"/>
                <a:cs typeface="Verdana" panose="020B0604030504040204" pitchFamily="34" charset="0"/>
              </a:rPr>
              <a:t> </a:t>
            </a:r>
          </a:p>
          <a:p>
            <a:pPr marL="0" indent="0" eaLnBrk="1" hangingPunct="1">
              <a:buClr>
                <a:srgbClr val="00457C"/>
              </a:buClr>
              <a:buNone/>
            </a:pPr>
            <a:endParaRPr lang="fr-FR"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à coins arrondis 8"/>
          <p:cNvSpPr/>
          <p:nvPr/>
        </p:nvSpPr>
        <p:spPr>
          <a:xfrm>
            <a:off x="-133289" y="3119589"/>
            <a:ext cx="1588016" cy="465044"/>
          </a:xfrm>
          <a:prstGeom prst="roundRect">
            <a:avLst/>
          </a:prstGeom>
          <a:solidFill>
            <a:srgbClr val="00457C"/>
          </a:solidFill>
          <a:ln>
            <a:noFill/>
          </a:ln>
          <a:effectLst/>
          <a:scene3d>
            <a:camera prst="isometricRightUp"/>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E3931"/>
                </a:solidFill>
                <a:effectLst/>
                <a:uLnTx/>
                <a:uFillTx/>
                <a:latin typeface="Verdana" panose="020B0604030504040204" pitchFamily="34" charset="0"/>
                <a:ea typeface="Verdana" panose="020B0604030504040204" pitchFamily="34" charset="0"/>
                <a:cs typeface="Verdana" panose="020B0604030504040204" pitchFamily="34" charset="0"/>
              </a:rPr>
              <a:t>Results for 20-39 year olds</a:t>
            </a:r>
            <a:endParaRPr kumimoji="0" lang="fr-FR" sz="1200" b="1" i="0" u="none" strike="noStrike" kern="1200" cap="none" spc="0" normalizeH="0" baseline="0" noProof="0" dirty="0">
              <a:ln>
                <a:noFill/>
              </a:ln>
              <a:solidFill>
                <a:srgbClr val="FE393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Légende encadrée avec une bordure 2 9"/>
          <p:cNvSpPr/>
          <p:nvPr/>
        </p:nvSpPr>
        <p:spPr>
          <a:xfrm rot="5400000">
            <a:off x="-26527" y="3728282"/>
            <a:ext cx="3165721" cy="2903214"/>
          </a:xfrm>
          <a:prstGeom prst="accentBorderCallout2">
            <a:avLst>
              <a:gd name="adj1" fmla="val 18750"/>
              <a:gd name="adj2" fmla="val -8333"/>
              <a:gd name="adj3" fmla="val 18750"/>
              <a:gd name="adj4" fmla="val -16667"/>
              <a:gd name="adj5" fmla="val 44587"/>
              <a:gd name="adj6" fmla="val -533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Légende encadrée avec une bordure 2 12"/>
          <p:cNvSpPr/>
          <p:nvPr/>
        </p:nvSpPr>
        <p:spPr>
          <a:xfrm rot="5400000">
            <a:off x="3750657" y="3024145"/>
            <a:ext cx="1649286" cy="2799230"/>
          </a:xfrm>
          <a:prstGeom prst="accentBorderCallout2">
            <a:avLst>
              <a:gd name="adj1" fmla="val 18750"/>
              <a:gd name="adj2" fmla="val -8333"/>
              <a:gd name="adj3" fmla="val 18750"/>
              <a:gd name="adj4" fmla="val -16667"/>
              <a:gd name="adj5" fmla="val 36883"/>
              <a:gd name="adj6" fmla="val -697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Légende encadrée avec une bordure 2 13"/>
          <p:cNvSpPr/>
          <p:nvPr/>
        </p:nvSpPr>
        <p:spPr>
          <a:xfrm rot="5400000">
            <a:off x="6754841" y="3024145"/>
            <a:ext cx="1649286" cy="2799230"/>
          </a:xfrm>
          <a:prstGeom prst="accentBorderCallout2">
            <a:avLst>
              <a:gd name="adj1" fmla="val 18750"/>
              <a:gd name="adj2" fmla="val -8333"/>
              <a:gd name="adj3" fmla="val 18750"/>
              <a:gd name="adj4" fmla="val -16667"/>
              <a:gd name="adj5" fmla="val 95056"/>
              <a:gd name="adj6" fmla="val -666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Légende encadrée avec une bordure 2 14"/>
          <p:cNvSpPr/>
          <p:nvPr/>
        </p:nvSpPr>
        <p:spPr>
          <a:xfrm rot="5400000">
            <a:off x="9850851" y="3026233"/>
            <a:ext cx="1649286" cy="2799230"/>
          </a:xfrm>
          <a:prstGeom prst="accentBorderCallout2">
            <a:avLst>
              <a:gd name="adj1" fmla="val 18750"/>
              <a:gd name="adj2" fmla="val -8333"/>
              <a:gd name="adj3" fmla="val 18750"/>
              <a:gd name="adj4" fmla="val -16667"/>
              <a:gd name="adj5" fmla="val 169338"/>
              <a:gd name="adj6" fmla="val -697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838200" y="1751103"/>
                <a:ext cx="10674594" cy="115627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begChr m:val=""/>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m:t>
                                  </m:r>
                                  <m:func>
                                    <m:func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m:rPr>
                                          <m:sty m:val="p"/>
                                        </m:rP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n</m:t>
                                      </m:r>
                                    </m:fName>
                                    <m:e>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func>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𝛾</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Sub>
                            </m:e>
                          </m:d>
                        </m:e>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p>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b>
                          <m:d>
                            <m:dPr>
                              <m:begChr m:val="{"/>
                              <m:endChr m:val="}"/>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𝑀𝐸</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𝐺𝐸𝑁</m:t>
                                  </m:r>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𝑀𝐸</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𝐼𝑁𝑇</m:t>
                                  </m:r>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𝐶𝐻𝐼</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𝐺𝑌𝑁</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𝑃𝑆𝑌</m:t>
                              </m:r>
                            </m:e>
                          </m:d>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𝛼</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𝑆𝑒𝑥𝑒</m:t>
                              </m:r>
                            </m:sup>
                          </m:sSubSup>
                        </m:e>
                      </m:d>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b>
                          <m:d>
                            <m:dPr>
                              <m:begChr m:val="{"/>
                              <m:endChr m:val="}"/>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𝑀𝐸</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𝐺𝐸𝑁</m:t>
                                  </m:r>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𝑀𝐸</m:t>
                              </m:r>
                              <m:sSub>
                                <m:sSub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𝐼𝑁𝑇</m:t>
                                  </m:r>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𝐶𝐻𝐼</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𝐺𝑌𝑁</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𝑃𝑆𝑌</m:t>
                              </m:r>
                            </m:e>
                          </m:d>
                        </m:sub>
                      </m:sSub>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𝛼</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sup>
                          </m:sSubSup>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sup>
                          </m:sSubSup>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sup>
                          </m:sSubSup>
                        </m:e>
                      </m:d>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𝜀</m:t>
                          </m:r>
                        </m:e>
                        <m:sub>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fr-FR"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up>
                          <m:r>
                            <a:rPr kumimoji="0" lang="fr-F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𝐴𝑔𝑒</m:t>
                          </m:r>
                        </m:sup>
                      </m:sSubSup>
                    </m:oMath>
                  </m:oMathPara>
                </a14:m>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838200" y="1751103"/>
                <a:ext cx="10674594" cy="1156279"/>
              </a:xfrm>
              <a:prstGeom prst="rect">
                <a:avLst/>
              </a:prstGeom>
              <a:blipFill>
                <a:blip r:embed="rId7"/>
                <a:stretch>
                  <a:fillRect t="-49474" b="-20526"/>
                </a:stretch>
              </a:blipFill>
            </p:spPr>
            <p:txBody>
              <a:bodyPr/>
              <a:lstStyle/>
              <a:p>
                <a:r>
                  <a:rPr lang="fr-FR">
                    <a:noFill/>
                  </a:rPr>
                  <a:t> </a:t>
                </a:r>
              </a:p>
            </p:txBody>
          </p:sp>
        </mc:Fallback>
      </mc:AlternateContent>
      <p:pic>
        <p:nvPicPr>
          <p:cNvPr id="3" name="Image 2"/>
          <p:cNvPicPr>
            <a:picLocks noChangeAspect="1"/>
          </p:cNvPicPr>
          <p:nvPr/>
        </p:nvPicPr>
        <p:blipFill>
          <a:blip r:embed="rId8"/>
          <a:stretch>
            <a:fillRect/>
          </a:stretch>
        </p:blipFill>
        <p:spPr>
          <a:xfrm>
            <a:off x="3212895" y="3676707"/>
            <a:ext cx="2700762" cy="1438781"/>
          </a:xfrm>
          <a:prstGeom prst="rect">
            <a:avLst/>
          </a:prstGeom>
        </p:spPr>
      </p:pic>
      <p:pic>
        <p:nvPicPr>
          <p:cNvPr id="11" name="Image 10"/>
          <p:cNvPicPr>
            <a:picLocks noChangeAspect="1"/>
          </p:cNvPicPr>
          <p:nvPr/>
        </p:nvPicPr>
        <p:blipFill>
          <a:blip r:embed="rId9"/>
          <a:stretch>
            <a:fillRect/>
          </a:stretch>
        </p:blipFill>
        <p:spPr>
          <a:xfrm>
            <a:off x="6229103" y="3704369"/>
            <a:ext cx="2700762" cy="1438781"/>
          </a:xfrm>
          <a:prstGeom prst="rect">
            <a:avLst/>
          </a:prstGeom>
        </p:spPr>
      </p:pic>
      <p:pic>
        <p:nvPicPr>
          <p:cNvPr id="12" name="Image 11"/>
          <p:cNvPicPr>
            <a:picLocks noChangeAspect="1"/>
          </p:cNvPicPr>
          <p:nvPr/>
        </p:nvPicPr>
        <p:blipFill>
          <a:blip r:embed="rId10"/>
          <a:stretch>
            <a:fillRect/>
          </a:stretch>
        </p:blipFill>
        <p:spPr>
          <a:xfrm>
            <a:off x="9325113" y="3684369"/>
            <a:ext cx="2700762" cy="1438781"/>
          </a:xfrm>
          <a:prstGeom prst="rect">
            <a:avLst/>
          </a:prstGeom>
        </p:spPr>
      </p:pic>
      <p:pic>
        <p:nvPicPr>
          <p:cNvPr id="16" name="Image 15"/>
          <p:cNvPicPr preferRelativeResize="0">
            <a:picLocks/>
          </p:cNvPicPr>
          <p:nvPr/>
        </p:nvPicPr>
        <p:blipFill>
          <a:blip r:embed="rId11"/>
          <a:stretch>
            <a:fillRect/>
          </a:stretch>
        </p:blipFill>
        <p:spPr>
          <a:xfrm>
            <a:off x="141943" y="3616792"/>
            <a:ext cx="2700000" cy="1440000"/>
          </a:xfrm>
          <a:prstGeom prst="rect">
            <a:avLst/>
          </a:prstGeom>
        </p:spPr>
      </p:pic>
      <p:pic>
        <p:nvPicPr>
          <p:cNvPr id="17" name="Image 16"/>
          <p:cNvPicPr preferRelativeResize="0">
            <a:picLocks/>
          </p:cNvPicPr>
          <p:nvPr/>
        </p:nvPicPr>
        <p:blipFill>
          <a:blip r:embed="rId12"/>
          <a:stretch>
            <a:fillRect/>
          </a:stretch>
        </p:blipFill>
        <p:spPr>
          <a:xfrm>
            <a:off x="154469" y="5122938"/>
            <a:ext cx="2700000" cy="1440000"/>
          </a:xfrm>
          <a:prstGeom prst="rect">
            <a:avLst/>
          </a:prstGeom>
        </p:spPr>
      </p:pic>
    </p:spTree>
    <p:extLst>
      <p:ext uri="{BB962C8B-B14F-4D97-AF65-F5344CB8AC3E}">
        <p14:creationId xmlns:p14="http://schemas.microsoft.com/office/powerpoint/2010/main" val="2200815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Two-dimensional distribution of the compensation rate : validation</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263650"/>
            <a:ext cx="1051560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We want to validate our prospective modelling approach by performing statistical </a:t>
            </a:r>
            <a:r>
              <a:rPr lang="en-US" sz="1400" b="1" dirty="0" err="1">
                <a:solidFill>
                  <a:srgbClr val="00457C"/>
                </a:solidFill>
                <a:latin typeface="Verdana" panose="020B0604030504040204" pitchFamily="34" charset="0"/>
                <a:ea typeface="Verdana" panose="020B0604030504040204" pitchFamily="34" charset="0"/>
                <a:cs typeface="Verdana" panose="020B0604030504040204" pitchFamily="34" charset="0"/>
              </a:rPr>
              <a:t>backtesting</a:t>
            </a: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a:t>
            </a:r>
          </a:p>
          <a:p>
            <a:pPr marL="0" indent="0" eaLnBrk="1" hangingPunct="1">
              <a:buClr>
                <a:srgbClr val="00457C"/>
              </a:buClr>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Description of approach</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Compare the modelled number of DA to the actual number</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We are limiting our historical estimate of the compensation rate to 2010-2016.</a:t>
            </a: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two-dimensional projection model estimates rates starting in 2017.</a:t>
            </a: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We calculate the sum of the squared differences between model predictions and observed (exposure-weighted) for the years 2017 and 2018.</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In order to challenge our modelling approach, we use a second classic actuarial method.</a:t>
            </a: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compensation rate in 2017 and 2018 is equal to the average of the rates observed between 2012-2016.</a:t>
            </a: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914400" lvl="2" indent="0" eaLnBrk="1" hangingPunct="1">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Results achieved</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Our two-dimensional modeling approach provides better prediction than the conventional actuarial approach in global.</a:t>
            </a:r>
            <a:endParaRPr lang="en-US" sz="1400" dirty="0">
              <a:solidFill>
                <a:srgbClr val="FE3931"/>
              </a:solidFill>
              <a:latin typeface="Verdana" panose="020B0604030504040204" pitchFamily="34" charset="0"/>
              <a:ea typeface="Verdana" panose="020B0604030504040204" pitchFamily="34" charset="0"/>
              <a:cs typeface="Verdana" panose="020B0604030504040204" pitchFamily="34" charset="0"/>
            </a:endParaRPr>
          </a:p>
          <a:p>
            <a:pPr eaLnBrk="1" hangingPunct="1">
              <a:buClr>
                <a:srgbClr val="00457C"/>
              </a:buClr>
            </a:pPr>
            <a:endPar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Clr>
                <a:srgbClr val="00457C"/>
              </a:buClr>
              <a:buNone/>
            </a:pPr>
            <a:endParaRPr lang="en-US"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Image 9"/>
          <p:cNvPicPr preferRelativeResize="0"/>
          <p:nvPr/>
        </p:nvPicPr>
        <p:blipFill>
          <a:blip r:embed="rId2"/>
          <a:stretch>
            <a:fillRect/>
          </a:stretch>
        </p:blipFill>
        <p:spPr>
          <a:xfrm>
            <a:off x="1071104" y="5319506"/>
            <a:ext cx="2340000" cy="1440000"/>
          </a:xfrm>
          <a:prstGeom prst="rect">
            <a:avLst/>
          </a:prstGeom>
        </p:spPr>
      </p:pic>
      <p:sp>
        <p:nvSpPr>
          <p:cNvPr id="17" name="Rectangle à coins arrondis 16"/>
          <p:cNvSpPr/>
          <p:nvPr/>
        </p:nvSpPr>
        <p:spPr>
          <a:xfrm>
            <a:off x="-131523" y="5135670"/>
            <a:ext cx="1935271" cy="903836"/>
          </a:xfrm>
          <a:prstGeom prst="roundRect">
            <a:avLst/>
          </a:prstGeom>
          <a:solidFill>
            <a:srgbClr val="00457C"/>
          </a:solidFill>
          <a:ln>
            <a:noFill/>
          </a:ln>
          <a:effectLst/>
          <a:scene3d>
            <a:camera prst="isometricRightUp"/>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E3931"/>
                </a:solidFill>
                <a:effectLst/>
                <a:uLnTx/>
                <a:uFillTx/>
                <a:latin typeface="Verdana" panose="020B0604030504040204" pitchFamily="34" charset="0"/>
                <a:ea typeface="Verdana" panose="020B0604030504040204" pitchFamily="34" charset="0"/>
                <a:cs typeface="Verdana" panose="020B0604030504040204" pitchFamily="34" charset="0"/>
              </a:rPr>
              <a:t>Two-dimensional model: Results for 20-39 year olds</a:t>
            </a:r>
          </a:p>
        </p:txBody>
      </p:sp>
      <p:pic>
        <p:nvPicPr>
          <p:cNvPr id="13" name="Image 12"/>
          <p:cNvPicPr preferRelativeResize="0"/>
          <p:nvPr/>
        </p:nvPicPr>
        <p:blipFill>
          <a:blip r:embed="rId3"/>
          <a:stretch>
            <a:fillRect/>
          </a:stretch>
        </p:blipFill>
        <p:spPr>
          <a:xfrm>
            <a:off x="3464654" y="5323586"/>
            <a:ext cx="2340000" cy="1440000"/>
          </a:xfrm>
          <a:prstGeom prst="rect">
            <a:avLst/>
          </a:prstGeom>
        </p:spPr>
      </p:pic>
      <p:pic>
        <p:nvPicPr>
          <p:cNvPr id="3" name="Image 2"/>
          <p:cNvPicPr preferRelativeResize="0">
            <a:picLocks/>
          </p:cNvPicPr>
          <p:nvPr/>
        </p:nvPicPr>
        <p:blipFill>
          <a:blip r:embed="rId4"/>
          <a:stretch>
            <a:fillRect/>
          </a:stretch>
        </p:blipFill>
        <p:spPr>
          <a:xfrm>
            <a:off x="6774377" y="5319506"/>
            <a:ext cx="2340000" cy="1440000"/>
          </a:xfrm>
          <a:prstGeom prst="rect">
            <a:avLst/>
          </a:prstGeom>
        </p:spPr>
      </p:pic>
      <p:sp>
        <p:nvSpPr>
          <p:cNvPr id="18" name="Rectangle à coins arrondis 17"/>
          <p:cNvSpPr/>
          <p:nvPr/>
        </p:nvSpPr>
        <p:spPr>
          <a:xfrm>
            <a:off x="5693399" y="5164802"/>
            <a:ext cx="1935271" cy="903836"/>
          </a:xfrm>
          <a:prstGeom prst="roundRect">
            <a:avLst/>
          </a:prstGeom>
          <a:solidFill>
            <a:srgbClr val="00457C"/>
          </a:solidFill>
          <a:ln>
            <a:noFill/>
          </a:ln>
          <a:effectLst/>
          <a:scene3d>
            <a:camera prst="isometricRightUp"/>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E3931"/>
                </a:solidFill>
                <a:effectLst/>
                <a:uLnTx/>
                <a:uFillTx/>
                <a:latin typeface="Verdana" panose="020B0604030504040204" pitchFamily="34" charset="0"/>
                <a:ea typeface="Verdana" panose="020B0604030504040204" pitchFamily="34" charset="0"/>
                <a:cs typeface="Verdana" panose="020B0604030504040204" pitchFamily="34" charset="0"/>
              </a:rPr>
              <a:t>Classic actuarial model: Results for 20-39 year olds</a:t>
            </a:r>
          </a:p>
        </p:txBody>
      </p:sp>
      <p:pic>
        <p:nvPicPr>
          <p:cNvPr id="4" name="Image 3"/>
          <p:cNvPicPr>
            <a:picLocks/>
          </p:cNvPicPr>
          <p:nvPr/>
        </p:nvPicPr>
        <p:blipFill>
          <a:blip r:embed="rId5"/>
          <a:stretch>
            <a:fillRect/>
          </a:stretch>
        </p:blipFill>
        <p:spPr>
          <a:xfrm>
            <a:off x="9196116" y="5319506"/>
            <a:ext cx="2340000" cy="1440000"/>
          </a:xfrm>
          <a:prstGeom prst="rect">
            <a:avLst/>
          </a:prstGeom>
        </p:spPr>
      </p:pic>
    </p:spTree>
    <p:extLst>
      <p:ext uri="{BB962C8B-B14F-4D97-AF65-F5344CB8AC3E}">
        <p14:creationId xmlns:p14="http://schemas.microsoft.com/office/powerpoint/2010/main" val="775766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Two-dimensional distribution of the compensation rate : validation</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6004919" y="3740510"/>
            <a:ext cx="5621593" cy="2891383"/>
          </a:xfrm>
          <a:prstGeom prst="rect">
            <a:avLst/>
          </a:prstGeom>
          <a:gradFill>
            <a:gsLst>
              <a:gs pos="62000">
                <a:srgbClr val="00457C"/>
              </a:gs>
              <a:gs pos="0">
                <a:srgbClr val="74BFA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a:off x="516631" y="1323613"/>
            <a:ext cx="5651501" cy="2569218"/>
          </a:xfrm>
          <a:prstGeom prst="rect">
            <a:avLst/>
          </a:prstGeom>
          <a:gradFill>
            <a:gsLst>
              <a:gs pos="55000">
                <a:srgbClr val="00457C"/>
              </a:gs>
              <a:gs pos="100000">
                <a:srgbClr val="74BFA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6CC5E7A-A25D-504C-8749-3D9EE08CBE8E}"/>
              </a:ext>
            </a:extLst>
          </p:cNvPr>
          <p:cNvSpPr/>
          <p:nvPr/>
        </p:nvSpPr>
        <p:spPr>
          <a:xfrm>
            <a:off x="30998" y="1286366"/>
            <a:ext cx="6043652" cy="2504503"/>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2277F9E-3B5A-C646-A19A-21042CA30B17}"/>
              </a:ext>
            </a:extLst>
          </p:cNvPr>
          <p:cNvSpPr/>
          <p:nvPr/>
        </p:nvSpPr>
        <p:spPr>
          <a:xfrm>
            <a:off x="6074651" y="3790869"/>
            <a:ext cx="6117349" cy="3051634"/>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18">
            <a:extLst>
              <a:ext uri="{FF2B5EF4-FFF2-40B4-BE49-F238E27FC236}">
                <a16:creationId xmlns:a16="http://schemas.microsoft.com/office/drawing/2014/main" id="{C5FFB576-5C7F-3743-94F1-0679E005C499}"/>
              </a:ext>
            </a:extLst>
          </p:cNvPr>
          <p:cNvGrpSpPr/>
          <p:nvPr/>
        </p:nvGrpSpPr>
        <p:grpSpPr>
          <a:xfrm>
            <a:off x="6314003" y="1422433"/>
            <a:ext cx="967410" cy="1236819"/>
            <a:chOff x="6685955" y="678517"/>
            <a:chExt cx="967410" cy="1236819"/>
          </a:xfrm>
        </p:grpSpPr>
        <p:sp>
          <p:nvSpPr>
            <p:cNvPr id="23" name="Овал 13">
              <a:extLst>
                <a:ext uri="{FF2B5EF4-FFF2-40B4-BE49-F238E27FC236}">
                  <a16:creationId xmlns:a16="http://schemas.microsoft.com/office/drawing/2014/main" id="{CF809BF7-BB94-F34A-B2FB-20C8878CD935}"/>
                </a:ext>
              </a:extLst>
            </p:cNvPr>
            <p:cNvSpPr/>
            <p:nvPr/>
          </p:nvSpPr>
          <p:spPr>
            <a:xfrm>
              <a:off x="6685956" y="678517"/>
              <a:ext cx="967409" cy="967409"/>
            </a:xfrm>
            <a:prstGeom prst="round1Rect">
              <a:avLst>
                <a:gd name="adj" fmla="val 33647"/>
              </a:avLst>
            </a:prstGeom>
            <a:gradFill flip="none" rotWithShape="1">
              <a:gsLst>
                <a:gs pos="67000">
                  <a:srgbClr val="00457C"/>
                </a:gs>
                <a:gs pos="5000">
                  <a:srgbClr val="74BFAB"/>
                </a:gs>
              </a:gsLst>
              <a:path path="circle">
                <a:fillToRect l="100000" t="100000"/>
              </a:path>
              <a:tileRect r="-100000" b="-100000"/>
            </a:gradFill>
            <a:ln w="19050">
              <a:noFill/>
            </a:ln>
            <a:effectLst>
              <a:outerShdw blurRad="254000" dist="38100" dir="5400000" algn="t" rotWithShape="0">
                <a:srgbClr val="1D9A78">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Woman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20-39 years</a:t>
              </a:r>
            </a:p>
          </p:txBody>
        </p:sp>
        <p:pic>
          <p:nvPicPr>
            <p:cNvPr id="25" name="Picture 140">
              <a:extLst>
                <a:ext uri="{FF2B5EF4-FFF2-40B4-BE49-F238E27FC236}">
                  <a16:creationId xmlns:a16="http://schemas.microsoft.com/office/drawing/2014/main" id="{24BB4EAB-B8C5-9E48-A5DD-F192231D62FD}"/>
                </a:ext>
              </a:extLst>
            </p:cNvPr>
            <p:cNvPicPr>
              <a:picLocks/>
            </p:cNvPicPr>
            <p:nvPr/>
          </p:nvPicPr>
          <p:blipFill>
            <a:blip r:embed="rId2">
              <a:alphaModFix amt="64000"/>
              <a:extLst>
                <a:ext uri="{28A0092B-C50C-407E-A947-70E740481C1C}">
                  <a14:useLocalDpi xmlns:a14="http://schemas.microsoft.com/office/drawing/2010/main" val="0"/>
                </a:ext>
              </a:extLst>
            </a:blip>
            <a:stretch>
              <a:fillRect/>
            </a:stretch>
          </p:blipFill>
          <p:spPr>
            <a:xfrm rot="5400000" flipH="1">
              <a:off x="7032500" y="1294471"/>
              <a:ext cx="274320" cy="967409"/>
            </a:xfrm>
            <a:prstGeom prst="rect">
              <a:avLst/>
            </a:prstGeom>
          </p:spPr>
        </p:pic>
      </p:grpSp>
      <p:grpSp>
        <p:nvGrpSpPr>
          <p:cNvPr id="26" name="Group 17">
            <a:extLst>
              <a:ext uri="{FF2B5EF4-FFF2-40B4-BE49-F238E27FC236}">
                <a16:creationId xmlns:a16="http://schemas.microsoft.com/office/drawing/2014/main" id="{574D0FE6-9E37-7943-A33E-6D5BF3C83648}"/>
              </a:ext>
            </a:extLst>
          </p:cNvPr>
          <p:cNvGrpSpPr/>
          <p:nvPr/>
        </p:nvGrpSpPr>
        <p:grpSpPr>
          <a:xfrm>
            <a:off x="179194" y="1435776"/>
            <a:ext cx="977055" cy="1246163"/>
            <a:chOff x="583443" y="670284"/>
            <a:chExt cx="977055" cy="1246163"/>
          </a:xfrm>
        </p:grpSpPr>
        <p:sp>
          <p:nvSpPr>
            <p:cNvPr id="27" name="Овал 13"/>
            <p:cNvSpPr/>
            <p:nvPr/>
          </p:nvSpPr>
          <p:spPr>
            <a:xfrm>
              <a:off x="593089" y="670284"/>
              <a:ext cx="967409" cy="967409"/>
            </a:xfrm>
            <a:prstGeom prst="round1Rect">
              <a:avLst>
                <a:gd name="adj" fmla="val 33250"/>
              </a:avLst>
            </a:prstGeom>
            <a:solidFill>
              <a:schemeClr val="bg1"/>
            </a:solidFill>
            <a:ln w="19050">
              <a:noFill/>
            </a:ln>
            <a:effectLst>
              <a:outerShdw blurRad="254000" dist="38100" dir="5400000" algn="t"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F9FA0"/>
                  </a:solidFill>
                  <a:effectLst/>
                  <a:uLnTx/>
                  <a:uFillTx/>
                  <a:latin typeface="Verdana" panose="020B0604030504040204" pitchFamily="34" charset="0"/>
                  <a:ea typeface="Verdana" panose="020B0604030504040204" pitchFamily="34" charset="0"/>
                  <a:cs typeface="Verdana" panose="020B0604030504040204" pitchFamily="34" charset="0"/>
                </a:rPr>
                <a:t>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F9FA0"/>
                  </a:solidFill>
                  <a:effectLst/>
                  <a:uLnTx/>
                  <a:uFillTx/>
                  <a:latin typeface="Verdana" panose="020B0604030504040204" pitchFamily="34" charset="0"/>
                  <a:ea typeface="Verdana" panose="020B0604030504040204" pitchFamily="34" charset="0"/>
                  <a:cs typeface="Verdana" panose="020B0604030504040204" pitchFamily="34" charset="0"/>
                </a:rPr>
                <a:t>20-39 years</a:t>
              </a:r>
            </a:p>
          </p:txBody>
        </p:sp>
        <p:pic>
          <p:nvPicPr>
            <p:cNvPr id="28" name="Picture 141">
              <a:extLst>
                <a:ext uri="{FF2B5EF4-FFF2-40B4-BE49-F238E27FC236}">
                  <a16:creationId xmlns:a16="http://schemas.microsoft.com/office/drawing/2014/main" id="{8E7B2DAA-B574-2C45-AA7E-5598DE172A2A}"/>
                </a:ext>
              </a:extLst>
            </p:cNvPr>
            <p:cNvPicPr>
              <a:picLocks/>
            </p:cNvPicPr>
            <p:nvPr/>
          </p:nvPicPr>
          <p:blipFill>
            <a:blip r:embed="rId2">
              <a:alphaModFix amt="64000"/>
              <a:extLst>
                <a:ext uri="{28A0092B-C50C-407E-A947-70E740481C1C}">
                  <a14:useLocalDpi xmlns:a14="http://schemas.microsoft.com/office/drawing/2010/main" val="0"/>
                </a:ext>
              </a:extLst>
            </a:blip>
            <a:stretch>
              <a:fillRect/>
            </a:stretch>
          </p:blipFill>
          <p:spPr>
            <a:xfrm rot="5400000" flipH="1">
              <a:off x="929988" y="1295582"/>
              <a:ext cx="274320" cy="967409"/>
            </a:xfrm>
            <a:prstGeom prst="rect">
              <a:avLst/>
            </a:prstGeom>
          </p:spPr>
        </p:pic>
      </p:grpSp>
      <p:grpSp>
        <p:nvGrpSpPr>
          <p:cNvPr id="32" name="Group 20">
            <a:extLst>
              <a:ext uri="{FF2B5EF4-FFF2-40B4-BE49-F238E27FC236}">
                <a16:creationId xmlns:a16="http://schemas.microsoft.com/office/drawing/2014/main" id="{BEC54CBE-0F0E-F645-939F-C4DB28429B20}"/>
              </a:ext>
            </a:extLst>
          </p:cNvPr>
          <p:cNvGrpSpPr/>
          <p:nvPr/>
        </p:nvGrpSpPr>
        <p:grpSpPr>
          <a:xfrm>
            <a:off x="164988" y="4007351"/>
            <a:ext cx="977056" cy="1236298"/>
            <a:chOff x="583442" y="4208825"/>
            <a:chExt cx="977056" cy="1236298"/>
          </a:xfrm>
        </p:grpSpPr>
        <p:sp>
          <p:nvSpPr>
            <p:cNvPr id="33" name="Овал 13">
              <a:extLst>
                <a:ext uri="{FF2B5EF4-FFF2-40B4-BE49-F238E27FC236}">
                  <a16:creationId xmlns:a16="http://schemas.microsoft.com/office/drawing/2014/main" id="{A451F97A-0D6E-8245-AA65-41DA78B01521}"/>
                </a:ext>
              </a:extLst>
            </p:cNvPr>
            <p:cNvSpPr/>
            <p:nvPr/>
          </p:nvSpPr>
          <p:spPr>
            <a:xfrm>
              <a:off x="593089" y="4208825"/>
              <a:ext cx="967409" cy="967409"/>
            </a:xfrm>
            <a:prstGeom prst="round1Rect">
              <a:avLst>
                <a:gd name="adj" fmla="val 31591"/>
              </a:avLst>
            </a:prstGeom>
            <a:gradFill flip="none" rotWithShape="1">
              <a:gsLst>
                <a:gs pos="67000">
                  <a:srgbClr val="00457C"/>
                </a:gs>
                <a:gs pos="0">
                  <a:srgbClr val="74BFAB"/>
                </a:gs>
              </a:gsLst>
              <a:path path="circle">
                <a:fillToRect l="100000" t="100000"/>
              </a:path>
              <a:tileRect r="-100000" b="-100000"/>
            </a:gradFill>
            <a:ln w="19050">
              <a:noFill/>
            </a:ln>
            <a:effectLst>
              <a:outerShdw blurRad="254000" dist="38100" dir="5400000" algn="t" rotWithShape="0">
                <a:srgbClr val="1D9A78">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Woman 20-39 years</a:t>
              </a:r>
            </a:p>
          </p:txBody>
        </p:sp>
        <p:pic>
          <p:nvPicPr>
            <p:cNvPr id="34" name="Picture 142">
              <a:extLst>
                <a:ext uri="{FF2B5EF4-FFF2-40B4-BE49-F238E27FC236}">
                  <a16:creationId xmlns:a16="http://schemas.microsoft.com/office/drawing/2014/main" id="{DFF902D2-7908-7845-A881-F27530BC3BB1}"/>
                </a:ext>
              </a:extLst>
            </p:cNvPr>
            <p:cNvPicPr>
              <a:picLocks/>
            </p:cNvPicPr>
            <p:nvPr/>
          </p:nvPicPr>
          <p:blipFill>
            <a:blip r:embed="rId2">
              <a:alphaModFix amt="64000"/>
              <a:extLst>
                <a:ext uri="{28A0092B-C50C-407E-A947-70E740481C1C}">
                  <a14:useLocalDpi xmlns:a14="http://schemas.microsoft.com/office/drawing/2010/main" val="0"/>
                </a:ext>
              </a:extLst>
            </a:blip>
            <a:stretch>
              <a:fillRect/>
            </a:stretch>
          </p:blipFill>
          <p:spPr>
            <a:xfrm rot="5400000" flipH="1">
              <a:off x="929987" y="4824258"/>
              <a:ext cx="274320" cy="967409"/>
            </a:xfrm>
            <a:prstGeom prst="rect">
              <a:avLst/>
            </a:prstGeom>
          </p:spPr>
        </p:pic>
      </p:grpSp>
      <p:grpSp>
        <p:nvGrpSpPr>
          <p:cNvPr id="35" name="Group 17">
            <a:extLst>
              <a:ext uri="{FF2B5EF4-FFF2-40B4-BE49-F238E27FC236}">
                <a16:creationId xmlns:a16="http://schemas.microsoft.com/office/drawing/2014/main" id="{574D0FE6-9E37-7943-A33E-6D5BF3C83648}"/>
              </a:ext>
            </a:extLst>
          </p:cNvPr>
          <p:cNvGrpSpPr/>
          <p:nvPr/>
        </p:nvGrpSpPr>
        <p:grpSpPr>
          <a:xfrm>
            <a:off x="6304358" y="4007351"/>
            <a:ext cx="977055" cy="1246163"/>
            <a:chOff x="583443" y="670284"/>
            <a:chExt cx="977055" cy="1246163"/>
          </a:xfrm>
        </p:grpSpPr>
        <p:sp>
          <p:nvSpPr>
            <p:cNvPr id="36" name="Овал 13"/>
            <p:cNvSpPr/>
            <p:nvPr/>
          </p:nvSpPr>
          <p:spPr>
            <a:xfrm>
              <a:off x="593089" y="670284"/>
              <a:ext cx="967409" cy="967409"/>
            </a:xfrm>
            <a:prstGeom prst="round1Rect">
              <a:avLst>
                <a:gd name="adj" fmla="val 33250"/>
              </a:avLst>
            </a:prstGeom>
            <a:solidFill>
              <a:schemeClr val="bg1"/>
            </a:solidFill>
            <a:ln w="19050">
              <a:noFill/>
            </a:ln>
            <a:effectLst>
              <a:outerShdw blurRad="254000" dist="38100" dir="5400000" algn="t"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F9FA0"/>
                  </a:solidFill>
                  <a:effectLst/>
                  <a:uLnTx/>
                  <a:uFillTx/>
                  <a:latin typeface="Verdana" panose="020B0604030504040204" pitchFamily="34" charset="0"/>
                  <a:ea typeface="Verdana" panose="020B0604030504040204" pitchFamily="34" charset="0"/>
                  <a:cs typeface="Verdana" panose="020B0604030504040204" pitchFamily="34" charset="0"/>
                </a:rPr>
                <a:t>Woman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F9FA0"/>
                  </a:solidFill>
                  <a:effectLst/>
                  <a:uLnTx/>
                  <a:uFillTx/>
                  <a:latin typeface="Verdana" panose="020B0604030504040204" pitchFamily="34" charset="0"/>
                  <a:ea typeface="Verdana" panose="020B0604030504040204" pitchFamily="34" charset="0"/>
                  <a:cs typeface="Verdana" panose="020B0604030504040204" pitchFamily="34" charset="0"/>
                </a:rPr>
                <a:t>20-39 years</a:t>
              </a:r>
            </a:p>
          </p:txBody>
        </p:sp>
        <p:pic>
          <p:nvPicPr>
            <p:cNvPr id="37" name="Picture 141">
              <a:extLst>
                <a:ext uri="{FF2B5EF4-FFF2-40B4-BE49-F238E27FC236}">
                  <a16:creationId xmlns:a16="http://schemas.microsoft.com/office/drawing/2014/main" id="{8E7B2DAA-B574-2C45-AA7E-5598DE172A2A}"/>
                </a:ext>
              </a:extLst>
            </p:cNvPr>
            <p:cNvPicPr>
              <a:picLocks/>
            </p:cNvPicPr>
            <p:nvPr/>
          </p:nvPicPr>
          <p:blipFill>
            <a:blip r:embed="rId2">
              <a:alphaModFix amt="64000"/>
              <a:extLst>
                <a:ext uri="{28A0092B-C50C-407E-A947-70E740481C1C}">
                  <a14:useLocalDpi xmlns:a14="http://schemas.microsoft.com/office/drawing/2010/main" val="0"/>
                </a:ext>
              </a:extLst>
            </a:blip>
            <a:stretch>
              <a:fillRect/>
            </a:stretch>
          </p:blipFill>
          <p:spPr>
            <a:xfrm rot="5400000" flipH="1">
              <a:off x="929988" y="1295582"/>
              <a:ext cx="274320" cy="967409"/>
            </a:xfrm>
            <a:prstGeom prst="rect">
              <a:avLst/>
            </a:prstGeom>
          </p:spPr>
        </p:pic>
      </p:grpSp>
      <p:pic>
        <p:nvPicPr>
          <p:cNvPr id="6" name="Image 5"/>
          <p:cNvPicPr preferRelativeResize="0">
            <a:picLocks/>
          </p:cNvPicPr>
          <p:nvPr/>
        </p:nvPicPr>
        <p:blipFill>
          <a:blip r:embed="rId3"/>
          <a:stretch>
            <a:fillRect/>
          </a:stretch>
        </p:blipFill>
        <p:spPr>
          <a:xfrm>
            <a:off x="1314091" y="1377910"/>
            <a:ext cx="4320000" cy="2340000"/>
          </a:xfrm>
          <a:prstGeom prst="rect">
            <a:avLst/>
          </a:prstGeom>
        </p:spPr>
      </p:pic>
      <p:pic>
        <p:nvPicPr>
          <p:cNvPr id="7" name="Image 6"/>
          <p:cNvPicPr preferRelativeResize="0">
            <a:picLocks/>
          </p:cNvPicPr>
          <p:nvPr/>
        </p:nvPicPr>
        <p:blipFill>
          <a:blip r:embed="rId4"/>
          <a:stretch>
            <a:fillRect/>
          </a:stretch>
        </p:blipFill>
        <p:spPr>
          <a:xfrm>
            <a:off x="7427284" y="1337010"/>
            <a:ext cx="4320000" cy="2340000"/>
          </a:xfrm>
          <a:prstGeom prst="rect">
            <a:avLst/>
          </a:prstGeom>
        </p:spPr>
      </p:pic>
      <p:pic>
        <p:nvPicPr>
          <p:cNvPr id="10" name="Image 9"/>
          <p:cNvPicPr preferRelativeResize="0">
            <a:picLocks/>
          </p:cNvPicPr>
          <p:nvPr/>
        </p:nvPicPr>
        <p:blipFill>
          <a:blip r:embed="rId5"/>
          <a:stretch>
            <a:fillRect/>
          </a:stretch>
        </p:blipFill>
        <p:spPr>
          <a:xfrm>
            <a:off x="1314091" y="4146686"/>
            <a:ext cx="4320000" cy="2340000"/>
          </a:xfrm>
          <a:prstGeom prst="rect">
            <a:avLst/>
          </a:prstGeom>
        </p:spPr>
      </p:pic>
      <p:pic>
        <p:nvPicPr>
          <p:cNvPr id="38" name="Image 37"/>
          <p:cNvPicPr preferRelativeResize="0">
            <a:picLocks/>
          </p:cNvPicPr>
          <p:nvPr/>
        </p:nvPicPr>
        <p:blipFill>
          <a:blip r:embed="rId6"/>
          <a:stretch>
            <a:fillRect/>
          </a:stretch>
        </p:blipFill>
        <p:spPr>
          <a:xfrm>
            <a:off x="7417893" y="4146686"/>
            <a:ext cx="4320000" cy="2340000"/>
          </a:xfrm>
          <a:prstGeom prst="rect">
            <a:avLst/>
          </a:prstGeom>
        </p:spPr>
      </p:pic>
    </p:spTree>
    <p:extLst>
      <p:ext uri="{BB962C8B-B14F-4D97-AF65-F5344CB8AC3E}">
        <p14:creationId xmlns:p14="http://schemas.microsoft.com/office/powerpoint/2010/main" val="82607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grpId="0" nodeType="afterEffect">
                                  <p:stCondLst>
                                    <p:cond delay="0"/>
                                  </p:stCondLst>
                                  <p:childTnLst>
                                    <p:animMotion origin="layout" path="M 0 1.00394 L 0 0 " pathEditMode="relative" rAng="0" ptsTypes="AA">
                                      <p:cBhvr>
                                        <p:cTn id="6" dur="3000" fill="hold"/>
                                        <p:tgtEl>
                                          <p:spTgt spid="15"/>
                                        </p:tgtEl>
                                        <p:attrNameLst>
                                          <p:attrName>ppt_x</p:attrName>
                                          <p:attrName>ppt_y</p:attrName>
                                        </p:attrNameLst>
                                      </p:cBhvr>
                                      <p:rCtr x="0" y="-50208"/>
                                    </p:animMotion>
                                  </p:childTnLst>
                                </p:cTn>
                              </p:par>
                              <p:par>
                                <p:cTn id="7" presetID="0" presetClass="path" presetSubtype="0" decel="50000" fill="hold" grpId="0" nodeType="withEffect">
                                  <p:stCondLst>
                                    <p:cond delay="0"/>
                                  </p:stCondLst>
                                  <p:childTnLst>
                                    <p:animMotion origin="layout" path="M 0.00065 -1.00741 L -3.33333E-6 -4.44444E-6 " pathEditMode="relative" rAng="0" ptsTypes="AA">
                                      <p:cBhvr>
                                        <p:cTn id="8" dur="3000" fill="hold"/>
                                        <p:tgtEl>
                                          <p:spTgt spid="16"/>
                                        </p:tgtEl>
                                        <p:attrNameLst>
                                          <p:attrName>ppt_x</p:attrName>
                                          <p:attrName>ppt_y</p:attrName>
                                        </p:attrNameLst>
                                      </p:cBhvr>
                                      <p:rCtr x="65" y="50718"/>
                                    </p:animMotion>
                                  </p:childTnLst>
                                </p:cTn>
                              </p:par>
                              <p:par>
                                <p:cTn id="9" presetID="10" presetClass="entr" presetSubtype="0" fill="hold" grpId="0" nodeType="withEffect">
                                  <p:stCondLst>
                                    <p:cond delay="1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par>
                                <p:cTn id="15" presetID="0" presetClass="path" presetSubtype="0" accel="50000" decel="50000" fill="hold" grpId="1" nodeType="withEffect">
                                  <p:stCondLst>
                                    <p:cond delay="1500"/>
                                  </p:stCondLst>
                                  <p:childTnLst>
                                    <p:animMotion origin="layout" path="M 0.22109 0.19908 L 2.22261E-17 -4.81481E-6 " pathEditMode="relative" rAng="0" ptsTypes="AA">
                                      <p:cBhvr>
                                        <p:cTn id="16" dur="2000" fill="hold"/>
                                        <p:tgtEl>
                                          <p:spTgt spid="14"/>
                                        </p:tgtEl>
                                        <p:attrNameLst>
                                          <p:attrName>ppt_x</p:attrName>
                                          <p:attrName>ppt_y</p:attrName>
                                        </p:attrNameLst>
                                      </p:cBhvr>
                                      <p:rCtr x="-11081" y="-10023"/>
                                    </p:animMotion>
                                  </p:childTnLst>
                                </p:cTn>
                              </p:par>
                              <p:par>
                                <p:cTn id="17" presetID="0" presetClass="path" presetSubtype="0" accel="50000" decel="50000" fill="hold" grpId="1" nodeType="withEffect">
                                  <p:stCondLst>
                                    <p:cond delay="1500"/>
                                  </p:stCondLst>
                                  <p:childTnLst>
                                    <p:animMotion origin="layout" path="M -0.22305 -0.19745 L 3.95833E-6 1.48148E-6 " pathEditMode="relative" rAng="0" ptsTypes="AA">
                                      <p:cBhvr>
                                        <p:cTn id="18" dur="2000" fill="hold"/>
                                        <p:tgtEl>
                                          <p:spTgt spid="13"/>
                                        </p:tgtEl>
                                        <p:attrNameLst>
                                          <p:attrName>ppt_x</p:attrName>
                                          <p:attrName>ppt_y</p:attrName>
                                        </p:attrNameLst>
                                      </p:cBhvr>
                                      <p:rCtr x="11120" y="9977"/>
                                    </p:animMotion>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Monitoring of Temporary Incapacity risk</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Own risk assessment (ORSA): some good practices</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cups a coffee">
            <a:extLst>
              <a:ext uri="{FF2B5EF4-FFF2-40B4-BE49-F238E27FC236}">
                <a16:creationId xmlns:a16="http://schemas.microsoft.com/office/drawing/2014/main" id="{E647026D-0C0E-5F48-8D44-CD5BCF398482}"/>
              </a:ext>
            </a:extLst>
          </p:cNvPr>
          <p:cNvSpPr txBox="1"/>
          <p:nvPr/>
        </p:nvSpPr>
        <p:spPr>
          <a:xfrm>
            <a:off x="8552987" y="3140085"/>
            <a:ext cx="3267305" cy="158248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Adjust pricing and provisioning assumptions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endParaRPr>
          </a:p>
          <a:p>
            <a:pPr marL="0" marR="0" lvl="0" indent="0" algn="just" defTabSz="914400" rtl="0" eaLnBrk="0" fontAlgn="base" latinLnBrk="0" hangingPunct="0">
              <a:lnSpc>
                <a:spcPts val="128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Adjust the assumptions (incidence and maintenance probabilities) to a frequency of at least two years if the modelled level of claims is different from the real level.</a:t>
            </a:r>
          </a:p>
        </p:txBody>
      </p:sp>
      <p:sp>
        <p:nvSpPr>
          <p:cNvPr id="45" name="cups a coffee">
            <a:extLst>
              <a:ext uri="{FF2B5EF4-FFF2-40B4-BE49-F238E27FC236}">
                <a16:creationId xmlns:a16="http://schemas.microsoft.com/office/drawing/2014/main" id="{6B5A6125-683F-A744-8DC0-A8C80EBC440E}"/>
              </a:ext>
            </a:extLst>
          </p:cNvPr>
          <p:cNvSpPr txBox="1"/>
          <p:nvPr/>
        </p:nvSpPr>
        <p:spPr>
          <a:xfrm>
            <a:off x="7890974" y="1401364"/>
            <a:ext cx="3462825" cy="173380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Monitor the evolution of risk</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Systematize the production of specific indicators.</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Compare the evolution of the risk of the insured population to that of the national population covered by Health Insurance. </a:t>
            </a:r>
          </a:p>
        </p:txBody>
      </p:sp>
      <p:sp>
        <p:nvSpPr>
          <p:cNvPr id="46" name="Фигура">
            <a:extLst>
              <a:ext uri="{FF2B5EF4-FFF2-40B4-BE49-F238E27FC236}">
                <a16:creationId xmlns:a16="http://schemas.microsoft.com/office/drawing/2014/main" id="{524BE42E-F9E4-224A-ACE1-A7DA06158C23}"/>
              </a:ext>
            </a:extLst>
          </p:cNvPr>
          <p:cNvSpPr/>
          <p:nvPr/>
        </p:nvSpPr>
        <p:spPr>
          <a:xfrm>
            <a:off x="4798004" y="2381507"/>
            <a:ext cx="1263570" cy="1611424"/>
          </a:xfrm>
          <a:custGeom>
            <a:avLst/>
            <a:gdLst/>
            <a:ahLst/>
            <a:cxnLst>
              <a:cxn ang="0">
                <a:pos x="wd2" y="hd2"/>
              </a:cxn>
              <a:cxn ang="5400000">
                <a:pos x="wd2" y="hd2"/>
              </a:cxn>
              <a:cxn ang="10800000">
                <a:pos x="wd2" y="hd2"/>
              </a:cxn>
              <a:cxn ang="16200000">
                <a:pos x="wd2" y="hd2"/>
              </a:cxn>
            </a:cxnLst>
            <a:rect l="0" t="0" r="r" b="b"/>
            <a:pathLst>
              <a:path w="20804" h="21600" extrusionOk="0">
                <a:moveTo>
                  <a:pt x="8152" y="0"/>
                </a:moveTo>
                <a:cubicBezTo>
                  <a:pt x="6066" y="0"/>
                  <a:pt x="3980" y="649"/>
                  <a:pt x="2388" y="1945"/>
                </a:cubicBezTo>
                <a:cubicBezTo>
                  <a:pt x="-796" y="4537"/>
                  <a:pt x="-796" y="8739"/>
                  <a:pt x="2388" y="11330"/>
                </a:cubicBezTo>
                <a:cubicBezTo>
                  <a:pt x="4899" y="13375"/>
                  <a:pt x="8636" y="13800"/>
                  <a:pt x="11667" y="12620"/>
                </a:cubicBezTo>
                <a:lnTo>
                  <a:pt x="15523" y="17995"/>
                </a:lnTo>
                <a:lnTo>
                  <a:pt x="13233" y="21223"/>
                </a:lnTo>
                <a:lnTo>
                  <a:pt x="14028" y="21600"/>
                </a:lnTo>
                <a:lnTo>
                  <a:pt x="16320" y="18368"/>
                </a:lnTo>
                <a:lnTo>
                  <a:pt x="20804" y="18368"/>
                </a:lnTo>
                <a:lnTo>
                  <a:pt x="20804" y="17614"/>
                </a:lnTo>
                <a:lnTo>
                  <a:pt x="16343" y="17614"/>
                </a:lnTo>
                <a:lnTo>
                  <a:pt x="12494" y="12249"/>
                </a:lnTo>
                <a:cubicBezTo>
                  <a:pt x="12998" y="11990"/>
                  <a:pt x="13477" y="11688"/>
                  <a:pt x="13916" y="11330"/>
                </a:cubicBezTo>
                <a:cubicBezTo>
                  <a:pt x="17100" y="8739"/>
                  <a:pt x="17100" y="4537"/>
                  <a:pt x="13916" y="1945"/>
                </a:cubicBezTo>
                <a:cubicBezTo>
                  <a:pt x="12324" y="649"/>
                  <a:pt x="10238" y="0"/>
                  <a:pt x="8152" y="0"/>
                </a:cubicBezTo>
                <a:close/>
                <a:moveTo>
                  <a:pt x="8152" y="754"/>
                </a:moveTo>
                <a:cubicBezTo>
                  <a:pt x="10001" y="754"/>
                  <a:pt x="11852" y="1329"/>
                  <a:pt x="13263" y="2478"/>
                </a:cubicBezTo>
                <a:cubicBezTo>
                  <a:pt x="16086" y="4776"/>
                  <a:pt x="16086" y="8501"/>
                  <a:pt x="13263" y="10799"/>
                </a:cubicBezTo>
                <a:cubicBezTo>
                  <a:pt x="10441" y="13097"/>
                  <a:pt x="5865" y="13097"/>
                  <a:pt x="3043" y="10799"/>
                </a:cubicBezTo>
                <a:cubicBezTo>
                  <a:pt x="221" y="8501"/>
                  <a:pt x="221" y="4776"/>
                  <a:pt x="3043" y="2478"/>
                </a:cubicBezTo>
                <a:cubicBezTo>
                  <a:pt x="4454" y="1329"/>
                  <a:pt x="6303" y="754"/>
                  <a:pt x="8152" y="754"/>
                </a:cubicBezTo>
                <a:close/>
              </a:path>
            </a:pathLst>
          </a:custGeom>
          <a:solidFill>
            <a:srgbClr val="B8B8B8"/>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grpSp>
        <p:nvGrpSpPr>
          <p:cNvPr id="47" name="Group 15">
            <a:extLst>
              <a:ext uri="{FF2B5EF4-FFF2-40B4-BE49-F238E27FC236}">
                <a16:creationId xmlns:a16="http://schemas.microsoft.com/office/drawing/2014/main" id="{80A6F194-5D5A-BD4F-B255-ACF3BD2C6925}"/>
              </a:ext>
            </a:extLst>
          </p:cNvPr>
          <p:cNvGrpSpPr/>
          <p:nvPr/>
        </p:nvGrpSpPr>
        <p:grpSpPr>
          <a:xfrm>
            <a:off x="4914781" y="2496742"/>
            <a:ext cx="758115" cy="758115"/>
            <a:chOff x="4914781" y="2496742"/>
            <a:chExt cx="758115" cy="758115"/>
          </a:xfrm>
        </p:grpSpPr>
        <p:sp>
          <p:nvSpPr>
            <p:cNvPr id="48" name="Кружок">
              <a:extLst>
                <a:ext uri="{FF2B5EF4-FFF2-40B4-BE49-F238E27FC236}">
                  <a16:creationId xmlns:a16="http://schemas.microsoft.com/office/drawing/2014/main" id="{737E7928-2766-2D40-AA41-6F10236C95AC}"/>
                </a:ext>
              </a:extLst>
            </p:cNvPr>
            <p:cNvSpPr/>
            <p:nvPr/>
          </p:nvSpPr>
          <p:spPr>
            <a:xfrm>
              <a:off x="4914781" y="2496742"/>
              <a:ext cx="758115" cy="758115"/>
            </a:xfrm>
            <a:prstGeom prst="ellipse">
              <a:avLst/>
            </a:prstGeom>
            <a:solidFill>
              <a:schemeClr val="bg2"/>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sp>
          <p:nvSpPr>
            <p:cNvPr id="49" name="Text Box 3">
              <a:extLst>
                <a:ext uri="{FF2B5EF4-FFF2-40B4-BE49-F238E27FC236}">
                  <a16:creationId xmlns:a16="http://schemas.microsoft.com/office/drawing/2014/main" id="{F7350EA1-83AA-1545-B8B0-C709297228BB}"/>
                </a:ext>
              </a:extLst>
            </p:cNvPr>
            <p:cNvSpPr txBox="1"/>
            <p:nvPr/>
          </p:nvSpPr>
          <p:spPr>
            <a:xfrm>
              <a:off x="5157835" y="2725310"/>
              <a:ext cx="272006" cy="284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marL="0" marR="0" lvl="0" indent="0" algn="ctr" defTabSz="412750" rtl="0" eaLnBrk="0" fontAlgn="base" latinLnBrk="0" hangingPunct="0">
                <a:lnSpc>
                  <a:spcPct val="100000"/>
                </a:lnSpc>
                <a:spcBef>
                  <a:spcPct val="0"/>
                </a:spcBef>
                <a:spcAft>
                  <a:spcPct val="0"/>
                </a:spcAft>
                <a:buClrTx/>
                <a:buSzTx/>
                <a:buFontTx/>
                <a:buNone/>
                <a:tabLst/>
                <a:defRPr/>
              </a:pPr>
              <a:r>
                <a:rPr kumimoji="0" lang="en-US" sz="1600" b="1" i="0" u="none" strike="noStrike" kern="0" cap="all"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Impact"/>
                </a:rPr>
                <a:t>6</a:t>
              </a:r>
              <a:endParaRPr kumimoji="0" lang="en-US" sz="1700" b="1" i="0" u="none" strike="noStrike" kern="0" cap="all"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Impact"/>
              </a:endParaRPr>
            </a:p>
          </p:txBody>
        </p:sp>
      </p:grpSp>
      <p:sp>
        <p:nvSpPr>
          <p:cNvPr id="50" name="Фигура">
            <a:extLst>
              <a:ext uri="{FF2B5EF4-FFF2-40B4-BE49-F238E27FC236}">
                <a16:creationId xmlns:a16="http://schemas.microsoft.com/office/drawing/2014/main" id="{5DF456B2-3411-A740-9285-43B1046061F2}"/>
              </a:ext>
            </a:extLst>
          </p:cNvPr>
          <p:cNvSpPr/>
          <p:nvPr/>
        </p:nvSpPr>
        <p:spPr>
          <a:xfrm>
            <a:off x="4796006" y="4566341"/>
            <a:ext cx="1265568" cy="1616746"/>
          </a:xfrm>
          <a:custGeom>
            <a:avLst/>
            <a:gdLst/>
            <a:ahLst/>
            <a:cxnLst>
              <a:cxn ang="0">
                <a:pos x="wd2" y="hd2"/>
              </a:cxn>
              <a:cxn ang="5400000">
                <a:pos x="wd2" y="hd2"/>
              </a:cxn>
              <a:cxn ang="10800000">
                <a:pos x="wd2" y="hd2"/>
              </a:cxn>
              <a:cxn ang="16200000">
                <a:pos x="wd2" y="hd2"/>
              </a:cxn>
            </a:cxnLst>
            <a:rect l="0" t="0" r="r" b="b"/>
            <a:pathLst>
              <a:path w="20805" h="20973" extrusionOk="0">
                <a:moveTo>
                  <a:pt x="13973" y="0"/>
                </a:moveTo>
                <a:lnTo>
                  <a:pt x="13187" y="355"/>
                </a:lnTo>
                <a:lnTo>
                  <a:pt x="15423" y="3409"/>
                </a:lnTo>
                <a:lnTo>
                  <a:pt x="11639" y="8756"/>
                </a:lnTo>
                <a:cubicBezTo>
                  <a:pt x="10534" y="8341"/>
                  <a:pt x="9338" y="8126"/>
                  <a:pt x="8139" y="8126"/>
                </a:cubicBezTo>
                <a:cubicBezTo>
                  <a:pt x="6056" y="8126"/>
                  <a:pt x="3973" y="8754"/>
                  <a:pt x="2384" y="10008"/>
                </a:cubicBezTo>
                <a:cubicBezTo>
                  <a:pt x="-795" y="12517"/>
                  <a:pt x="-795" y="16583"/>
                  <a:pt x="2384" y="19092"/>
                </a:cubicBezTo>
                <a:cubicBezTo>
                  <a:pt x="5563" y="21600"/>
                  <a:pt x="10716" y="21600"/>
                  <a:pt x="13895" y="19092"/>
                </a:cubicBezTo>
                <a:cubicBezTo>
                  <a:pt x="17074" y="16583"/>
                  <a:pt x="17074" y="12517"/>
                  <a:pt x="13895" y="10008"/>
                </a:cubicBezTo>
                <a:cubicBezTo>
                  <a:pt x="13454" y="9661"/>
                  <a:pt x="12971" y="9367"/>
                  <a:pt x="12465" y="9115"/>
                </a:cubicBezTo>
                <a:lnTo>
                  <a:pt x="16133" y="3928"/>
                </a:lnTo>
                <a:lnTo>
                  <a:pt x="20805" y="3928"/>
                </a:lnTo>
                <a:lnTo>
                  <a:pt x="20805" y="3218"/>
                </a:lnTo>
                <a:lnTo>
                  <a:pt x="16328" y="3218"/>
                </a:lnTo>
                <a:lnTo>
                  <a:pt x="13973" y="0"/>
                </a:lnTo>
                <a:close/>
                <a:moveTo>
                  <a:pt x="8139" y="8856"/>
                </a:moveTo>
                <a:cubicBezTo>
                  <a:pt x="9986" y="8856"/>
                  <a:pt x="11834" y="9413"/>
                  <a:pt x="13243" y="10525"/>
                </a:cubicBezTo>
                <a:cubicBezTo>
                  <a:pt x="16061" y="12748"/>
                  <a:pt x="16061" y="16354"/>
                  <a:pt x="13243" y="18577"/>
                </a:cubicBezTo>
                <a:cubicBezTo>
                  <a:pt x="10425" y="20801"/>
                  <a:pt x="5856" y="20801"/>
                  <a:pt x="3038" y="18577"/>
                </a:cubicBezTo>
                <a:cubicBezTo>
                  <a:pt x="220" y="16354"/>
                  <a:pt x="220" y="12748"/>
                  <a:pt x="3038" y="10525"/>
                </a:cubicBezTo>
                <a:cubicBezTo>
                  <a:pt x="4447" y="9413"/>
                  <a:pt x="6293" y="8856"/>
                  <a:pt x="8139" y="8856"/>
                </a:cubicBezTo>
                <a:close/>
              </a:path>
            </a:pathLst>
          </a:custGeom>
          <a:solidFill>
            <a:srgbClr val="B5B5B5"/>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grpSp>
        <p:nvGrpSpPr>
          <p:cNvPr id="51" name="Group 13">
            <a:extLst>
              <a:ext uri="{FF2B5EF4-FFF2-40B4-BE49-F238E27FC236}">
                <a16:creationId xmlns:a16="http://schemas.microsoft.com/office/drawing/2014/main" id="{2972BD94-CE0C-F143-9DB0-A1CE9683525C}"/>
              </a:ext>
            </a:extLst>
          </p:cNvPr>
          <p:cNvGrpSpPr/>
          <p:nvPr/>
        </p:nvGrpSpPr>
        <p:grpSpPr>
          <a:xfrm>
            <a:off x="4914335" y="5305921"/>
            <a:ext cx="758115" cy="758115"/>
            <a:chOff x="4914335" y="5305921"/>
            <a:chExt cx="758115" cy="758115"/>
          </a:xfrm>
        </p:grpSpPr>
        <p:sp>
          <p:nvSpPr>
            <p:cNvPr id="52" name="Кружок">
              <a:extLst>
                <a:ext uri="{FF2B5EF4-FFF2-40B4-BE49-F238E27FC236}">
                  <a16:creationId xmlns:a16="http://schemas.microsoft.com/office/drawing/2014/main" id="{2EBC3173-EF0D-E144-82C2-F5E12D719F0A}"/>
                </a:ext>
              </a:extLst>
            </p:cNvPr>
            <p:cNvSpPr/>
            <p:nvPr/>
          </p:nvSpPr>
          <p:spPr>
            <a:xfrm>
              <a:off x="4914335" y="5305921"/>
              <a:ext cx="758115" cy="758115"/>
            </a:xfrm>
            <a:prstGeom prst="ellipse">
              <a:avLst/>
            </a:prstGeom>
            <a:solidFill>
              <a:schemeClr val="bg2"/>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sp>
          <p:nvSpPr>
            <p:cNvPr id="53" name="Text Box 3">
              <a:extLst>
                <a:ext uri="{FF2B5EF4-FFF2-40B4-BE49-F238E27FC236}">
                  <a16:creationId xmlns:a16="http://schemas.microsoft.com/office/drawing/2014/main" id="{A9FA73DF-B31D-D449-BD81-B918A6EE6659}"/>
                </a:ext>
              </a:extLst>
            </p:cNvPr>
            <p:cNvSpPr txBox="1"/>
            <p:nvPr/>
          </p:nvSpPr>
          <p:spPr>
            <a:xfrm>
              <a:off x="5159988" y="5539860"/>
              <a:ext cx="267703"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marL="0" marR="0" lvl="0" indent="0" algn="ctr" defTabSz="412750" rtl="0" eaLnBrk="0" fontAlgn="base" latinLnBrk="0" hangingPunct="0">
                <a:lnSpc>
                  <a:spcPct val="100000"/>
                </a:lnSpc>
                <a:spcBef>
                  <a:spcPct val="0"/>
                </a:spcBef>
                <a:spcAft>
                  <a:spcPct val="0"/>
                </a:spcAft>
                <a:buClrTx/>
                <a:buSzTx/>
                <a:buFontTx/>
                <a:buNone/>
                <a:tabLst/>
                <a:defRPr/>
              </a:pPr>
              <a:r>
                <a:rPr kumimoji="0" lang="en-US" sz="1700" b="1" i="0" u="none" strike="noStrike" kern="0" cap="all"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Impact"/>
                </a:rPr>
                <a:t>4</a:t>
              </a:r>
            </a:p>
          </p:txBody>
        </p:sp>
      </p:grpSp>
      <p:sp>
        <p:nvSpPr>
          <p:cNvPr id="54" name="Фигура">
            <a:extLst>
              <a:ext uri="{FF2B5EF4-FFF2-40B4-BE49-F238E27FC236}">
                <a16:creationId xmlns:a16="http://schemas.microsoft.com/office/drawing/2014/main" id="{907A3EAF-D634-6F48-89F4-3197434D34A5}"/>
              </a:ext>
            </a:extLst>
          </p:cNvPr>
          <p:cNvSpPr/>
          <p:nvPr/>
        </p:nvSpPr>
        <p:spPr>
          <a:xfrm>
            <a:off x="3977461" y="3789139"/>
            <a:ext cx="1643949" cy="990312"/>
          </a:xfrm>
          <a:custGeom>
            <a:avLst/>
            <a:gdLst/>
            <a:ahLst/>
            <a:cxnLst>
              <a:cxn ang="0">
                <a:pos x="wd2" y="hd2"/>
              </a:cxn>
              <a:cxn ang="5400000">
                <a:pos x="wd2" y="hd2"/>
              </a:cxn>
              <a:cxn ang="10800000">
                <a:pos x="wd2" y="hd2"/>
              </a:cxn>
              <a:cxn ang="16200000">
                <a:pos x="wd2" y="hd2"/>
              </a:cxn>
            </a:cxnLst>
            <a:rect l="0" t="0" r="r" b="b"/>
            <a:pathLst>
              <a:path w="20983" h="20595" extrusionOk="0">
                <a:moveTo>
                  <a:pt x="6320" y="0"/>
                </a:moveTo>
                <a:cubicBezTo>
                  <a:pt x="4702" y="0"/>
                  <a:pt x="3085" y="1007"/>
                  <a:pt x="1851" y="3017"/>
                </a:cubicBezTo>
                <a:cubicBezTo>
                  <a:pt x="-617" y="7038"/>
                  <a:pt x="-617" y="13557"/>
                  <a:pt x="1851" y="17579"/>
                </a:cubicBezTo>
                <a:cubicBezTo>
                  <a:pt x="4319" y="21600"/>
                  <a:pt x="8320" y="21600"/>
                  <a:pt x="10788" y="17579"/>
                </a:cubicBezTo>
                <a:cubicBezTo>
                  <a:pt x="11937" y="15707"/>
                  <a:pt x="12545" y="13294"/>
                  <a:pt x="12624" y="10844"/>
                </a:cubicBezTo>
                <a:lnTo>
                  <a:pt x="18600" y="10844"/>
                </a:lnTo>
                <a:lnTo>
                  <a:pt x="20322" y="15703"/>
                </a:lnTo>
                <a:lnTo>
                  <a:pt x="20932" y="15134"/>
                </a:lnTo>
                <a:lnTo>
                  <a:pt x="19210" y="10272"/>
                </a:lnTo>
                <a:lnTo>
                  <a:pt x="20983" y="5270"/>
                </a:lnTo>
                <a:lnTo>
                  <a:pt x="20367" y="4686"/>
                </a:lnTo>
                <a:lnTo>
                  <a:pt x="18605" y="9652"/>
                </a:lnTo>
                <a:lnTo>
                  <a:pt x="12621" y="9652"/>
                </a:lnTo>
                <a:cubicBezTo>
                  <a:pt x="12528" y="7236"/>
                  <a:pt x="11922" y="4863"/>
                  <a:pt x="10788" y="3017"/>
                </a:cubicBezTo>
                <a:cubicBezTo>
                  <a:pt x="9554" y="1007"/>
                  <a:pt x="7937" y="0"/>
                  <a:pt x="6320" y="0"/>
                </a:cubicBezTo>
                <a:close/>
                <a:moveTo>
                  <a:pt x="6320" y="1170"/>
                </a:moveTo>
                <a:cubicBezTo>
                  <a:pt x="7753" y="1170"/>
                  <a:pt x="9188" y="2063"/>
                  <a:pt x="10282" y="3845"/>
                </a:cubicBezTo>
                <a:cubicBezTo>
                  <a:pt x="12470" y="7410"/>
                  <a:pt x="12470" y="13189"/>
                  <a:pt x="10282" y="16754"/>
                </a:cubicBezTo>
                <a:cubicBezTo>
                  <a:pt x="8094" y="20319"/>
                  <a:pt x="4547" y="20319"/>
                  <a:pt x="2359" y="16754"/>
                </a:cubicBezTo>
                <a:cubicBezTo>
                  <a:pt x="171" y="13189"/>
                  <a:pt x="171" y="7410"/>
                  <a:pt x="2359" y="3845"/>
                </a:cubicBezTo>
                <a:cubicBezTo>
                  <a:pt x="3453" y="2063"/>
                  <a:pt x="4886" y="1170"/>
                  <a:pt x="6320" y="1170"/>
                </a:cubicBezTo>
                <a:close/>
              </a:path>
            </a:pathLst>
          </a:custGeom>
          <a:solidFill>
            <a:srgbClr val="797777"/>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grpSp>
        <p:nvGrpSpPr>
          <p:cNvPr id="55" name="Group 14">
            <a:extLst>
              <a:ext uri="{FF2B5EF4-FFF2-40B4-BE49-F238E27FC236}">
                <a16:creationId xmlns:a16="http://schemas.microsoft.com/office/drawing/2014/main" id="{2BD8DE68-64A6-C148-A748-01D3BD1F44C9}"/>
              </a:ext>
            </a:extLst>
          </p:cNvPr>
          <p:cNvGrpSpPr/>
          <p:nvPr/>
        </p:nvGrpSpPr>
        <p:grpSpPr>
          <a:xfrm>
            <a:off x="4094991" y="3904017"/>
            <a:ext cx="758115" cy="758115"/>
            <a:chOff x="4094991" y="3904017"/>
            <a:chExt cx="758115" cy="758115"/>
          </a:xfrm>
        </p:grpSpPr>
        <p:sp>
          <p:nvSpPr>
            <p:cNvPr id="56" name="Кружок">
              <a:extLst>
                <a:ext uri="{FF2B5EF4-FFF2-40B4-BE49-F238E27FC236}">
                  <a16:creationId xmlns:a16="http://schemas.microsoft.com/office/drawing/2014/main" id="{CDD41F33-3FB0-0E46-8613-D8894E174399}"/>
                </a:ext>
              </a:extLst>
            </p:cNvPr>
            <p:cNvSpPr/>
            <p:nvPr/>
          </p:nvSpPr>
          <p:spPr>
            <a:xfrm>
              <a:off x="4094991" y="3904017"/>
              <a:ext cx="758115" cy="758115"/>
            </a:xfrm>
            <a:prstGeom prst="ellipse">
              <a:avLst/>
            </a:prstGeom>
            <a:solidFill>
              <a:schemeClr val="bg2"/>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sp>
          <p:nvSpPr>
            <p:cNvPr id="57" name="Text Box 3">
              <a:extLst>
                <a:ext uri="{FF2B5EF4-FFF2-40B4-BE49-F238E27FC236}">
                  <a16:creationId xmlns:a16="http://schemas.microsoft.com/office/drawing/2014/main" id="{6006FF60-EEE7-2C42-9364-BA957FF81091}"/>
                </a:ext>
              </a:extLst>
            </p:cNvPr>
            <p:cNvSpPr txBox="1"/>
            <p:nvPr/>
          </p:nvSpPr>
          <p:spPr>
            <a:xfrm>
              <a:off x="4268935" y="4133805"/>
              <a:ext cx="410228" cy="284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marL="0" marR="0" lvl="0" indent="0" algn="ctr" defTabSz="412750" rtl="0" eaLnBrk="0" fontAlgn="base" latinLnBrk="0" hangingPunct="0">
                <a:lnSpc>
                  <a:spcPct val="100000"/>
                </a:lnSpc>
                <a:spcBef>
                  <a:spcPct val="0"/>
                </a:spcBef>
                <a:spcAft>
                  <a:spcPct val="0"/>
                </a:spcAft>
                <a:buClrTx/>
                <a:buSzTx/>
                <a:buFontTx/>
                <a:buNone/>
                <a:tabLst/>
                <a:defRPr/>
              </a:pPr>
              <a:r>
                <a:rPr kumimoji="0" lang="en-US" sz="1600" b="1" i="0" u="none" strike="noStrike" kern="0" cap="all"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Impact"/>
                </a:rPr>
                <a:t>5</a:t>
              </a:r>
              <a:endParaRPr kumimoji="0" lang="en-US" sz="1700" b="1" i="0" u="none" strike="noStrike" kern="0" cap="all"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Impact"/>
              </a:endParaRPr>
            </a:p>
          </p:txBody>
        </p:sp>
      </p:grpSp>
      <p:sp>
        <p:nvSpPr>
          <p:cNvPr id="58" name="Фигура">
            <a:extLst>
              <a:ext uri="{FF2B5EF4-FFF2-40B4-BE49-F238E27FC236}">
                <a16:creationId xmlns:a16="http://schemas.microsoft.com/office/drawing/2014/main" id="{1ADD97AD-9BF6-F442-9F57-B7EAB65ABCFC}"/>
              </a:ext>
            </a:extLst>
          </p:cNvPr>
          <p:cNvSpPr/>
          <p:nvPr/>
        </p:nvSpPr>
        <p:spPr>
          <a:xfrm>
            <a:off x="6118899" y="2381507"/>
            <a:ext cx="1289082" cy="1608811"/>
          </a:xfrm>
          <a:custGeom>
            <a:avLst/>
            <a:gdLst/>
            <a:ahLst/>
            <a:cxnLst>
              <a:cxn ang="0">
                <a:pos x="wd2" y="hd2"/>
              </a:cxn>
              <a:cxn ang="5400000">
                <a:pos x="wd2" y="hd2"/>
              </a:cxn>
              <a:cxn ang="10800000">
                <a:pos x="wd2" y="hd2"/>
              </a:cxn>
              <a:cxn ang="16200000">
                <a:pos x="wd2" y="hd2"/>
              </a:cxn>
            </a:cxnLst>
            <a:rect l="0" t="0" r="r" b="b"/>
            <a:pathLst>
              <a:path w="20819" h="21600" extrusionOk="0">
                <a:moveTo>
                  <a:pt x="12823" y="0"/>
                </a:moveTo>
                <a:cubicBezTo>
                  <a:pt x="10776" y="0"/>
                  <a:pt x="8730" y="650"/>
                  <a:pt x="7168" y="1948"/>
                </a:cubicBezTo>
                <a:cubicBezTo>
                  <a:pt x="4045" y="4544"/>
                  <a:pt x="4045" y="8753"/>
                  <a:pt x="7168" y="11349"/>
                </a:cubicBezTo>
                <a:cubicBezTo>
                  <a:pt x="7550" y="11666"/>
                  <a:pt x="7960" y="11943"/>
                  <a:pt x="8392" y="12182"/>
                </a:cubicBezTo>
                <a:lnTo>
                  <a:pt x="4535" y="17642"/>
                </a:lnTo>
                <a:lnTo>
                  <a:pt x="0" y="17642"/>
                </a:lnTo>
                <a:lnTo>
                  <a:pt x="0" y="18398"/>
                </a:lnTo>
                <a:lnTo>
                  <a:pt x="4585" y="18398"/>
                </a:lnTo>
                <a:lnTo>
                  <a:pt x="6809" y="21600"/>
                </a:lnTo>
                <a:lnTo>
                  <a:pt x="7593" y="21229"/>
                </a:lnTo>
                <a:lnTo>
                  <a:pt x="5354" y="18001"/>
                </a:lnTo>
                <a:lnTo>
                  <a:pt x="9194" y="12570"/>
                </a:lnTo>
                <a:cubicBezTo>
                  <a:pt x="12197" y="13843"/>
                  <a:pt x="15964" y="13438"/>
                  <a:pt x="18477" y="11349"/>
                </a:cubicBezTo>
                <a:cubicBezTo>
                  <a:pt x="21600" y="8753"/>
                  <a:pt x="21600" y="4544"/>
                  <a:pt x="18477" y="1948"/>
                </a:cubicBezTo>
                <a:cubicBezTo>
                  <a:pt x="16916" y="650"/>
                  <a:pt x="14869" y="0"/>
                  <a:pt x="12823" y="0"/>
                </a:cubicBezTo>
                <a:close/>
                <a:moveTo>
                  <a:pt x="12823" y="755"/>
                </a:moveTo>
                <a:cubicBezTo>
                  <a:pt x="14637" y="755"/>
                  <a:pt x="16452" y="1332"/>
                  <a:pt x="17837" y="2482"/>
                </a:cubicBezTo>
                <a:cubicBezTo>
                  <a:pt x="20605" y="4784"/>
                  <a:pt x="20605" y="8515"/>
                  <a:pt x="17837" y="10817"/>
                </a:cubicBezTo>
                <a:cubicBezTo>
                  <a:pt x="15068" y="13118"/>
                  <a:pt x="10580" y="13118"/>
                  <a:pt x="7811" y="10817"/>
                </a:cubicBezTo>
                <a:cubicBezTo>
                  <a:pt x="5043" y="8515"/>
                  <a:pt x="5043" y="4784"/>
                  <a:pt x="7811" y="2482"/>
                </a:cubicBezTo>
                <a:cubicBezTo>
                  <a:pt x="9195" y="1332"/>
                  <a:pt x="11009" y="755"/>
                  <a:pt x="12823" y="755"/>
                </a:cubicBezTo>
                <a:close/>
              </a:path>
            </a:pathLst>
          </a:custGeom>
          <a:solidFill>
            <a:srgbClr val="797777"/>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grpSp>
        <p:nvGrpSpPr>
          <p:cNvPr id="59" name="Group 10">
            <a:extLst>
              <a:ext uri="{FF2B5EF4-FFF2-40B4-BE49-F238E27FC236}">
                <a16:creationId xmlns:a16="http://schemas.microsoft.com/office/drawing/2014/main" id="{518DB10D-07C8-0D4B-9CAF-257C0B749389}"/>
              </a:ext>
            </a:extLst>
          </p:cNvPr>
          <p:cNvGrpSpPr/>
          <p:nvPr/>
        </p:nvGrpSpPr>
        <p:grpSpPr>
          <a:xfrm>
            <a:off x="6531829" y="2496742"/>
            <a:ext cx="758115" cy="758115"/>
            <a:chOff x="6531829" y="2496742"/>
            <a:chExt cx="758115" cy="758115"/>
          </a:xfrm>
        </p:grpSpPr>
        <p:sp>
          <p:nvSpPr>
            <p:cNvPr id="60" name="Кружок">
              <a:extLst>
                <a:ext uri="{FF2B5EF4-FFF2-40B4-BE49-F238E27FC236}">
                  <a16:creationId xmlns:a16="http://schemas.microsoft.com/office/drawing/2014/main" id="{5195E562-0B60-FA48-B397-76F480C503E8}"/>
                </a:ext>
              </a:extLst>
            </p:cNvPr>
            <p:cNvSpPr/>
            <p:nvPr/>
          </p:nvSpPr>
          <p:spPr>
            <a:xfrm>
              <a:off x="6531829" y="2496742"/>
              <a:ext cx="758115" cy="758115"/>
            </a:xfrm>
            <a:prstGeom prst="ellipse">
              <a:avLst/>
            </a:prstGeom>
            <a:solidFill>
              <a:schemeClr val="bg2"/>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sp>
          <p:nvSpPr>
            <p:cNvPr id="61" name="Text Box 3">
              <a:extLst>
                <a:ext uri="{FF2B5EF4-FFF2-40B4-BE49-F238E27FC236}">
                  <a16:creationId xmlns:a16="http://schemas.microsoft.com/office/drawing/2014/main" id="{F45104AD-3134-D649-AC14-B00ABC392FA0}"/>
                </a:ext>
              </a:extLst>
            </p:cNvPr>
            <p:cNvSpPr txBox="1"/>
            <p:nvPr/>
          </p:nvSpPr>
          <p:spPr>
            <a:xfrm>
              <a:off x="6795387" y="2725310"/>
              <a:ext cx="236997" cy="284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marL="0" marR="0" lvl="0" indent="0" algn="ctr" defTabSz="412750" rtl="0" eaLnBrk="0" fontAlgn="base" latinLnBrk="0" hangingPunct="0">
                <a:lnSpc>
                  <a:spcPct val="100000"/>
                </a:lnSpc>
                <a:spcBef>
                  <a:spcPct val="0"/>
                </a:spcBef>
                <a:spcAft>
                  <a:spcPct val="0"/>
                </a:spcAft>
                <a:buClrTx/>
                <a:buSzTx/>
                <a:buFontTx/>
                <a:buNone/>
                <a:tabLst/>
                <a:defRPr/>
              </a:pPr>
              <a:r>
                <a:rPr kumimoji="0" lang="en-US" sz="1600" b="1" i="0" u="none" strike="noStrike" kern="0" cap="all"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Impact"/>
                </a:rPr>
                <a:t>1</a:t>
              </a:r>
            </a:p>
          </p:txBody>
        </p:sp>
      </p:grpSp>
      <p:sp>
        <p:nvSpPr>
          <p:cNvPr id="62" name="Фигура">
            <a:extLst>
              <a:ext uri="{FF2B5EF4-FFF2-40B4-BE49-F238E27FC236}">
                <a16:creationId xmlns:a16="http://schemas.microsoft.com/office/drawing/2014/main" id="{A57CB61A-6F93-7B4B-87A8-E0413302DE38}"/>
              </a:ext>
            </a:extLst>
          </p:cNvPr>
          <p:cNvSpPr/>
          <p:nvPr/>
        </p:nvSpPr>
        <p:spPr>
          <a:xfrm>
            <a:off x="6118899" y="4578329"/>
            <a:ext cx="1286930" cy="1604758"/>
          </a:xfrm>
          <a:custGeom>
            <a:avLst/>
            <a:gdLst/>
            <a:ahLst/>
            <a:cxnLst>
              <a:cxn ang="0">
                <a:pos x="wd2" y="hd2"/>
              </a:cxn>
              <a:cxn ang="5400000">
                <a:pos x="wd2" y="hd2"/>
              </a:cxn>
              <a:cxn ang="10800000">
                <a:pos x="wd2" y="hd2"/>
              </a:cxn>
              <a:cxn ang="16200000">
                <a:pos x="wd2" y="hd2"/>
              </a:cxn>
            </a:cxnLst>
            <a:rect l="0" t="0" r="r" b="b"/>
            <a:pathLst>
              <a:path w="20818" h="20968" extrusionOk="0">
                <a:moveTo>
                  <a:pt x="6797" y="0"/>
                </a:moveTo>
                <a:lnTo>
                  <a:pt x="4592" y="3085"/>
                </a:lnTo>
                <a:lnTo>
                  <a:pt x="0" y="3085"/>
                </a:lnTo>
                <a:lnTo>
                  <a:pt x="0" y="3799"/>
                </a:lnTo>
                <a:lnTo>
                  <a:pt x="4542" y="3799"/>
                </a:lnTo>
                <a:lnTo>
                  <a:pt x="8319" y="9145"/>
                </a:lnTo>
                <a:cubicBezTo>
                  <a:pt x="7906" y="9371"/>
                  <a:pt x="7511" y="9629"/>
                  <a:pt x="7145" y="9924"/>
                </a:cubicBezTo>
                <a:cubicBezTo>
                  <a:pt x="4017" y="12451"/>
                  <a:pt x="4017" y="16547"/>
                  <a:pt x="7145" y="19073"/>
                </a:cubicBezTo>
                <a:cubicBezTo>
                  <a:pt x="10273" y="21600"/>
                  <a:pt x="15344" y="21600"/>
                  <a:pt x="18472" y="19073"/>
                </a:cubicBezTo>
                <a:cubicBezTo>
                  <a:pt x="21600" y="16547"/>
                  <a:pt x="21600" y="12451"/>
                  <a:pt x="18472" y="9924"/>
                </a:cubicBezTo>
                <a:cubicBezTo>
                  <a:pt x="16908" y="8661"/>
                  <a:pt x="14858" y="8029"/>
                  <a:pt x="12809" y="8029"/>
                </a:cubicBezTo>
                <a:cubicBezTo>
                  <a:pt x="11538" y="8029"/>
                  <a:pt x="10269" y="8272"/>
                  <a:pt x="9114" y="8758"/>
                </a:cubicBezTo>
                <a:lnTo>
                  <a:pt x="5360" y="3450"/>
                </a:lnTo>
                <a:lnTo>
                  <a:pt x="7568" y="363"/>
                </a:lnTo>
                <a:lnTo>
                  <a:pt x="6797" y="0"/>
                </a:lnTo>
                <a:close/>
                <a:moveTo>
                  <a:pt x="12809" y="8764"/>
                </a:moveTo>
                <a:cubicBezTo>
                  <a:pt x="14626" y="8764"/>
                  <a:pt x="16444" y="9325"/>
                  <a:pt x="17831" y="10444"/>
                </a:cubicBezTo>
                <a:cubicBezTo>
                  <a:pt x="20603" y="12684"/>
                  <a:pt x="20603" y="16316"/>
                  <a:pt x="17831" y="18555"/>
                </a:cubicBezTo>
                <a:cubicBezTo>
                  <a:pt x="15058" y="20795"/>
                  <a:pt x="10562" y="20795"/>
                  <a:pt x="7789" y="18555"/>
                </a:cubicBezTo>
                <a:cubicBezTo>
                  <a:pt x="5016" y="16316"/>
                  <a:pt x="5016" y="12684"/>
                  <a:pt x="7789" y="10444"/>
                </a:cubicBezTo>
                <a:cubicBezTo>
                  <a:pt x="9175" y="9325"/>
                  <a:pt x="10991" y="8764"/>
                  <a:pt x="12809" y="8764"/>
                </a:cubicBezTo>
                <a:close/>
              </a:path>
            </a:pathLst>
          </a:custGeom>
          <a:solidFill>
            <a:srgbClr val="797777"/>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grpSp>
        <p:nvGrpSpPr>
          <p:cNvPr id="63" name="Group 12">
            <a:extLst>
              <a:ext uri="{FF2B5EF4-FFF2-40B4-BE49-F238E27FC236}">
                <a16:creationId xmlns:a16="http://schemas.microsoft.com/office/drawing/2014/main" id="{D0B35F87-332C-104D-AB2B-0001E028EA11}"/>
              </a:ext>
            </a:extLst>
          </p:cNvPr>
          <p:cNvGrpSpPr/>
          <p:nvPr/>
        </p:nvGrpSpPr>
        <p:grpSpPr>
          <a:xfrm>
            <a:off x="6531383" y="5305921"/>
            <a:ext cx="758115" cy="758115"/>
            <a:chOff x="6531383" y="5305921"/>
            <a:chExt cx="758115" cy="758115"/>
          </a:xfrm>
        </p:grpSpPr>
        <p:sp>
          <p:nvSpPr>
            <p:cNvPr id="64" name="Кружок">
              <a:extLst>
                <a:ext uri="{FF2B5EF4-FFF2-40B4-BE49-F238E27FC236}">
                  <a16:creationId xmlns:a16="http://schemas.microsoft.com/office/drawing/2014/main" id="{AF2F28B4-0C36-9342-87EB-4AFF0B7DED19}"/>
                </a:ext>
              </a:extLst>
            </p:cNvPr>
            <p:cNvSpPr/>
            <p:nvPr/>
          </p:nvSpPr>
          <p:spPr>
            <a:xfrm>
              <a:off x="6531383" y="5305921"/>
              <a:ext cx="758115" cy="758115"/>
            </a:xfrm>
            <a:prstGeom prst="ellipse">
              <a:avLst/>
            </a:prstGeom>
            <a:solidFill>
              <a:schemeClr val="bg2"/>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sp>
          <p:nvSpPr>
            <p:cNvPr id="65" name="Text Box 3">
              <a:extLst>
                <a:ext uri="{FF2B5EF4-FFF2-40B4-BE49-F238E27FC236}">
                  <a16:creationId xmlns:a16="http://schemas.microsoft.com/office/drawing/2014/main" id="{5972B311-B172-7945-8900-D21CE385409A}"/>
                </a:ext>
              </a:extLst>
            </p:cNvPr>
            <p:cNvSpPr txBox="1"/>
            <p:nvPr/>
          </p:nvSpPr>
          <p:spPr>
            <a:xfrm>
              <a:off x="6795388" y="5539860"/>
              <a:ext cx="236996"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marL="0" marR="0" lvl="0" indent="0" algn="ctr" defTabSz="412750" rtl="0" eaLnBrk="0" fontAlgn="base" latinLnBrk="0" hangingPunct="0">
                <a:lnSpc>
                  <a:spcPct val="100000"/>
                </a:lnSpc>
                <a:spcBef>
                  <a:spcPct val="0"/>
                </a:spcBef>
                <a:spcAft>
                  <a:spcPct val="0"/>
                </a:spcAft>
                <a:buClrTx/>
                <a:buSzTx/>
                <a:buFontTx/>
                <a:buNone/>
                <a:tabLst/>
                <a:defRPr/>
              </a:pPr>
              <a:r>
                <a:rPr kumimoji="0" lang="en-US" sz="1700" b="1" i="0" u="none" strike="noStrike" kern="0" cap="all" spc="0" normalizeH="0" baseline="0" noProof="0" dirty="0">
                  <a:ln>
                    <a:noFill/>
                  </a:ln>
                  <a:solidFill>
                    <a:srgbClr val="00457C"/>
                  </a:solidFill>
                  <a:effectLst/>
                  <a:uLnTx/>
                  <a:uFillTx/>
                  <a:latin typeface="Century Gothic" panose="020B0502020202020204" pitchFamily="34" charset="0"/>
                  <a:sym typeface="Impact"/>
                </a:rPr>
                <a:t>3</a:t>
              </a:r>
            </a:p>
          </p:txBody>
        </p:sp>
      </p:grpSp>
      <p:sp>
        <p:nvSpPr>
          <p:cNvPr id="66" name="Фигура">
            <a:extLst>
              <a:ext uri="{FF2B5EF4-FFF2-40B4-BE49-F238E27FC236}">
                <a16:creationId xmlns:a16="http://schemas.microsoft.com/office/drawing/2014/main" id="{6C5AC33E-CCA8-7A45-AB2F-6D1C612BB05C}"/>
              </a:ext>
            </a:extLst>
          </p:cNvPr>
          <p:cNvSpPr/>
          <p:nvPr/>
        </p:nvSpPr>
        <p:spPr>
          <a:xfrm>
            <a:off x="6567669" y="3789139"/>
            <a:ext cx="1646869" cy="990312"/>
          </a:xfrm>
          <a:custGeom>
            <a:avLst/>
            <a:gdLst/>
            <a:ahLst/>
            <a:cxnLst>
              <a:cxn ang="0">
                <a:pos x="wd2" y="hd2"/>
              </a:cxn>
              <a:cxn ang="5400000">
                <a:pos x="wd2" y="hd2"/>
              </a:cxn>
              <a:cxn ang="10800000">
                <a:pos x="wd2" y="hd2"/>
              </a:cxn>
              <a:cxn ang="16200000">
                <a:pos x="wd2" y="hd2"/>
              </a:cxn>
            </a:cxnLst>
            <a:rect l="0" t="0" r="r" b="b"/>
            <a:pathLst>
              <a:path w="20984" h="20595" extrusionOk="0">
                <a:moveTo>
                  <a:pt x="14675" y="0"/>
                </a:moveTo>
                <a:cubicBezTo>
                  <a:pt x="13061" y="0"/>
                  <a:pt x="11446" y="1007"/>
                  <a:pt x="10214" y="3017"/>
                </a:cubicBezTo>
                <a:cubicBezTo>
                  <a:pt x="9083" y="4863"/>
                  <a:pt x="8478" y="7236"/>
                  <a:pt x="8385" y="9652"/>
                </a:cubicBezTo>
                <a:lnTo>
                  <a:pt x="2411" y="9652"/>
                </a:lnTo>
                <a:lnTo>
                  <a:pt x="636" y="4641"/>
                </a:lnTo>
                <a:lnTo>
                  <a:pt x="18" y="5216"/>
                </a:lnTo>
                <a:lnTo>
                  <a:pt x="1807" y="10272"/>
                </a:lnTo>
                <a:lnTo>
                  <a:pt x="0" y="15380"/>
                </a:lnTo>
                <a:lnTo>
                  <a:pt x="607" y="15958"/>
                </a:lnTo>
                <a:lnTo>
                  <a:pt x="2416" y="10844"/>
                </a:lnTo>
                <a:lnTo>
                  <a:pt x="8381" y="10844"/>
                </a:lnTo>
                <a:cubicBezTo>
                  <a:pt x="8461" y="13294"/>
                  <a:pt x="9068" y="15707"/>
                  <a:pt x="10214" y="17579"/>
                </a:cubicBezTo>
                <a:cubicBezTo>
                  <a:pt x="12678" y="21600"/>
                  <a:pt x="16672" y="21600"/>
                  <a:pt x="19136" y="17579"/>
                </a:cubicBezTo>
                <a:cubicBezTo>
                  <a:pt x="21600" y="13557"/>
                  <a:pt x="21600" y="7038"/>
                  <a:pt x="19136" y="3017"/>
                </a:cubicBezTo>
                <a:cubicBezTo>
                  <a:pt x="17904" y="1007"/>
                  <a:pt x="16290" y="0"/>
                  <a:pt x="14675" y="0"/>
                </a:cubicBezTo>
                <a:close/>
                <a:moveTo>
                  <a:pt x="14675" y="1170"/>
                </a:moveTo>
                <a:cubicBezTo>
                  <a:pt x="16107" y="1170"/>
                  <a:pt x="17539" y="2063"/>
                  <a:pt x="18631" y="3845"/>
                </a:cubicBezTo>
                <a:cubicBezTo>
                  <a:pt x="20815" y="7410"/>
                  <a:pt x="20815" y="13189"/>
                  <a:pt x="18631" y="16754"/>
                </a:cubicBezTo>
                <a:cubicBezTo>
                  <a:pt x="16447" y="20319"/>
                  <a:pt x="12906" y="20319"/>
                  <a:pt x="10722" y="16754"/>
                </a:cubicBezTo>
                <a:cubicBezTo>
                  <a:pt x="8537" y="13189"/>
                  <a:pt x="8537" y="7410"/>
                  <a:pt x="10722" y="3845"/>
                </a:cubicBezTo>
                <a:cubicBezTo>
                  <a:pt x="11814" y="2063"/>
                  <a:pt x="13244" y="1170"/>
                  <a:pt x="14675" y="1170"/>
                </a:cubicBezTo>
                <a:close/>
              </a:path>
            </a:pathLst>
          </a:custGeom>
          <a:solidFill>
            <a:srgbClr val="B5B5B5"/>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grpSp>
        <p:nvGrpSpPr>
          <p:cNvPr id="67" name="Group 11">
            <a:extLst>
              <a:ext uri="{FF2B5EF4-FFF2-40B4-BE49-F238E27FC236}">
                <a16:creationId xmlns:a16="http://schemas.microsoft.com/office/drawing/2014/main" id="{01B6D452-0CF7-2744-8B86-D28C93423D41}"/>
              </a:ext>
            </a:extLst>
          </p:cNvPr>
          <p:cNvGrpSpPr/>
          <p:nvPr/>
        </p:nvGrpSpPr>
        <p:grpSpPr>
          <a:xfrm>
            <a:off x="7338924" y="3904017"/>
            <a:ext cx="758115" cy="758115"/>
            <a:chOff x="7338924" y="3904017"/>
            <a:chExt cx="758115" cy="758115"/>
          </a:xfrm>
        </p:grpSpPr>
        <p:sp>
          <p:nvSpPr>
            <p:cNvPr id="68" name="Кружок">
              <a:extLst>
                <a:ext uri="{FF2B5EF4-FFF2-40B4-BE49-F238E27FC236}">
                  <a16:creationId xmlns:a16="http://schemas.microsoft.com/office/drawing/2014/main" id="{4D32009B-198D-0446-9C94-46E1AF0AB384}"/>
                </a:ext>
              </a:extLst>
            </p:cNvPr>
            <p:cNvSpPr/>
            <p:nvPr/>
          </p:nvSpPr>
          <p:spPr>
            <a:xfrm>
              <a:off x="7338924" y="3904017"/>
              <a:ext cx="758115" cy="758115"/>
            </a:xfrm>
            <a:prstGeom prst="ellipse">
              <a:avLst/>
            </a:prstGeom>
            <a:solidFill>
              <a:schemeClr val="bg2"/>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sp>
          <p:nvSpPr>
            <p:cNvPr id="69" name="Text Box 3">
              <a:extLst>
                <a:ext uri="{FF2B5EF4-FFF2-40B4-BE49-F238E27FC236}">
                  <a16:creationId xmlns:a16="http://schemas.microsoft.com/office/drawing/2014/main" id="{51DE7077-364C-B24F-8E64-4C0BB55B1404}"/>
                </a:ext>
              </a:extLst>
            </p:cNvPr>
            <p:cNvSpPr txBox="1"/>
            <p:nvPr/>
          </p:nvSpPr>
          <p:spPr>
            <a:xfrm>
              <a:off x="7534210" y="4133805"/>
              <a:ext cx="367544" cy="284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marL="0" marR="0" lvl="0" indent="0" algn="ctr" defTabSz="412750" rtl="0" eaLnBrk="0" fontAlgn="base" latinLnBrk="0" hangingPunct="0">
                <a:lnSpc>
                  <a:spcPct val="100000"/>
                </a:lnSpc>
                <a:spcBef>
                  <a:spcPct val="0"/>
                </a:spcBef>
                <a:spcAft>
                  <a:spcPct val="0"/>
                </a:spcAft>
                <a:buClrTx/>
                <a:buSzTx/>
                <a:buFontTx/>
                <a:buNone/>
                <a:tabLst/>
                <a:defRPr/>
              </a:pPr>
              <a:r>
                <a:rPr kumimoji="0" lang="en-US" sz="1600" b="1" i="0" u="none" strike="noStrike" kern="0" cap="all"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Impact"/>
                </a:rPr>
                <a:t>2</a:t>
              </a:r>
              <a:endParaRPr kumimoji="0" lang="en-US" sz="1700" b="1" i="0" u="none" strike="noStrike" kern="0" cap="all"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Impact"/>
              </a:endParaRPr>
            </a:p>
          </p:txBody>
        </p:sp>
      </p:grpSp>
      <p:sp>
        <p:nvSpPr>
          <p:cNvPr id="70" name="cups a coffee">
            <a:extLst>
              <a:ext uri="{FF2B5EF4-FFF2-40B4-BE49-F238E27FC236}">
                <a16:creationId xmlns:a16="http://schemas.microsoft.com/office/drawing/2014/main" id="{4160FAD3-A54F-1F4B-BEC2-DE8028FBC2AF}"/>
              </a:ext>
            </a:extLst>
          </p:cNvPr>
          <p:cNvSpPr txBox="1"/>
          <p:nvPr/>
        </p:nvSpPr>
        <p:spPr>
          <a:xfrm>
            <a:off x="7890975" y="5110396"/>
            <a:ext cx="3639386" cy="120032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Adjust the ORSA scenarios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endParaRPr>
          </a:p>
          <a:p>
            <a:pPr marL="0" marR="0" lvl="0" indent="0" algn="just" defTabSz="914400" rtl="0" eaLnBrk="0" fontAlgn="base" latinLnBrk="0" hangingPunct="0">
              <a:lnSpc>
                <a:spcPts val="128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Identify relevant ORSA scenarios (based on our risk analysis) and quantify the associated economic capital.</a:t>
            </a:r>
          </a:p>
        </p:txBody>
      </p:sp>
      <p:sp>
        <p:nvSpPr>
          <p:cNvPr id="71" name="cups a coffee">
            <a:extLst>
              <a:ext uri="{FF2B5EF4-FFF2-40B4-BE49-F238E27FC236}">
                <a16:creationId xmlns:a16="http://schemas.microsoft.com/office/drawing/2014/main" id="{ABB89F8D-2B8E-3E49-9C44-6B069209D095}"/>
              </a:ext>
            </a:extLst>
          </p:cNvPr>
          <p:cNvSpPr txBox="1"/>
          <p:nvPr/>
        </p:nvSpPr>
        <p:spPr>
          <a:xfrm>
            <a:off x="479503" y="3227987"/>
            <a:ext cx="3042864" cy="174919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Adjust product characteristics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endParaRPr>
          </a:p>
          <a:p>
            <a:pPr marL="0" marR="0" lvl="0" indent="0" algn="just" defTabSz="914400" rtl="0" eaLnBrk="0" fontAlgn="base" latinLnBrk="0" hangingPunct="0">
              <a:lnSpc>
                <a:spcPts val="128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Adapt features and clauses when creating new products or reviewing existing products, with the objective of setting up customized covers.</a:t>
            </a:r>
          </a:p>
          <a:p>
            <a:pPr marL="0" marR="0" lvl="0" indent="0" algn="just" defTabSz="914400" rtl="0" eaLnBrk="0" fontAlgn="base" latinLnBrk="0" hangingPunct="0">
              <a:lnSpc>
                <a:spcPts val="128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endParaRPr>
          </a:p>
        </p:txBody>
      </p:sp>
      <p:sp>
        <p:nvSpPr>
          <p:cNvPr id="72" name="cups a coffee">
            <a:extLst>
              <a:ext uri="{FF2B5EF4-FFF2-40B4-BE49-F238E27FC236}">
                <a16:creationId xmlns:a16="http://schemas.microsoft.com/office/drawing/2014/main" id="{7870B1AF-F81D-314D-869E-F99885BE4F40}"/>
              </a:ext>
            </a:extLst>
          </p:cNvPr>
          <p:cNvSpPr txBox="1"/>
          <p:nvPr/>
        </p:nvSpPr>
        <p:spPr>
          <a:xfrm>
            <a:off x="1070517" y="1381238"/>
            <a:ext cx="3467246" cy="1033616"/>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Limit anti-selection</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endParaRPr>
          </a:p>
          <a:p>
            <a:pPr marL="0" marR="0" lvl="0" indent="0" algn="just" defTabSz="914400" rtl="0" eaLnBrk="0" fontAlgn="base" latinLnBrk="0" hangingPunct="0">
              <a:lnSpc>
                <a:spcPts val="128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Measure and limit issues such as anti-selection and moral hazard for coverage contracts.</a:t>
            </a:r>
          </a:p>
        </p:txBody>
      </p:sp>
      <p:sp>
        <p:nvSpPr>
          <p:cNvPr id="73" name="cups a coffee">
            <a:extLst>
              <a:ext uri="{FF2B5EF4-FFF2-40B4-BE49-F238E27FC236}">
                <a16:creationId xmlns:a16="http://schemas.microsoft.com/office/drawing/2014/main" id="{5E16079A-7734-6A44-B8CF-3632A5969372}"/>
              </a:ext>
            </a:extLst>
          </p:cNvPr>
          <p:cNvSpPr txBox="1"/>
          <p:nvPr/>
        </p:nvSpPr>
        <p:spPr>
          <a:xfrm>
            <a:off x="691379" y="5121547"/>
            <a:ext cx="3645927" cy="120032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Review risk limits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endParaRPr>
          </a:p>
          <a:p>
            <a:pPr marL="0" marR="0" lvl="0" indent="0" algn="just" defTabSz="914400" rtl="0" eaLnBrk="0" fontAlgn="base" latinLnBrk="0" hangingPunct="0">
              <a:lnSpc>
                <a:spcPts val="128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Adapt the risk profile, including risk appetite and limits, in a central scenario and then under stress scenarios.</a:t>
            </a:r>
          </a:p>
        </p:txBody>
      </p:sp>
      <p:grpSp>
        <p:nvGrpSpPr>
          <p:cNvPr id="74" name="Group 2">
            <a:extLst>
              <a:ext uri="{FF2B5EF4-FFF2-40B4-BE49-F238E27FC236}">
                <a16:creationId xmlns:a16="http://schemas.microsoft.com/office/drawing/2014/main" id="{3B9927D1-69E8-1B45-97B3-B3A02D59802D}"/>
              </a:ext>
            </a:extLst>
          </p:cNvPr>
          <p:cNvGrpSpPr/>
          <p:nvPr/>
        </p:nvGrpSpPr>
        <p:grpSpPr>
          <a:xfrm>
            <a:off x="5550786" y="3810891"/>
            <a:ext cx="1090458" cy="944365"/>
            <a:chOff x="5550786" y="3810891"/>
            <a:chExt cx="1090458" cy="944365"/>
          </a:xfrm>
        </p:grpSpPr>
        <p:sp>
          <p:nvSpPr>
            <p:cNvPr id="75" name="Многоугольник">
              <a:extLst>
                <a:ext uri="{FF2B5EF4-FFF2-40B4-BE49-F238E27FC236}">
                  <a16:creationId xmlns:a16="http://schemas.microsoft.com/office/drawing/2014/main" id="{1A501CD7-C998-6240-B230-0300FA56CEB9}"/>
                </a:ext>
              </a:extLst>
            </p:cNvPr>
            <p:cNvSpPr/>
            <p:nvPr/>
          </p:nvSpPr>
          <p:spPr>
            <a:xfrm rot="5400000">
              <a:off x="5623832" y="3737845"/>
              <a:ext cx="944365" cy="10904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457C"/>
            </a:solidFill>
            <a:ln w="12700">
              <a:miter lim="400000"/>
            </a:ln>
          </p:spPr>
          <p:txBody>
            <a:bodyPr lIns="19050" tIns="19050" rIns="19050" bIns="19050" anchor="ctr"/>
            <a:lstStyle/>
            <a:p>
              <a:pPr marL="0" marR="0" lvl="0" indent="0" algn="l" defTabSz="41275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252D30"/>
                </a:solidFill>
                <a:effectLst/>
                <a:uLnTx/>
                <a:uFillTx/>
                <a:latin typeface="Arial"/>
                <a:ea typeface="+mn-ea"/>
                <a:cs typeface="Arial"/>
                <a:sym typeface="Arial"/>
              </a:endParaRPr>
            </a:p>
          </p:txBody>
        </p:sp>
        <p:sp>
          <p:nvSpPr>
            <p:cNvPr id="76" name="cups a coffee">
              <a:extLst>
                <a:ext uri="{FF2B5EF4-FFF2-40B4-BE49-F238E27FC236}">
                  <a16:creationId xmlns:a16="http://schemas.microsoft.com/office/drawing/2014/main" id="{ACB30E03-79CD-6C42-A3D3-6253E7195FC4}"/>
                </a:ext>
              </a:extLst>
            </p:cNvPr>
            <p:cNvSpPr txBox="1"/>
            <p:nvPr/>
          </p:nvSpPr>
          <p:spPr>
            <a:xfrm>
              <a:off x="5645912" y="4095686"/>
              <a:ext cx="897255" cy="28212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marL="0" marR="0" lvl="0" indent="0" algn="ctr" defTabSz="914400" rtl="0" eaLnBrk="0" fontAlgn="base" latinLnBrk="0" hangingPunct="0">
                <a:lnSpc>
                  <a:spcPts val="142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ORSA</a:t>
              </a:r>
            </a:p>
          </p:txBody>
        </p:sp>
      </p:grpSp>
    </p:spTree>
    <p:extLst>
      <p:ext uri="{BB962C8B-B14F-4D97-AF65-F5344CB8AC3E}">
        <p14:creationId xmlns:p14="http://schemas.microsoft.com/office/powerpoint/2010/main" val="295732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circle(out)">
                                      <p:cBhvr>
                                        <p:cTn id="10" dur="2000"/>
                                        <p:tgtEl>
                                          <p:spTgt spid="58"/>
                                        </p:tgtEl>
                                      </p:cBhvr>
                                    </p:animEffect>
                                  </p:childTnLst>
                                </p:cTn>
                              </p:par>
                              <p:par>
                                <p:cTn id="11" presetID="0" presetClass="path" presetSubtype="0" accel="50000" decel="50000" fill="hold" grpId="1" nodeType="withEffect">
                                  <p:stCondLst>
                                    <p:cond delay="0"/>
                                  </p:stCondLst>
                                  <p:childTnLst>
                                    <p:animMotion origin="layout" path="M -0.05469 0.15764 L 2.08333E-6 -2.96296E-6 " pathEditMode="relative" rAng="0" ptsTypes="AA">
                                      <p:cBhvr>
                                        <p:cTn id="12" dur="2000" fill="hold"/>
                                        <p:tgtEl>
                                          <p:spTgt spid="58"/>
                                        </p:tgtEl>
                                        <p:attrNameLst>
                                          <p:attrName>ppt_x</p:attrName>
                                          <p:attrName>ppt_y</p:attrName>
                                        </p:attrNameLst>
                                      </p:cBhvr>
                                      <p:rCtr x="2747" y="-7963"/>
                                    </p:animMotion>
                                  </p:childTnLst>
                                </p:cTn>
                              </p:par>
                              <p:par>
                                <p:cTn id="13" presetID="23" presetClass="entr" presetSubtype="16" fill="hold" nodeType="withEffect">
                                  <p:stCondLst>
                                    <p:cond delay="1000"/>
                                  </p:stCondLst>
                                  <p:childTnLst>
                                    <p:set>
                                      <p:cBhvr>
                                        <p:cTn id="14" dur="1" fill="hold">
                                          <p:stCondLst>
                                            <p:cond delay="0"/>
                                          </p:stCondLst>
                                        </p:cTn>
                                        <p:tgtEl>
                                          <p:spTgt spid="59"/>
                                        </p:tgtEl>
                                        <p:attrNameLst>
                                          <p:attrName>style.visibility</p:attrName>
                                        </p:attrNameLst>
                                      </p:cBhvr>
                                      <p:to>
                                        <p:strVal val="visible"/>
                                      </p:to>
                                    </p:set>
                                    <p:anim calcmode="lin" valueType="num">
                                      <p:cBhvr>
                                        <p:cTn id="15" dur="1000" fill="hold"/>
                                        <p:tgtEl>
                                          <p:spTgt spid="59"/>
                                        </p:tgtEl>
                                        <p:attrNameLst>
                                          <p:attrName>ppt_w</p:attrName>
                                        </p:attrNameLst>
                                      </p:cBhvr>
                                      <p:tavLst>
                                        <p:tav tm="0">
                                          <p:val>
                                            <p:fltVal val="0"/>
                                          </p:val>
                                        </p:tav>
                                        <p:tav tm="100000">
                                          <p:val>
                                            <p:strVal val="#ppt_w"/>
                                          </p:val>
                                        </p:tav>
                                      </p:tavLst>
                                    </p:anim>
                                    <p:anim calcmode="lin" valueType="num">
                                      <p:cBhvr>
                                        <p:cTn id="16" dur="1000" fill="hold"/>
                                        <p:tgtEl>
                                          <p:spTgt spid="59"/>
                                        </p:tgtEl>
                                        <p:attrNameLst>
                                          <p:attrName>ppt_h</p:attrName>
                                        </p:attrNameLst>
                                      </p:cBhvr>
                                      <p:tavLst>
                                        <p:tav tm="0">
                                          <p:val>
                                            <p:fltVal val="0"/>
                                          </p:val>
                                        </p:tav>
                                        <p:tav tm="100000">
                                          <p:val>
                                            <p:strVal val="#ppt_h"/>
                                          </p:val>
                                        </p:tav>
                                      </p:tavLst>
                                    </p:anim>
                                  </p:childTnLst>
                                </p:cTn>
                              </p:par>
                              <p:par>
                                <p:cTn id="17" presetID="12" presetClass="entr" presetSubtype="8" fill="hold" grpId="0" nodeType="withEffect">
                                  <p:stCondLst>
                                    <p:cond delay="100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p:tgtEl>
                                          <p:spTgt spid="45"/>
                                        </p:tgtEl>
                                        <p:attrNameLst>
                                          <p:attrName>ppt_x</p:attrName>
                                        </p:attrNameLst>
                                      </p:cBhvr>
                                      <p:tavLst>
                                        <p:tav tm="0">
                                          <p:val>
                                            <p:strVal val="#ppt_x-#ppt_w*1.125000"/>
                                          </p:val>
                                        </p:tav>
                                        <p:tav tm="100000">
                                          <p:val>
                                            <p:strVal val="#ppt_x"/>
                                          </p:val>
                                        </p:tav>
                                      </p:tavLst>
                                    </p:anim>
                                    <p:animEffect transition="in" filter="wipe(right)">
                                      <p:cBhvr>
                                        <p:cTn id="20" dur="1000"/>
                                        <p:tgtEl>
                                          <p:spTgt spid="45"/>
                                        </p:tgtEl>
                                      </p:cBhvr>
                                    </p:animEffect>
                                  </p:childTnLst>
                                </p:cTn>
                              </p:par>
                              <p:par>
                                <p:cTn id="21" presetID="6" presetClass="entr" presetSubtype="32" fill="hold" grpId="0" nodeType="withEffect">
                                  <p:stCondLst>
                                    <p:cond delay="1000"/>
                                  </p:stCondLst>
                                  <p:childTnLst>
                                    <p:set>
                                      <p:cBhvr>
                                        <p:cTn id="22" dur="1" fill="hold">
                                          <p:stCondLst>
                                            <p:cond delay="0"/>
                                          </p:stCondLst>
                                        </p:cTn>
                                        <p:tgtEl>
                                          <p:spTgt spid="66"/>
                                        </p:tgtEl>
                                        <p:attrNameLst>
                                          <p:attrName>style.visibility</p:attrName>
                                        </p:attrNameLst>
                                      </p:cBhvr>
                                      <p:to>
                                        <p:strVal val="visible"/>
                                      </p:to>
                                    </p:set>
                                    <p:animEffect transition="in" filter="circle(out)">
                                      <p:cBhvr>
                                        <p:cTn id="23" dur="2000"/>
                                        <p:tgtEl>
                                          <p:spTgt spid="66"/>
                                        </p:tgtEl>
                                      </p:cBhvr>
                                    </p:animEffect>
                                  </p:childTnLst>
                                </p:cTn>
                              </p:par>
                              <p:par>
                                <p:cTn id="24" presetID="0" presetClass="path" presetSubtype="0" accel="50000" decel="50000" fill="hold" grpId="1" nodeType="withEffect">
                                  <p:stCondLst>
                                    <p:cond delay="1000"/>
                                  </p:stCondLst>
                                  <p:childTnLst>
                                    <p:animMotion origin="layout" path="M -0.10625 -0.00255 L 0.00026 -0.00139 " pathEditMode="relative" rAng="0" ptsTypes="AA">
                                      <p:cBhvr>
                                        <p:cTn id="25" dur="2000" fill="hold"/>
                                        <p:tgtEl>
                                          <p:spTgt spid="66"/>
                                        </p:tgtEl>
                                        <p:attrNameLst>
                                          <p:attrName>ppt_x</p:attrName>
                                          <p:attrName>ppt_y</p:attrName>
                                        </p:attrNameLst>
                                      </p:cBhvr>
                                      <p:rCtr x="5326" y="46"/>
                                    </p:animMotion>
                                  </p:childTnLst>
                                </p:cTn>
                              </p:par>
                              <p:par>
                                <p:cTn id="26" presetID="23" presetClass="entr" presetSubtype="16" fill="hold" nodeType="withEffect">
                                  <p:stCondLst>
                                    <p:cond delay="2000"/>
                                  </p:stCondLst>
                                  <p:childTnLst>
                                    <p:set>
                                      <p:cBhvr>
                                        <p:cTn id="27" dur="1" fill="hold">
                                          <p:stCondLst>
                                            <p:cond delay="0"/>
                                          </p:stCondLst>
                                        </p:cTn>
                                        <p:tgtEl>
                                          <p:spTgt spid="67"/>
                                        </p:tgtEl>
                                        <p:attrNameLst>
                                          <p:attrName>style.visibility</p:attrName>
                                        </p:attrNameLst>
                                      </p:cBhvr>
                                      <p:to>
                                        <p:strVal val="visible"/>
                                      </p:to>
                                    </p:set>
                                    <p:anim calcmode="lin" valueType="num">
                                      <p:cBhvr>
                                        <p:cTn id="28" dur="1000" fill="hold"/>
                                        <p:tgtEl>
                                          <p:spTgt spid="67"/>
                                        </p:tgtEl>
                                        <p:attrNameLst>
                                          <p:attrName>ppt_w</p:attrName>
                                        </p:attrNameLst>
                                      </p:cBhvr>
                                      <p:tavLst>
                                        <p:tav tm="0">
                                          <p:val>
                                            <p:fltVal val="0"/>
                                          </p:val>
                                        </p:tav>
                                        <p:tav tm="100000">
                                          <p:val>
                                            <p:strVal val="#ppt_w"/>
                                          </p:val>
                                        </p:tav>
                                      </p:tavLst>
                                    </p:anim>
                                    <p:anim calcmode="lin" valueType="num">
                                      <p:cBhvr>
                                        <p:cTn id="29" dur="1000" fill="hold"/>
                                        <p:tgtEl>
                                          <p:spTgt spid="67"/>
                                        </p:tgtEl>
                                        <p:attrNameLst>
                                          <p:attrName>ppt_h</p:attrName>
                                        </p:attrNameLst>
                                      </p:cBhvr>
                                      <p:tavLst>
                                        <p:tav tm="0">
                                          <p:val>
                                            <p:fltVal val="0"/>
                                          </p:val>
                                        </p:tav>
                                        <p:tav tm="100000">
                                          <p:val>
                                            <p:strVal val="#ppt_h"/>
                                          </p:val>
                                        </p:tav>
                                      </p:tavLst>
                                    </p:anim>
                                  </p:childTnLst>
                                </p:cTn>
                              </p:par>
                              <p:par>
                                <p:cTn id="30" presetID="12" presetClass="entr" presetSubtype="8" fill="hold" grpId="0" nodeType="withEffect">
                                  <p:stCondLst>
                                    <p:cond delay="20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1000"/>
                                        <p:tgtEl>
                                          <p:spTgt spid="44"/>
                                        </p:tgtEl>
                                        <p:attrNameLst>
                                          <p:attrName>ppt_x</p:attrName>
                                        </p:attrNameLst>
                                      </p:cBhvr>
                                      <p:tavLst>
                                        <p:tav tm="0">
                                          <p:val>
                                            <p:strVal val="#ppt_x-#ppt_w*1.125000"/>
                                          </p:val>
                                        </p:tav>
                                        <p:tav tm="100000">
                                          <p:val>
                                            <p:strVal val="#ppt_x"/>
                                          </p:val>
                                        </p:tav>
                                      </p:tavLst>
                                    </p:anim>
                                    <p:animEffect transition="in" filter="wipe(right)">
                                      <p:cBhvr>
                                        <p:cTn id="33" dur="1000"/>
                                        <p:tgtEl>
                                          <p:spTgt spid="44"/>
                                        </p:tgtEl>
                                      </p:cBhvr>
                                    </p:animEffect>
                                  </p:childTnLst>
                                </p:cTn>
                              </p:par>
                              <p:par>
                                <p:cTn id="34" presetID="6" presetClass="entr" presetSubtype="32" fill="hold" grpId="0" nodeType="withEffect">
                                  <p:stCondLst>
                                    <p:cond delay="2000"/>
                                  </p:stCondLst>
                                  <p:childTnLst>
                                    <p:set>
                                      <p:cBhvr>
                                        <p:cTn id="35" dur="1" fill="hold">
                                          <p:stCondLst>
                                            <p:cond delay="0"/>
                                          </p:stCondLst>
                                        </p:cTn>
                                        <p:tgtEl>
                                          <p:spTgt spid="62"/>
                                        </p:tgtEl>
                                        <p:attrNameLst>
                                          <p:attrName>style.visibility</p:attrName>
                                        </p:attrNameLst>
                                      </p:cBhvr>
                                      <p:to>
                                        <p:strVal val="visible"/>
                                      </p:to>
                                    </p:set>
                                    <p:animEffect transition="in" filter="circle(out)">
                                      <p:cBhvr>
                                        <p:cTn id="36" dur="2000"/>
                                        <p:tgtEl>
                                          <p:spTgt spid="62"/>
                                        </p:tgtEl>
                                      </p:cBhvr>
                                    </p:animEffect>
                                  </p:childTnLst>
                                </p:cTn>
                              </p:par>
                              <p:par>
                                <p:cTn id="37" presetID="0" presetClass="path" presetSubtype="0" accel="50000" decel="50000" fill="hold" grpId="1" nodeType="withEffect">
                                  <p:stCondLst>
                                    <p:cond delay="2000"/>
                                  </p:stCondLst>
                                  <p:childTnLst>
                                    <p:animMotion origin="layout" path="M -0.05404 -0.16227 L 2.08333E-6 2.96296E-6 " pathEditMode="relative" rAng="0" ptsTypes="AA">
                                      <p:cBhvr>
                                        <p:cTn id="38" dur="2000" fill="hold"/>
                                        <p:tgtEl>
                                          <p:spTgt spid="62"/>
                                        </p:tgtEl>
                                        <p:attrNameLst>
                                          <p:attrName>ppt_x</p:attrName>
                                          <p:attrName>ppt_y</p:attrName>
                                        </p:attrNameLst>
                                      </p:cBhvr>
                                      <p:rCtr x="2721" y="8241"/>
                                    </p:animMotion>
                                  </p:childTnLst>
                                </p:cTn>
                              </p:par>
                              <p:par>
                                <p:cTn id="39" presetID="23" presetClass="entr" presetSubtype="16" fill="hold" nodeType="withEffect">
                                  <p:stCondLst>
                                    <p:cond delay="3000"/>
                                  </p:stCondLst>
                                  <p:childTnLst>
                                    <p:set>
                                      <p:cBhvr>
                                        <p:cTn id="40" dur="1" fill="hold">
                                          <p:stCondLst>
                                            <p:cond delay="0"/>
                                          </p:stCondLst>
                                        </p:cTn>
                                        <p:tgtEl>
                                          <p:spTgt spid="63"/>
                                        </p:tgtEl>
                                        <p:attrNameLst>
                                          <p:attrName>style.visibility</p:attrName>
                                        </p:attrNameLst>
                                      </p:cBhvr>
                                      <p:to>
                                        <p:strVal val="visible"/>
                                      </p:to>
                                    </p:set>
                                    <p:anim calcmode="lin" valueType="num">
                                      <p:cBhvr>
                                        <p:cTn id="41" dur="1000" fill="hold"/>
                                        <p:tgtEl>
                                          <p:spTgt spid="63"/>
                                        </p:tgtEl>
                                        <p:attrNameLst>
                                          <p:attrName>ppt_w</p:attrName>
                                        </p:attrNameLst>
                                      </p:cBhvr>
                                      <p:tavLst>
                                        <p:tav tm="0">
                                          <p:val>
                                            <p:fltVal val="0"/>
                                          </p:val>
                                        </p:tav>
                                        <p:tav tm="100000">
                                          <p:val>
                                            <p:strVal val="#ppt_w"/>
                                          </p:val>
                                        </p:tav>
                                      </p:tavLst>
                                    </p:anim>
                                    <p:anim calcmode="lin" valueType="num">
                                      <p:cBhvr>
                                        <p:cTn id="42" dur="1000" fill="hold"/>
                                        <p:tgtEl>
                                          <p:spTgt spid="63"/>
                                        </p:tgtEl>
                                        <p:attrNameLst>
                                          <p:attrName>ppt_h</p:attrName>
                                        </p:attrNameLst>
                                      </p:cBhvr>
                                      <p:tavLst>
                                        <p:tav tm="0">
                                          <p:val>
                                            <p:fltVal val="0"/>
                                          </p:val>
                                        </p:tav>
                                        <p:tav tm="100000">
                                          <p:val>
                                            <p:strVal val="#ppt_h"/>
                                          </p:val>
                                        </p:tav>
                                      </p:tavLst>
                                    </p:anim>
                                  </p:childTnLst>
                                </p:cTn>
                              </p:par>
                              <p:par>
                                <p:cTn id="43" presetID="12" presetClass="entr" presetSubtype="8" fill="hold" grpId="0" nodeType="withEffect">
                                  <p:stCondLst>
                                    <p:cond delay="300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1000"/>
                                        <p:tgtEl>
                                          <p:spTgt spid="70"/>
                                        </p:tgtEl>
                                        <p:attrNameLst>
                                          <p:attrName>ppt_x</p:attrName>
                                        </p:attrNameLst>
                                      </p:cBhvr>
                                      <p:tavLst>
                                        <p:tav tm="0">
                                          <p:val>
                                            <p:strVal val="#ppt_x-#ppt_w*1.125000"/>
                                          </p:val>
                                        </p:tav>
                                        <p:tav tm="100000">
                                          <p:val>
                                            <p:strVal val="#ppt_x"/>
                                          </p:val>
                                        </p:tav>
                                      </p:tavLst>
                                    </p:anim>
                                    <p:animEffect transition="in" filter="wipe(right)">
                                      <p:cBhvr>
                                        <p:cTn id="46" dur="1000"/>
                                        <p:tgtEl>
                                          <p:spTgt spid="70"/>
                                        </p:tgtEl>
                                      </p:cBhvr>
                                    </p:animEffect>
                                  </p:childTnLst>
                                </p:cTn>
                              </p:par>
                              <p:par>
                                <p:cTn id="47" presetID="6" presetClass="entr" presetSubtype="32" fill="hold" grpId="0" nodeType="withEffect">
                                  <p:stCondLst>
                                    <p:cond delay="3000"/>
                                  </p:stCondLst>
                                  <p:childTnLst>
                                    <p:set>
                                      <p:cBhvr>
                                        <p:cTn id="48" dur="1" fill="hold">
                                          <p:stCondLst>
                                            <p:cond delay="0"/>
                                          </p:stCondLst>
                                        </p:cTn>
                                        <p:tgtEl>
                                          <p:spTgt spid="50"/>
                                        </p:tgtEl>
                                        <p:attrNameLst>
                                          <p:attrName>style.visibility</p:attrName>
                                        </p:attrNameLst>
                                      </p:cBhvr>
                                      <p:to>
                                        <p:strVal val="visible"/>
                                      </p:to>
                                    </p:set>
                                    <p:animEffect transition="in" filter="circle(out)">
                                      <p:cBhvr>
                                        <p:cTn id="49" dur="2000"/>
                                        <p:tgtEl>
                                          <p:spTgt spid="50"/>
                                        </p:tgtEl>
                                      </p:cBhvr>
                                    </p:animEffect>
                                  </p:childTnLst>
                                </p:cTn>
                              </p:par>
                              <p:par>
                                <p:cTn id="50" presetID="0" presetClass="path" presetSubtype="0" accel="50000" decel="50000" fill="hold" grpId="1" nodeType="withEffect">
                                  <p:stCondLst>
                                    <p:cond delay="3000"/>
                                  </p:stCondLst>
                                  <p:childTnLst>
                                    <p:animMotion origin="layout" path="M 0.05469 -0.15972 L -1.45833E-6 -8.84709E-17 " pathEditMode="relative" rAng="0" ptsTypes="AA">
                                      <p:cBhvr>
                                        <p:cTn id="51" dur="2000" fill="hold"/>
                                        <p:tgtEl>
                                          <p:spTgt spid="50"/>
                                        </p:tgtEl>
                                        <p:attrNameLst>
                                          <p:attrName>ppt_x</p:attrName>
                                          <p:attrName>ppt_y</p:attrName>
                                        </p:attrNameLst>
                                      </p:cBhvr>
                                      <p:rCtr x="-2760" y="8171"/>
                                    </p:animMotion>
                                  </p:childTnLst>
                                </p:cTn>
                              </p:par>
                              <p:par>
                                <p:cTn id="52" presetID="23" presetClass="entr" presetSubtype="16" fill="hold" nodeType="withEffect">
                                  <p:stCondLst>
                                    <p:cond delay="400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fltVal val="0"/>
                                          </p:val>
                                        </p:tav>
                                        <p:tav tm="100000">
                                          <p:val>
                                            <p:strVal val="#ppt_w"/>
                                          </p:val>
                                        </p:tav>
                                      </p:tavLst>
                                    </p:anim>
                                    <p:anim calcmode="lin" valueType="num">
                                      <p:cBhvr>
                                        <p:cTn id="55" dur="1000" fill="hold"/>
                                        <p:tgtEl>
                                          <p:spTgt spid="51"/>
                                        </p:tgtEl>
                                        <p:attrNameLst>
                                          <p:attrName>ppt_h</p:attrName>
                                        </p:attrNameLst>
                                      </p:cBhvr>
                                      <p:tavLst>
                                        <p:tav tm="0">
                                          <p:val>
                                            <p:fltVal val="0"/>
                                          </p:val>
                                        </p:tav>
                                        <p:tav tm="100000">
                                          <p:val>
                                            <p:strVal val="#ppt_h"/>
                                          </p:val>
                                        </p:tav>
                                      </p:tavLst>
                                    </p:anim>
                                  </p:childTnLst>
                                </p:cTn>
                              </p:par>
                              <p:par>
                                <p:cTn id="56" presetID="12" presetClass="entr" presetSubtype="2" fill="hold" grpId="0" nodeType="withEffect">
                                  <p:stCondLst>
                                    <p:cond delay="4000"/>
                                  </p:stCondLst>
                                  <p:childTnLst>
                                    <p:set>
                                      <p:cBhvr>
                                        <p:cTn id="57" dur="1" fill="hold">
                                          <p:stCondLst>
                                            <p:cond delay="0"/>
                                          </p:stCondLst>
                                        </p:cTn>
                                        <p:tgtEl>
                                          <p:spTgt spid="73"/>
                                        </p:tgtEl>
                                        <p:attrNameLst>
                                          <p:attrName>style.visibility</p:attrName>
                                        </p:attrNameLst>
                                      </p:cBhvr>
                                      <p:to>
                                        <p:strVal val="visible"/>
                                      </p:to>
                                    </p:set>
                                    <p:anim calcmode="lin" valueType="num">
                                      <p:cBhvr additive="base">
                                        <p:cTn id="58" dur="1000"/>
                                        <p:tgtEl>
                                          <p:spTgt spid="73"/>
                                        </p:tgtEl>
                                        <p:attrNameLst>
                                          <p:attrName>ppt_x</p:attrName>
                                        </p:attrNameLst>
                                      </p:cBhvr>
                                      <p:tavLst>
                                        <p:tav tm="0">
                                          <p:val>
                                            <p:strVal val="#ppt_x+#ppt_w*1.125000"/>
                                          </p:val>
                                        </p:tav>
                                        <p:tav tm="100000">
                                          <p:val>
                                            <p:strVal val="#ppt_x"/>
                                          </p:val>
                                        </p:tav>
                                      </p:tavLst>
                                    </p:anim>
                                    <p:animEffect transition="in" filter="wipe(left)">
                                      <p:cBhvr>
                                        <p:cTn id="59" dur="1000"/>
                                        <p:tgtEl>
                                          <p:spTgt spid="73"/>
                                        </p:tgtEl>
                                      </p:cBhvr>
                                    </p:animEffect>
                                  </p:childTnLst>
                                </p:cTn>
                              </p:par>
                              <p:par>
                                <p:cTn id="60" presetID="6" presetClass="entr" presetSubtype="32" fill="hold" grpId="0" nodeType="withEffect">
                                  <p:stCondLst>
                                    <p:cond delay="4000"/>
                                  </p:stCondLst>
                                  <p:childTnLst>
                                    <p:set>
                                      <p:cBhvr>
                                        <p:cTn id="61" dur="1" fill="hold">
                                          <p:stCondLst>
                                            <p:cond delay="0"/>
                                          </p:stCondLst>
                                        </p:cTn>
                                        <p:tgtEl>
                                          <p:spTgt spid="54"/>
                                        </p:tgtEl>
                                        <p:attrNameLst>
                                          <p:attrName>style.visibility</p:attrName>
                                        </p:attrNameLst>
                                      </p:cBhvr>
                                      <p:to>
                                        <p:strVal val="visible"/>
                                      </p:to>
                                    </p:set>
                                    <p:animEffect transition="in" filter="circle(out)">
                                      <p:cBhvr>
                                        <p:cTn id="62" dur="2000"/>
                                        <p:tgtEl>
                                          <p:spTgt spid="54"/>
                                        </p:tgtEl>
                                      </p:cBhvr>
                                    </p:animEffect>
                                  </p:childTnLst>
                                </p:cTn>
                              </p:par>
                              <p:par>
                                <p:cTn id="63" presetID="0" presetClass="path" presetSubtype="0" accel="50000" decel="50000" fill="hold" grpId="1" nodeType="withEffect">
                                  <p:stCondLst>
                                    <p:cond delay="4000"/>
                                  </p:stCondLst>
                                  <p:childTnLst>
                                    <p:animMotion origin="layout" path="M 0.10638 -0.00093 L -0.00026 -0.00093 " pathEditMode="relative" rAng="0" ptsTypes="AA">
                                      <p:cBhvr>
                                        <p:cTn id="64" dur="2000" fill="hold"/>
                                        <p:tgtEl>
                                          <p:spTgt spid="54"/>
                                        </p:tgtEl>
                                        <p:attrNameLst>
                                          <p:attrName>ppt_x</p:attrName>
                                          <p:attrName>ppt_y</p:attrName>
                                        </p:attrNameLst>
                                      </p:cBhvr>
                                      <p:rCtr x="-5339" y="0"/>
                                    </p:animMotion>
                                  </p:childTnLst>
                                </p:cTn>
                              </p:par>
                              <p:par>
                                <p:cTn id="65" presetID="23" presetClass="entr" presetSubtype="16" fill="hold" nodeType="withEffect">
                                  <p:stCondLst>
                                    <p:cond delay="500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childTnLst>
                                </p:cTn>
                              </p:par>
                              <p:par>
                                <p:cTn id="69" presetID="12" presetClass="entr" presetSubtype="2" fill="hold" grpId="0" nodeType="withEffect">
                                  <p:stCondLst>
                                    <p:cond delay="500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1000"/>
                                        <p:tgtEl>
                                          <p:spTgt spid="71"/>
                                        </p:tgtEl>
                                        <p:attrNameLst>
                                          <p:attrName>ppt_x</p:attrName>
                                        </p:attrNameLst>
                                      </p:cBhvr>
                                      <p:tavLst>
                                        <p:tav tm="0">
                                          <p:val>
                                            <p:strVal val="#ppt_x+#ppt_w*1.125000"/>
                                          </p:val>
                                        </p:tav>
                                        <p:tav tm="100000">
                                          <p:val>
                                            <p:strVal val="#ppt_x"/>
                                          </p:val>
                                        </p:tav>
                                      </p:tavLst>
                                    </p:anim>
                                    <p:animEffect transition="in" filter="wipe(left)">
                                      <p:cBhvr>
                                        <p:cTn id="72" dur="1000"/>
                                        <p:tgtEl>
                                          <p:spTgt spid="71"/>
                                        </p:tgtEl>
                                      </p:cBhvr>
                                    </p:animEffect>
                                  </p:childTnLst>
                                </p:cTn>
                              </p:par>
                              <p:par>
                                <p:cTn id="73" presetID="6" presetClass="entr" presetSubtype="32" fill="hold" grpId="0" nodeType="withEffect">
                                  <p:stCondLst>
                                    <p:cond delay="5000"/>
                                  </p:stCondLst>
                                  <p:childTnLst>
                                    <p:set>
                                      <p:cBhvr>
                                        <p:cTn id="74" dur="1" fill="hold">
                                          <p:stCondLst>
                                            <p:cond delay="0"/>
                                          </p:stCondLst>
                                        </p:cTn>
                                        <p:tgtEl>
                                          <p:spTgt spid="46"/>
                                        </p:tgtEl>
                                        <p:attrNameLst>
                                          <p:attrName>style.visibility</p:attrName>
                                        </p:attrNameLst>
                                      </p:cBhvr>
                                      <p:to>
                                        <p:strVal val="visible"/>
                                      </p:to>
                                    </p:set>
                                    <p:animEffect transition="in" filter="circle(out)">
                                      <p:cBhvr>
                                        <p:cTn id="75" dur="2000"/>
                                        <p:tgtEl>
                                          <p:spTgt spid="46"/>
                                        </p:tgtEl>
                                      </p:cBhvr>
                                    </p:animEffect>
                                  </p:childTnLst>
                                </p:cTn>
                              </p:par>
                              <p:par>
                                <p:cTn id="76" presetID="0" presetClass="path" presetSubtype="0" accel="50000" decel="50000" fill="hold" grpId="1" nodeType="withEffect">
                                  <p:stCondLst>
                                    <p:cond delay="5000"/>
                                  </p:stCondLst>
                                  <p:childTnLst>
                                    <p:animMotion origin="layout" path="M 0.05469 0.15764 L -2.29167E-6 -1.11111E-6 " pathEditMode="relative" rAng="0" ptsTypes="AA">
                                      <p:cBhvr>
                                        <p:cTn id="77" dur="2000" fill="hold"/>
                                        <p:tgtEl>
                                          <p:spTgt spid="46"/>
                                        </p:tgtEl>
                                        <p:attrNameLst>
                                          <p:attrName>ppt_x</p:attrName>
                                          <p:attrName>ppt_y</p:attrName>
                                        </p:attrNameLst>
                                      </p:cBhvr>
                                      <p:rCtr x="-2747" y="-8056"/>
                                    </p:animMotion>
                                  </p:childTnLst>
                                </p:cTn>
                              </p:par>
                              <p:par>
                                <p:cTn id="78" presetID="23" presetClass="entr" presetSubtype="16" fill="hold" nodeType="withEffect">
                                  <p:stCondLst>
                                    <p:cond delay="6000"/>
                                  </p:stCondLst>
                                  <p:childTnLst>
                                    <p:set>
                                      <p:cBhvr>
                                        <p:cTn id="79" dur="1" fill="hold">
                                          <p:stCondLst>
                                            <p:cond delay="0"/>
                                          </p:stCondLst>
                                        </p:cTn>
                                        <p:tgtEl>
                                          <p:spTgt spid="47"/>
                                        </p:tgtEl>
                                        <p:attrNameLst>
                                          <p:attrName>style.visibility</p:attrName>
                                        </p:attrNameLst>
                                      </p:cBhvr>
                                      <p:to>
                                        <p:strVal val="visible"/>
                                      </p:to>
                                    </p:set>
                                    <p:anim calcmode="lin" valueType="num">
                                      <p:cBhvr>
                                        <p:cTn id="80" dur="1000" fill="hold"/>
                                        <p:tgtEl>
                                          <p:spTgt spid="47"/>
                                        </p:tgtEl>
                                        <p:attrNameLst>
                                          <p:attrName>ppt_w</p:attrName>
                                        </p:attrNameLst>
                                      </p:cBhvr>
                                      <p:tavLst>
                                        <p:tav tm="0">
                                          <p:val>
                                            <p:fltVal val="0"/>
                                          </p:val>
                                        </p:tav>
                                        <p:tav tm="100000">
                                          <p:val>
                                            <p:strVal val="#ppt_w"/>
                                          </p:val>
                                        </p:tav>
                                      </p:tavLst>
                                    </p:anim>
                                    <p:anim calcmode="lin" valueType="num">
                                      <p:cBhvr>
                                        <p:cTn id="81" dur="1000" fill="hold"/>
                                        <p:tgtEl>
                                          <p:spTgt spid="47"/>
                                        </p:tgtEl>
                                        <p:attrNameLst>
                                          <p:attrName>ppt_h</p:attrName>
                                        </p:attrNameLst>
                                      </p:cBhvr>
                                      <p:tavLst>
                                        <p:tav tm="0">
                                          <p:val>
                                            <p:fltVal val="0"/>
                                          </p:val>
                                        </p:tav>
                                        <p:tav tm="100000">
                                          <p:val>
                                            <p:strVal val="#ppt_h"/>
                                          </p:val>
                                        </p:tav>
                                      </p:tavLst>
                                    </p:anim>
                                  </p:childTnLst>
                                </p:cTn>
                              </p:par>
                              <p:par>
                                <p:cTn id="82" presetID="12" presetClass="entr" presetSubtype="2" fill="hold" grpId="0" nodeType="withEffect">
                                  <p:stCondLst>
                                    <p:cond delay="6000"/>
                                  </p:stCondLst>
                                  <p:childTnLst>
                                    <p:set>
                                      <p:cBhvr>
                                        <p:cTn id="83" dur="1" fill="hold">
                                          <p:stCondLst>
                                            <p:cond delay="0"/>
                                          </p:stCondLst>
                                        </p:cTn>
                                        <p:tgtEl>
                                          <p:spTgt spid="72"/>
                                        </p:tgtEl>
                                        <p:attrNameLst>
                                          <p:attrName>style.visibility</p:attrName>
                                        </p:attrNameLst>
                                      </p:cBhvr>
                                      <p:to>
                                        <p:strVal val="visible"/>
                                      </p:to>
                                    </p:set>
                                    <p:anim calcmode="lin" valueType="num">
                                      <p:cBhvr additive="base">
                                        <p:cTn id="84" dur="1000"/>
                                        <p:tgtEl>
                                          <p:spTgt spid="72"/>
                                        </p:tgtEl>
                                        <p:attrNameLst>
                                          <p:attrName>ppt_x</p:attrName>
                                        </p:attrNameLst>
                                      </p:cBhvr>
                                      <p:tavLst>
                                        <p:tav tm="0">
                                          <p:val>
                                            <p:strVal val="#ppt_x+#ppt_w*1.125000"/>
                                          </p:val>
                                        </p:tav>
                                        <p:tav tm="100000">
                                          <p:val>
                                            <p:strVal val="#ppt_x"/>
                                          </p:val>
                                        </p:tav>
                                      </p:tavLst>
                                    </p:anim>
                                    <p:animEffect transition="in" filter="wipe(left)">
                                      <p:cBhvr>
                                        <p:cTn id="85"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6" grpId="1" animBg="1"/>
      <p:bldP spid="50" grpId="0" animBg="1"/>
      <p:bldP spid="50" grpId="1" animBg="1"/>
      <p:bldP spid="54" grpId="0" animBg="1"/>
      <p:bldP spid="54" grpId="1" animBg="1"/>
      <p:bldP spid="58" grpId="0" animBg="1"/>
      <p:bldP spid="58" grpId="1" animBg="1"/>
      <p:bldP spid="62" grpId="0" animBg="1"/>
      <p:bldP spid="62" grpId="1" animBg="1"/>
      <p:bldP spid="66" grpId="0" animBg="1"/>
      <p:bldP spid="66" grpId="1" animBg="1"/>
      <p:bldP spid="70" grpId="0" animBg="1"/>
      <p:bldP spid="71" grpId="0" animBg="1"/>
      <p:bldP spid="72"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Monitoring of Temporary Incapacity risk</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Prevention approaches</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3" name="Group 4">
            <a:extLst>
              <a:ext uri="{FF2B5EF4-FFF2-40B4-BE49-F238E27FC236}">
                <a16:creationId xmlns:a16="http://schemas.microsoft.com/office/drawing/2014/main" id="{6AC373D6-321D-1D41-B54B-B116F892C5BB}"/>
              </a:ext>
            </a:extLst>
          </p:cNvPr>
          <p:cNvGrpSpPr/>
          <p:nvPr/>
        </p:nvGrpSpPr>
        <p:grpSpPr>
          <a:xfrm>
            <a:off x="7110003" y="5245777"/>
            <a:ext cx="4529328" cy="1493695"/>
            <a:chOff x="7110003" y="4703914"/>
            <a:chExt cx="4529328" cy="1493695"/>
          </a:xfrm>
        </p:grpSpPr>
        <p:sp>
          <p:nvSpPr>
            <p:cNvPr id="14" name="Rectangle: Single Corner Rounded 36">
              <a:extLst>
                <a:ext uri="{FF2B5EF4-FFF2-40B4-BE49-F238E27FC236}">
                  <a16:creationId xmlns:a16="http://schemas.microsoft.com/office/drawing/2014/main" id="{56D7D922-8B79-ED42-BDEE-C2CD02B8B6F9}"/>
                </a:ext>
              </a:extLst>
            </p:cNvPr>
            <p:cNvSpPr/>
            <p:nvPr/>
          </p:nvSpPr>
          <p:spPr>
            <a:xfrm rot="5400000">
              <a:off x="8701305" y="3259582"/>
              <a:ext cx="1414720" cy="4461333"/>
            </a:xfrm>
            <a:prstGeom prst="round1Rect">
              <a:avLst>
                <a:gd name="adj" fmla="val 21639"/>
              </a:avLst>
            </a:pr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ts val="1480"/>
                </a:lnSpc>
                <a:spcBef>
                  <a:spcPct val="0"/>
                </a:spcBef>
                <a:spcAft>
                  <a:spcPct val="0"/>
                </a:spcAft>
                <a:buClrTx/>
                <a:buSzTx/>
                <a:buFontTx/>
                <a:buNone/>
                <a:tabLst/>
                <a:defRPr/>
              </a:pPr>
              <a:endParaRPr kumimoji="0" lang="en-US" sz="900" b="0" i="0" u="none" strike="noStrike" kern="1200" cap="none" spc="30" normalizeH="0" baseline="0" noProof="0" dirty="0">
                <a:ln>
                  <a:noFill/>
                </a:ln>
                <a:solidFill>
                  <a:srgbClr val="E7E6E6">
                    <a:lumMod val="10000"/>
                  </a:srgbClr>
                </a:solidFill>
                <a:effectLst/>
                <a:uLnTx/>
                <a:uFillTx/>
                <a:latin typeface="Calibri" panose="020F0502020204030204"/>
                <a:ea typeface="+mn-ea"/>
                <a:cs typeface="+mn-cs"/>
              </a:endParaRPr>
            </a:p>
          </p:txBody>
        </p:sp>
        <p:grpSp>
          <p:nvGrpSpPr>
            <p:cNvPr id="15" name="Group 7">
              <a:extLst>
                <a:ext uri="{FF2B5EF4-FFF2-40B4-BE49-F238E27FC236}">
                  <a16:creationId xmlns:a16="http://schemas.microsoft.com/office/drawing/2014/main" id="{36F7F60A-4FDC-4E13-80B2-1611B62A6AA5}"/>
                </a:ext>
              </a:extLst>
            </p:cNvPr>
            <p:cNvGrpSpPr/>
            <p:nvPr/>
          </p:nvGrpSpPr>
          <p:grpSpPr>
            <a:xfrm>
              <a:off x="7110003" y="4703914"/>
              <a:ext cx="4461331" cy="1414720"/>
              <a:chOff x="6673515" y="4342947"/>
              <a:chExt cx="4678162" cy="1414720"/>
            </a:xfrm>
          </p:grpSpPr>
          <p:sp>
            <p:nvSpPr>
              <p:cNvPr id="16" name="Rectangle: Single Corner Rounded 36">
                <a:extLst>
                  <a:ext uri="{FF2B5EF4-FFF2-40B4-BE49-F238E27FC236}">
                    <a16:creationId xmlns:a16="http://schemas.microsoft.com/office/drawing/2014/main" id="{60DC8F85-5FCB-4714-9234-F0571B05C388}"/>
                  </a:ext>
                </a:extLst>
              </p:cNvPr>
              <p:cNvSpPr/>
              <p:nvPr/>
            </p:nvSpPr>
            <p:spPr>
              <a:xfrm rot="5400000">
                <a:off x="8305236" y="2711226"/>
                <a:ext cx="1414720" cy="4678162"/>
              </a:xfrm>
              <a:prstGeom prst="round1Rect">
                <a:avLst/>
              </a:prstGeom>
              <a:solidFill>
                <a:schemeClr val="bg1"/>
              </a:solidFill>
              <a:ln>
                <a:solidFill>
                  <a:srgbClr val="369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ts val="1480"/>
                  </a:lnSpc>
                  <a:spcBef>
                    <a:spcPct val="0"/>
                  </a:spcBef>
                  <a:spcAft>
                    <a:spcPct val="0"/>
                  </a:spcAft>
                  <a:buClrTx/>
                  <a:buSzTx/>
                  <a:buFontTx/>
                  <a:buNone/>
                  <a:tabLst/>
                  <a:defRPr/>
                </a:pPr>
                <a:endParaRPr kumimoji="0" lang="en-US" sz="1100" b="0" i="0" u="none" strike="noStrike" kern="1200" cap="none" spc="30" normalizeH="0" baseline="0" noProof="0" dirty="0">
                  <a:ln>
                    <a:noFill/>
                  </a:ln>
                  <a:solidFill>
                    <a:srgbClr val="E7E6E6">
                      <a:lumMod val="10000"/>
                    </a:srgbClr>
                  </a:solidFill>
                  <a:effectLst/>
                  <a:uLnTx/>
                  <a:uFillTx/>
                  <a:latin typeface="Calibri" panose="020F0502020204030204"/>
                  <a:ea typeface="+mn-ea"/>
                  <a:cs typeface="+mn-cs"/>
                </a:endParaRPr>
              </a:p>
            </p:txBody>
          </p:sp>
          <p:sp>
            <p:nvSpPr>
              <p:cNvPr id="19" name="TextBox 37">
                <a:extLst>
                  <a:ext uri="{FF2B5EF4-FFF2-40B4-BE49-F238E27FC236}">
                    <a16:creationId xmlns:a16="http://schemas.microsoft.com/office/drawing/2014/main" id="{4D8A3F95-AA5C-4BAC-B6AE-C37D287FBCFF}"/>
                  </a:ext>
                </a:extLst>
              </p:cNvPr>
              <p:cNvSpPr txBox="1"/>
              <p:nvPr/>
            </p:nvSpPr>
            <p:spPr>
              <a:xfrm>
                <a:off x="7079821" y="4436676"/>
                <a:ext cx="3865549" cy="947119"/>
              </a:xfrm>
              <a:prstGeom prst="rect">
                <a:avLst/>
              </a:prstGeom>
              <a:noFill/>
            </p:spPr>
            <p:txBody>
              <a:bodyPr wrap="square" rtlCol="0">
                <a:spAutoFit/>
              </a:bodyPr>
              <a:lstStyle/>
              <a:p>
                <a:pPr marL="0" marR="0" lvl="0" indent="0" algn="l" defTabSz="914400" rtl="0" eaLnBrk="0" fontAlgn="base" latinLnBrk="0" hangingPunct="0">
                  <a:lnSpc>
                    <a:spcPts val="1680"/>
                  </a:lnSpc>
                  <a:spcBef>
                    <a:spcPct val="0"/>
                  </a:spcBef>
                  <a:spcAft>
                    <a:spcPct val="0"/>
                  </a:spcAft>
                  <a:buClrTx/>
                  <a:buSzTx/>
                  <a:buFontTx/>
                  <a:buNone/>
                  <a:tabLst/>
                  <a:defRPr/>
                </a:pPr>
                <a:r>
                  <a:rPr kumimoji="0" lang="en-US" sz="1400" b="0" i="0" u="none" strike="noStrike" kern="1200" cap="none" spc="3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Systematize the production of disability claims indicators by gender, age, occupation (if available) and quality of life at work</a:t>
                </a:r>
              </a:p>
            </p:txBody>
          </p:sp>
        </p:grpSp>
      </p:grpSp>
      <p:grpSp>
        <p:nvGrpSpPr>
          <p:cNvPr id="20" name="Group 3">
            <a:extLst>
              <a:ext uri="{FF2B5EF4-FFF2-40B4-BE49-F238E27FC236}">
                <a16:creationId xmlns:a16="http://schemas.microsoft.com/office/drawing/2014/main" id="{A0E21DF5-3AE5-A04B-B31C-E1FB3529592B}"/>
              </a:ext>
            </a:extLst>
          </p:cNvPr>
          <p:cNvGrpSpPr/>
          <p:nvPr/>
        </p:nvGrpSpPr>
        <p:grpSpPr>
          <a:xfrm>
            <a:off x="7116162" y="2986205"/>
            <a:ext cx="4523169" cy="2111793"/>
            <a:chOff x="7116162" y="2986204"/>
            <a:chExt cx="4523169" cy="1479065"/>
          </a:xfrm>
        </p:grpSpPr>
        <p:sp>
          <p:nvSpPr>
            <p:cNvPr id="21" name="Rectangle: Single Corner Rounded 36">
              <a:extLst>
                <a:ext uri="{FF2B5EF4-FFF2-40B4-BE49-F238E27FC236}">
                  <a16:creationId xmlns:a16="http://schemas.microsoft.com/office/drawing/2014/main" id="{5F535F4C-FBC8-B645-AB9C-8BFFD45C6B02}"/>
                </a:ext>
              </a:extLst>
            </p:cNvPr>
            <p:cNvSpPr/>
            <p:nvPr/>
          </p:nvSpPr>
          <p:spPr>
            <a:xfrm rot="5400000">
              <a:off x="8701305" y="1527242"/>
              <a:ext cx="1414720" cy="4461333"/>
            </a:xfrm>
            <a:prstGeom prst="round1Rect">
              <a:avLst>
                <a:gd name="adj" fmla="val 21639"/>
              </a:avLst>
            </a:pr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ts val="1480"/>
                </a:lnSpc>
                <a:spcBef>
                  <a:spcPct val="0"/>
                </a:spcBef>
                <a:spcAft>
                  <a:spcPct val="0"/>
                </a:spcAft>
                <a:buClrTx/>
                <a:buSzTx/>
                <a:buFontTx/>
                <a:buNone/>
                <a:tabLst/>
                <a:defRPr/>
              </a:pPr>
              <a:endParaRPr kumimoji="0" lang="en-US" sz="900" b="0" i="0" u="none" strike="noStrike" kern="1200" cap="none" spc="30" normalizeH="0" baseline="0" noProof="0" dirty="0">
                <a:ln>
                  <a:noFill/>
                </a:ln>
                <a:solidFill>
                  <a:srgbClr val="E7E6E6">
                    <a:lumMod val="10000"/>
                  </a:srgbClr>
                </a:solidFill>
                <a:effectLst/>
                <a:uLnTx/>
                <a:uFillTx/>
                <a:latin typeface="Calibri" panose="020F0502020204030204"/>
                <a:ea typeface="+mn-ea"/>
                <a:cs typeface="+mn-cs"/>
              </a:endParaRPr>
            </a:p>
          </p:txBody>
        </p:sp>
        <p:grpSp>
          <p:nvGrpSpPr>
            <p:cNvPr id="22" name="Group 6">
              <a:extLst>
                <a:ext uri="{FF2B5EF4-FFF2-40B4-BE49-F238E27FC236}">
                  <a16:creationId xmlns:a16="http://schemas.microsoft.com/office/drawing/2014/main" id="{8DD96540-D38D-4157-BA83-D4D4DC4CF5D3}"/>
                </a:ext>
              </a:extLst>
            </p:cNvPr>
            <p:cNvGrpSpPr/>
            <p:nvPr/>
          </p:nvGrpSpPr>
          <p:grpSpPr>
            <a:xfrm>
              <a:off x="7116162" y="2986204"/>
              <a:ext cx="4461331" cy="1414720"/>
              <a:chOff x="6673515" y="2721642"/>
              <a:chExt cx="4678162" cy="1414720"/>
            </a:xfrm>
            <a:noFill/>
          </p:grpSpPr>
          <p:sp>
            <p:nvSpPr>
              <p:cNvPr id="23" name="Rectangle: Single Corner Rounded 22">
                <a:extLst>
                  <a:ext uri="{FF2B5EF4-FFF2-40B4-BE49-F238E27FC236}">
                    <a16:creationId xmlns:a16="http://schemas.microsoft.com/office/drawing/2014/main" id="{FA388FE4-8DB8-4CA0-BE59-ABD412E62839}"/>
                  </a:ext>
                </a:extLst>
              </p:cNvPr>
              <p:cNvSpPr/>
              <p:nvPr/>
            </p:nvSpPr>
            <p:spPr>
              <a:xfrm rot="5400000">
                <a:off x="8305236" y="1089921"/>
                <a:ext cx="1414720" cy="4678162"/>
              </a:xfrm>
              <a:prstGeom prst="round1Rect">
                <a:avLst/>
              </a:prstGeom>
              <a:solidFill>
                <a:schemeClr val="bg1"/>
              </a:solidFill>
              <a:ln>
                <a:solidFill>
                  <a:srgbClr val="369AB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ts val="1480"/>
                  </a:lnSpc>
                  <a:spcBef>
                    <a:spcPct val="0"/>
                  </a:spcBef>
                  <a:spcAft>
                    <a:spcPct val="0"/>
                  </a:spcAft>
                  <a:buClrTx/>
                  <a:buSzTx/>
                  <a:buFontTx/>
                  <a:buNone/>
                  <a:tabLst/>
                  <a:defRPr/>
                </a:pPr>
                <a:endParaRPr kumimoji="0" lang="en-US" sz="1100" b="0" i="0" u="none" strike="noStrike" kern="1200" cap="none" spc="30" normalizeH="0" baseline="0" noProof="0" dirty="0">
                  <a:ln>
                    <a:noFill/>
                  </a:ln>
                  <a:solidFill>
                    <a:srgbClr val="E7E6E6">
                      <a:lumMod val="10000"/>
                    </a:srgbClr>
                  </a:solidFill>
                  <a:effectLst/>
                  <a:uLnTx/>
                  <a:uFillTx/>
                  <a:latin typeface="Calibri" panose="020F0502020204030204"/>
                  <a:ea typeface="+mn-ea"/>
                  <a:cs typeface="+mn-cs"/>
                </a:endParaRPr>
              </a:p>
            </p:txBody>
          </p:sp>
          <p:sp>
            <p:nvSpPr>
              <p:cNvPr id="25" name="TextBox 44">
                <a:extLst>
                  <a:ext uri="{FF2B5EF4-FFF2-40B4-BE49-F238E27FC236}">
                    <a16:creationId xmlns:a16="http://schemas.microsoft.com/office/drawing/2014/main" id="{92A1F8A2-08CF-46CD-A62B-012D90D1D2B6}"/>
                  </a:ext>
                </a:extLst>
              </p:cNvPr>
              <p:cNvSpPr txBox="1"/>
              <p:nvPr/>
            </p:nvSpPr>
            <p:spPr>
              <a:xfrm>
                <a:off x="7018611" y="2822260"/>
                <a:ext cx="4273340" cy="1133495"/>
              </a:xfrm>
              <a:prstGeom prst="rect">
                <a:avLst/>
              </a:prstGeom>
              <a:grpFill/>
            </p:spPr>
            <p:txBody>
              <a:bodyPr wrap="square" rtlCol="0">
                <a:spAutoFit/>
              </a:bodyPr>
              <a:lstStyle/>
              <a:p>
                <a:pPr marL="0" marR="0" lvl="0" indent="0" algn="l" defTabSz="914400" rtl="0" eaLnBrk="0" fontAlgn="base" latinLnBrk="0" hangingPunct="0">
                  <a:lnSpc>
                    <a:spcPts val="1680"/>
                  </a:lnSpc>
                  <a:spcBef>
                    <a:spcPct val="0"/>
                  </a:spcBef>
                  <a:spcAft>
                    <a:spcPct val="0"/>
                  </a:spcAft>
                  <a:buClrTx/>
                  <a:buSzTx/>
                  <a:buFontTx/>
                  <a:buNone/>
                  <a:tabLst/>
                  <a:defRPr/>
                </a:pPr>
                <a:r>
                  <a:rPr kumimoji="0" lang="en-US" sz="1400" b="0" i="0" u="none" strike="noStrike" kern="1200" cap="none" spc="3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 Developing the HSWCC or SEC approaches</a:t>
                </a:r>
              </a:p>
              <a:p>
                <a:pPr marL="0" marR="0" lvl="0" indent="0" algn="l" defTabSz="914400" rtl="0" eaLnBrk="0" fontAlgn="base" latinLnBrk="0" hangingPunct="0">
                  <a:lnSpc>
                    <a:spcPts val="1680"/>
                  </a:lnSpc>
                  <a:spcBef>
                    <a:spcPct val="0"/>
                  </a:spcBef>
                  <a:spcAft>
                    <a:spcPct val="0"/>
                  </a:spcAft>
                  <a:buClrTx/>
                  <a:buSzTx/>
                  <a:buFontTx/>
                  <a:buNone/>
                  <a:tabLst/>
                  <a:defRPr/>
                </a:pPr>
                <a:r>
                  <a:rPr kumimoji="0" lang="en-US" sz="1400" b="0" i="0" u="none" strike="noStrike" kern="1200" cap="none" spc="3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 Implementing GBV prevention mechanisms in occupational health action plans</a:t>
                </a:r>
              </a:p>
              <a:p>
                <a:pPr marL="0" marR="0" lvl="0" indent="0" algn="l" defTabSz="914400" rtl="0" eaLnBrk="0" fontAlgn="base" latinLnBrk="0" hangingPunct="0">
                  <a:lnSpc>
                    <a:spcPts val="1680"/>
                  </a:lnSpc>
                  <a:spcBef>
                    <a:spcPct val="0"/>
                  </a:spcBef>
                  <a:spcAft>
                    <a:spcPct val="0"/>
                  </a:spcAft>
                  <a:buClrTx/>
                  <a:buSzTx/>
                  <a:buFontTx/>
                  <a:buNone/>
                  <a:tabLst/>
                  <a:defRPr/>
                </a:pPr>
                <a:r>
                  <a:rPr kumimoji="0" lang="en-US" sz="1400" b="0" i="0" u="none" strike="noStrike" kern="1200" cap="none" spc="3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 Adapting agreements on psychosocial risks if necessary</a:t>
                </a:r>
              </a:p>
            </p:txBody>
          </p:sp>
        </p:grpSp>
      </p:grpSp>
      <p:sp>
        <p:nvSpPr>
          <p:cNvPr id="26" name="TextBox 27">
            <a:extLst>
              <a:ext uri="{FF2B5EF4-FFF2-40B4-BE49-F238E27FC236}">
                <a16:creationId xmlns:a16="http://schemas.microsoft.com/office/drawing/2014/main" id="{32D5B111-CD1F-7142-9F60-E93FCEAAA6A9}"/>
              </a:ext>
            </a:extLst>
          </p:cNvPr>
          <p:cNvSpPr txBox="1"/>
          <p:nvPr/>
        </p:nvSpPr>
        <p:spPr>
          <a:xfrm>
            <a:off x="353276" y="1497203"/>
            <a:ext cx="4760591" cy="3362459"/>
          </a:xfrm>
          <a:prstGeom prst="rect">
            <a:avLst/>
          </a:prstGeom>
          <a:noFill/>
        </p:spPr>
        <p:txBody>
          <a:bodyPr wrap="square" lIns="25200" rIns="90000" rtlCol="0">
            <a:spAutoFit/>
          </a:bodyPr>
          <a:lstStyle/>
          <a:p>
            <a:pPr marL="0" marR="0" lvl="0" indent="0" algn="just" defTabSz="914400" rtl="0" eaLnBrk="0" fontAlgn="base" latinLnBrk="0" hangingPunct="0">
              <a:lnSpc>
                <a:spcPts val="168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Prevention approaches and tools in place in companies and administrations may take time to be effective due to:</a:t>
            </a:r>
          </a:p>
          <a:p>
            <a:pPr marL="0" marR="0" lvl="0" indent="0" algn="just" defTabSz="914400" rtl="0" eaLnBrk="0" fontAlgn="base" latinLnBrk="0" hangingPunct="0">
              <a:lnSpc>
                <a:spcPts val="168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0" fontAlgn="base" latinLnBrk="0" hangingPunct="0">
              <a:lnSpc>
                <a:spcPts val="168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Lack of differences’ consideration in risk exposure by sex, occupation, age, place of work and residence.</a:t>
            </a:r>
          </a:p>
          <a:p>
            <a:pPr marL="285750" marR="0" lvl="0" indent="-285750" algn="just" defTabSz="914400" rtl="0" eaLnBrk="0" fontAlgn="base" latinLnBrk="0" hangingPunct="0">
              <a:lnSpc>
                <a:spcPts val="1680"/>
              </a:lnSpc>
              <a:spcBef>
                <a:spcPct val="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just" defTabSz="914400" rtl="0" eaLnBrk="0" fontAlgn="base" latinLnBrk="0" hangingPunct="0">
              <a:lnSpc>
                <a:spcPts val="168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A problem in integrating new hires.</a:t>
            </a:r>
          </a:p>
          <a:p>
            <a:pPr marL="0" marR="0" lvl="0" indent="0" algn="just" defTabSz="914400" rtl="0" eaLnBrk="0" fontAlgn="base" latinLnBrk="0" hangingPunct="0">
              <a:lnSpc>
                <a:spcPts val="168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ts val="168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It is necessary to renew the elements for assessing and preventing the disability risk in order to improve the working conditions of all employees.</a:t>
            </a:r>
          </a:p>
          <a:p>
            <a:pPr marL="0" marR="0" lvl="0" indent="0" algn="just" defTabSz="914400" rtl="0" eaLnBrk="0" fontAlgn="base" latinLnBrk="0" hangingPunct="0">
              <a:lnSpc>
                <a:spcPts val="168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0" fontAlgn="base" latinLnBrk="0" hangingPunct="0">
              <a:lnSpc>
                <a:spcPts val="168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We recommend the practices on the right =&gt;</a:t>
            </a:r>
          </a:p>
        </p:txBody>
      </p:sp>
      <p:grpSp>
        <p:nvGrpSpPr>
          <p:cNvPr id="27" name="Group 2">
            <a:extLst>
              <a:ext uri="{FF2B5EF4-FFF2-40B4-BE49-F238E27FC236}">
                <a16:creationId xmlns:a16="http://schemas.microsoft.com/office/drawing/2014/main" id="{4E13DF1F-451A-804D-9DCC-99C1C8E002A5}"/>
              </a:ext>
            </a:extLst>
          </p:cNvPr>
          <p:cNvGrpSpPr/>
          <p:nvPr/>
        </p:nvGrpSpPr>
        <p:grpSpPr>
          <a:xfrm>
            <a:off x="7116162" y="1283865"/>
            <a:ext cx="4525498" cy="1485113"/>
            <a:chOff x="7116162" y="1283865"/>
            <a:chExt cx="4525498" cy="1485113"/>
          </a:xfrm>
        </p:grpSpPr>
        <p:sp>
          <p:nvSpPr>
            <p:cNvPr id="28" name="Rectangle: Single Corner Rounded 36">
              <a:extLst>
                <a:ext uri="{FF2B5EF4-FFF2-40B4-BE49-F238E27FC236}">
                  <a16:creationId xmlns:a16="http://schemas.microsoft.com/office/drawing/2014/main" id="{B25B926C-3818-9248-8407-6B552512CF37}"/>
                </a:ext>
              </a:extLst>
            </p:cNvPr>
            <p:cNvSpPr/>
            <p:nvPr/>
          </p:nvSpPr>
          <p:spPr>
            <a:xfrm rot="5400000">
              <a:off x="8701305" y="-169049"/>
              <a:ext cx="1414720" cy="4461333"/>
            </a:xfrm>
            <a:prstGeom prst="round1Rect">
              <a:avLst>
                <a:gd name="adj" fmla="val 21639"/>
              </a:avLst>
            </a:pr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ts val="1480"/>
                </a:lnSpc>
                <a:spcBef>
                  <a:spcPct val="0"/>
                </a:spcBef>
                <a:spcAft>
                  <a:spcPct val="0"/>
                </a:spcAft>
                <a:buClrTx/>
                <a:buSzTx/>
                <a:buFontTx/>
                <a:buNone/>
                <a:tabLst/>
                <a:defRPr/>
              </a:pPr>
              <a:endParaRPr kumimoji="0" lang="en-US" sz="900" b="0" i="0" u="none" strike="noStrike" kern="1200" cap="none" spc="30" normalizeH="0" baseline="0" noProof="0" dirty="0">
                <a:ln>
                  <a:noFill/>
                </a:ln>
                <a:solidFill>
                  <a:srgbClr val="E7E6E6">
                    <a:lumMod val="10000"/>
                  </a:srgbClr>
                </a:solidFill>
                <a:effectLst/>
                <a:uLnTx/>
                <a:uFillTx/>
                <a:latin typeface="Calibri" panose="020F0502020204030204"/>
                <a:ea typeface="+mn-ea"/>
                <a:cs typeface="+mn-cs"/>
              </a:endParaRPr>
            </a:p>
          </p:txBody>
        </p:sp>
        <p:grpSp>
          <p:nvGrpSpPr>
            <p:cNvPr id="29" name="Group 1">
              <a:extLst>
                <a:ext uri="{FF2B5EF4-FFF2-40B4-BE49-F238E27FC236}">
                  <a16:creationId xmlns:a16="http://schemas.microsoft.com/office/drawing/2014/main" id="{99335314-B74A-4A51-BA92-B62B1C438379}"/>
                </a:ext>
              </a:extLst>
            </p:cNvPr>
            <p:cNvGrpSpPr/>
            <p:nvPr/>
          </p:nvGrpSpPr>
          <p:grpSpPr>
            <a:xfrm>
              <a:off x="7116162" y="1283865"/>
              <a:ext cx="4525498" cy="1414720"/>
              <a:chOff x="6673515" y="1100328"/>
              <a:chExt cx="4745448" cy="1414720"/>
            </a:xfrm>
          </p:grpSpPr>
          <p:sp>
            <p:nvSpPr>
              <p:cNvPr id="30" name="Rectangle: Single Corner Rounded 35">
                <a:extLst>
                  <a:ext uri="{FF2B5EF4-FFF2-40B4-BE49-F238E27FC236}">
                    <a16:creationId xmlns:a16="http://schemas.microsoft.com/office/drawing/2014/main" id="{E7AF24C0-5923-44EF-B001-585DE8549D3E}"/>
                  </a:ext>
                </a:extLst>
              </p:cNvPr>
              <p:cNvSpPr/>
              <p:nvPr/>
            </p:nvSpPr>
            <p:spPr>
              <a:xfrm rot="5400000">
                <a:off x="8305236" y="-531393"/>
                <a:ext cx="1414720" cy="4678162"/>
              </a:xfrm>
              <a:prstGeom prst="round1Rect">
                <a:avLst/>
              </a:prstGeom>
              <a:solidFill>
                <a:schemeClr val="bg1"/>
              </a:solidFill>
              <a:ln>
                <a:solidFill>
                  <a:srgbClr val="369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ts val="1480"/>
                  </a:lnSpc>
                  <a:spcBef>
                    <a:spcPct val="0"/>
                  </a:spcBef>
                  <a:spcAft>
                    <a:spcPct val="0"/>
                  </a:spcAft>
                  <a:buClrTx/>
                  <a:buSzTx/>
                  <a:buFontTx/>
                  <a:buNone/>
                  <a:tabLst/>
                  <a:defRPr/>
                </a:pPr>
                <a:endParaRPr kumimoji="0" lang="en-US" sz="1100" b="0" i="0" u="none" strike="noStrike" kern="1200" cap="none" spc="30" normalizeH="0" baseline="0" noProof="0" dirty="0">
                  <a:ln>
                    <a:noFill/>
                  </a:ln>
                  <a:solidFill>
                    <a:srgbClr val="E7E6E6">
                      <a:lumMod val="10000"/>
                    </a:srgbClr>
                  </a:solidFill>
                  <a:effectLst/>
                  <a:uLnTx/>
                  <a:uFillTx/>
                  <a:latin typeface="Calibri" panose="020F0502020204030204"/>
                  <a:ea typeface="+mn-ea"/>
                  <a:cs typeface="+mn-cs"/>
                </a:endParaRPr>
              </a:p>
            </p:txBody>
          </p:sp>
          <p:sp>
            <p:nvSpPr>
              <p:cNvPr id="31" name="TextBox 41">
                <a:extLst>
                  <a:ext uri="{FF2B5EF4-FFF2-40B4-BE49-F238E27FC236}">
                    <a16:creationId xmlns:a16="http://schemas.microsoft.com/office/drawing/2014/main" id="{8C57A432-9676-4BD7-A6C7-61C6902B6B18}"/>
                  </a:ext>
                </a:extLst>
              </p:cNvPr>
              <p:cNvSpPr txBox="1"/>
              <p:nvPr/>
            </p:nvSpPr>
            <p:spPr>
              <a:xfrm>
                <a:off x="6968907" y="1325497"/>
                <a:ext cx="4450056" cy="964367"/>
              </a:xfrm>
              <a:prstGeom prst="rect">
                <a:avLst/>
              </a:prstGeom>
              <a:noFill/>
            </p:spPr>
            <p:txBody>
              <a:bodyPr wrap="square" rtlCol="0">
                <a:spAutoFit/>
              </a:bodyPr>
              <a:lstStyle/>
              <a:p>
                <a:pPr marL="0" marR="0" lvl="0" indent="0" algn="l" defTabSz="914400" rtl="0" eaLnBrk="0" fontAlgn="base" latinLnBrk="0" hangingPunct="0">
                  <a:lnSpc>
                    <a:spcPts val="1680"/>
                  </a:lnSpc>
                  <a:spcBef>
                    <a:spcPct val="0"/>
                  </a:spcBef>
                  <a:spcAft>
                    <a:spcPct val="0"/>
                  </a:spcAft>
                  <a:buClrTx/>
                  <a:buSzTx/>
                  <a:buFontTx/>
                  <a:buNone/>
                  <a:tabLst/>
                  <a:defRPr/>
                </a:pPr>
                <a:r>
                  <a:rPr kumimoji="0" lang="en-US" sz="1400" b="0" i="0" u="none" strike="noStrike" kern="1200" cap="none" spc="3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Take into account differences in morphology, size, muscular strength, articulation of working time and conceal differences in age</a:t>
                </a:r>
              </a:p>
            </p:txBody>
          </p:sp>
        </p:grpSp>
      </p:grpSp>
      <p:grpSp>
        <p:nvGrpSpPr>
          <p:cNvPr id="32" name="Group 8">
            <a:extLst>
              <a:ext uri="{FF2B5EF4-FFF2-40B4-BE49-F238E27FC236}">
                <a16:creationId xmlns:a16="http://schemas.microsoft.com/office/drawing/2014/main" id="{4B7788DF-A26C-E247-BC9E-30BBF015C25C}"/>
              </a:ext>
            </a:extLst>
          </p:cNvPr>
          <p:cNvGrpSpPr/>
          <p:nvPr/>
        </p:nvGrpSpPr>
        <p:grpSpPr>
          <a:xfrm>
            <a:off x="5589336" y="2986195"/>
            <a:ext cx="1549018" cy="2378796"/>
            <a:chOff x="5573294" y="2986195"/>
            <a:chExt cx="1549018" cy="1666070"/>
          </a:xfrm>
        </p:grpSpPr>
        <p:pic>
          <p:nvPicPr>
            <p:cNvPr id="33" name="Picture 56">
              <a:extLst>
                <a:ext uri="{FF2B5EF4-FFF2-40B4-BE49-F238E27FC236}">
                  <a16:creationId xmlns:a16="http://schemas.microsoft.com/office/drawing/2014/main" id="{863D60D8-7114-5948-A793-EBAF4F6DD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22128" y="3752081"/>
              <a:ext cx="251350" cy="1549017"/>
            </a:xfrm>
            <a:prstGeom prst="rect">
              <a:avLst/>
            </a:prstGeom>
          </p:spPr>
        </p:pic>
        <p:sp>
          <p:nvSpPr>
            <p:cNvPr id="34" name="Rectangle: Single Corner Rounded 7">
              <a:extLst>
                <a:ext uri="{FF2B5EF4-FFF2-40B4-BE49-F238E27FC236}">
                  <a16:creationId xmlns:a16="http://schemas.microsoft.com/office/drawing/2014/main" id="{EE5FC92D-1D5F-B049-8C66-D3988BF1B78D}"/>
                </a:ext>
              </a:extLst>
            </p:cNvPr>
            <p:cNvSpPr/>
            <p:nvPr/>
          </p:nvSpPr>
          <p:spPr>
            <a:xfrm flipH="1">
              <a:off x="5587956" y="2986195"/>
              <a:ext cx="1534356" cy="1414720"/>
            </a:xfrm>
            <a:prstGeom prst="round1Rect">
              <a:avLst>
                <a:gd name="adj" fmla="val 18476"/>
              </a:avLst>
            </a:prstGeom>
            <a:gradFill flip="none" rotWithShape="1">
              <a:gsLst>
                <a:gs pos="0">
                  <a:srgbClr val="00457C"/>
                </a:gs>
                <a:gs pos="84000">
                  <a:srgbClr val="369ABA"/>
                </a:gs>
              </a:gsLst>
              <a:path path="circle">
                <a:fillToRect t="100000" r="100000"/>
              </a:path>
              <a:tileRect l="-100000" b="-100000"/>
            </a:gra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moving straight is what we do">
              <a:extLst>
                <a:ext uri="{FF2B5EF4-FFF2-40B4-BE49-F238E27FC236}">
                  <a16:creationId xmlns:a16="http://schemas.microsoft.com/office/drawing/2014/main" id="{3B876E59-A41B-5148-9D8E-DB876CF8D817}"/>
                </a:ext>
              </a:extLst>
            </p:cNvPr>
            <p:cNvSpPr txBox="1"/>
            <p:nvPr/>
          </p:nvSpPr>
          <p:spPr>
            <a:xfrm>
              <a:off x="5581797" y="3575574"/>
              <a:ext cx="1534356" cy="488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ctr" defTabSz="18288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Developing prevention policies</a:t>
              </a:r>
            </a:p>
          </p:txBody>
        </p:sp>
      </p:grpSp>
      <p:grpSp>
        <p:nvGrpSpPr>
          <p:cNvPr id="36" name="Group 9">
            <a:extLst>
              <a:ext uri="{FF2B5EF4-FFF2-40B4-BE49-F238E27FC236}">
                <a16:creationId xmlns:a16="http://schemas.microsoft.com/office/drawing/2014/main" id="{55D0FD74-46B4-D842-9597-82B2AA914921}"/>
              </a:ext>
            </a:extLst>
          </p:cNvPr>
          <p:cNvGrpSpPr/>
          <p:nvPr/>
        </p:nvGrpSpPr>
        <p:grpSpPr>
          <a:xfrm>
            <a:off x="5589336" y="5245777"/>
            <a:ext cx="1551359" cy="1662255"/>
            <a:chOff x="5573294" y="4703914"/>
            <a:chExt cx="1551359" cy="1662255"/>
          </a:xfrm>
        </p:grpSpPr>
        <p:pic>
          <p:nvPicPr>
            <p:cNvPr id="37" name="Picture 57">
              <a:extLst>
                <a:ext uri="{FF2B5EF4-FFF2-40B4-BE49-F238E27FC236}">
                  <a16:creationId xmlns:a16="http://schemas.microsoft.com/office/drawing/2014/main" id="{1ED0E35D-D588-144D-9EC4-C634EC490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22128" y="5465985"/>
              <a:ext cx="251350" cy="1549017"/>
            </a:xfrm>
            <a:prstGeom prst="rect">
              <a:avLst/>
            </a:prstGeom>
          </p:spPr>
        </p:pic>
        <p:sp>
          <p:nvSpPr>
            <p:cNvPr id="38" name="Rectangle: Single Corner Rounded 7">
              <a:extLst>
                <a:ext uri="{FF2B5EF4-FFF2-40B4-BE49-F238E27FC236}">
                  <a16:creationId xmlns:a16="http://schemas.microsoft.com/office/drawing/2014/main" id="{180D8B07-92F3-ED48-A02A-BD781B40DFD8}"/>
                </a:ext>
              </a:extLst>
            </p:cNvPr>
            <p:cNvSpPr/>
            <p:nvPr/>
          </p:nvSpPr>
          <p:spPr>
            <a:xfrm flipH="1">
              <a:off x="5581797" y="4703914"/>
              <a:ext cx="1534356" cy="1414720"/>
            </a:xfrm>
            <a:prstGeom prst="round1Rect">
              <a:avLst>
                <a:gd name="adj" fmla="val 18476"/>
              </a:avLst>
            </a:prstGeom>
            <a:gradFill flip="none" rotWithShape="1">
              <a:gsLst>
                <a:gs pos="15000">
                  <a:srgbClr val="00457C"/>
                </a:gs>
                <a:gs pos="100000">
                  <a:srgbClr val="369ABA"/>
                </a:gs>
              </a:gsLst>
              <a:path path="circle">
                <a:fillToRect t="100000" r="100000"/>
              </a:path>
              <a:tileRect l="-100000" b="-100000"/>
            </a:gra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moving straight is what we do">
              <a:extLst>
                <a:ext uri="{FF2B5EF4-FFF2-40B4-BE49-F238E27FC236}">
                  <a16:creationId xmlns:a16="http://schemas.microsoft.com/office/drawing/2014/main" id="{FF2EF53F-ABE9-D540-874F-6DD1A2DFB6C8}"/>
                </a:ext>
              </a:extLst>
            </p:cNvPr>
            <p:cNvSpPr txBox="1"/>
            <p:nvPr/>
          </p:nvSpPr>
          <p:spPr>
            <a:xfrm>
              <a:off x="5590297" y="5290634"/>
              <a:ext cx="1534356" cy="482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ctr" defTabSz="18288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Monitor the risk</a:t>
              </a:r>
            </a:p>
          </p:txBody>
        </p:sp>
      </p:grpSp>
      <p:grpSp>
        <p:nvGrpSpPr>
          <p:cNvPr id="40" name="Group 5">
            <a:extLst>
              <a:ext uri="{FF2B5EF4-FFF2-40B4-BE49-F238E27FC236}">
                <a16:creationId xmlns:a16="http://schemas.microsoft.com/office/drawing/2014/main" id="{91759863-8DC3-284B-AF51-1928857D304C}"/>
              </a:ext>
            </a:extLst>
          </p:cNvPr>
          <p:cNvGrpSpPr/>
          <p:nvPr/>
        </p:nvGrpSpPr>
        <p:grpSpPr>
          <a:xfrm>
            <a:off x="5597835" y="1283865"/>
            <a:ext cx="1549017" cy="1664560"/>
            <a:chOff x="5581793" y="1283865"/>
            <a:chExt cx="1549017" cy="1664560"/>
          </a:xfrm>
        </p:grpSpPr>
        <p:pic>
          <p:nvPicPr>
            <p:cNvPr id="41" name="Picture 55">
              <a:extLst>
                <a:ext uri="{FF2B5EF4-FFF2-40B4-BE49-F238E27FC236}">
                  <a16:creationId xmlns:a16="http://schemas.microsoft.com/office/drawing/2014/main" id="{62B3F0F7-72F2-314C-9C20-DCF51FA1D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30627" y="2048241"/>
              <a:ext cx="251350" cy="1549017"/>
            </a:xfrm>
            <a:prstGeom prst="rect">
              <a:avLst/>
            </a:prstGeom>
          </p:spPr>
        </p:pic>
        <p:sp>
          <p:nvSpPr>
            <p:cNvPr id="42" name="Rectangle: Single Corner Rounded 7">
              <a:extLst>
                <a:ext uri="{FF2B5EF4-FFF2-40B4-BE49-F238E27FC236}">
                  <a16:creationId xmlns:a16="http://schemas.microsoft.com/office/drawing/2014/main" id="{5375DF70-98A6-A240-905B-CE933165E7CE}"/>
                </a:ext>
              </a:extLst>
            </p:cNvPr>
            <p:cNvSpPr/>
            <p:nvPr/>
          </p:nvSpPr>
          <p:spPr>
            <a:xfrm flipH="1">
              <a:off x="5587956" y="1283865"/>
              <a:ext cx="1534356" cy="1414720"/>
            </a:xfrm>
            <a:prstGeom prst="round1Rect">
              <a:avLst>
                <a:gd name="adj" fmla="val 18476"/>
              </a:avLst>
            </a:prstGeom>
            <a:gradFill flip="none" rotWithShape="1">
              <a:gsLst>
                <a:gs pos="7000">
                  <a:srgbClr val="00457C"/>
                </a:gs>
                <a:gs pos="94000">
                  <a:srgbClr val="369ABA"/>
                </a:gs>
              </a:gsLst>
              <a:path path="circle">
                <a:fillToRect t="100000" r="100000"/>
              </a:path>
              <a:tileRect l="-100000" b="-100000"/>
            </a:gra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moving straight is what we do">
              <a:extLst>
                <a:ext uri="{FF2B5EF4-FFF2-40B4-BE49-F238E27FC236}">
                  <a16:creationId xmlns:a16="http://schemas.microsoft.com/office/drawing/2014/main" id="{1707895C-9AFE-8441-A2C5-B6AD9367777F}"/>
                </a:ext>
              </a:extLst>
            </p:cNvPr>
            <p:cNvSpPr txBox="1"/>
            <p:nvPr/>
          </p:nvSpPr>
          <p:spPr>
            <a:xfrm>
              <a:off x="5581797" y="1704757"/>
              <a:ext cx="1534356" cy="482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ctr" defTabSz="18288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Adapting work systems</a:t>
              </a:r>
            </a:p>
          </p:txBody>
        </p:sp>
      </p:grpSp>
    </p:spTree>
    <p:extLst>
      <p:ext uri="{BB962C8B-B14F-4D97-AF65-F5344CB8AC3E}">
        <p14:creationId xmlns:p14="http://schemas.microsoft.com/office/powerpoint/2010/main" val="75439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nodeType="withEffect">
                                  <p:stCondLst>
                                    <p:cond delay="30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anim calcmode="lin" valueType="num">
                                      <p:cBhvr>
                                        <p:cTn id="11" dur="1000" fill="hold"/>
                                        <p:tgtEl>
                                          <p:spTgt spid="40"/>
                                        </p:tgtEl>
                                        <p:attrNameLst>
                                          <p:attrName>ppt_x</p:attrName>
                                        </p:attrNameLst>
                                      </p:cBhvr>
                                      <p:tavLst>
                                        <p:tav tm="0">
                                          <p:val>
                                            <p:strVal val="#ppt_x"/>
                                          </p:val>
                                        </p:tav>
                                        <p:tav tm="100000">
                                          <p:val>
                                            <p:strVal val="#ppt_x"/>
                                          </p:val>
                                        </p:tav>
                                      </p:tavLst>
                                    </p:anim>
                                    <p:anim calcmode="lin" valueType="num">
                                      <p:cBhvr>
                                        <p:cTn id="12" dur="1000" fill="hold"/>
                                        <p:tgtEl>
                                          <p:spTgt spid="4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400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4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63E319CC-56A9-4BBC-87F7-6FA8ACA049B1}"/>
              </a:ext>
            </a:extLst>
          </p:cNvPr>
          <p:cNvSpPr>
            <a:spLocks noGrp="1" noChangeArrowheads="1"/>
          </p:cNvSpPr>
          <p:nvPr>
            <p:ph type="title"/>
          </p:nvPr>
        </p:nvSpPr>
        <p:spPr>
          <a:xfrm>
            <a:off x="838200" y="365126"/>
            <a:ext cx="10515600" cy="806450"/>
          </a:xfrm>
        </p:spPr>
        <p:txBody>
          <a:bodyPr/>
          <a:lstStyle/>
          <a:p>
            <a:pPr eaLnBrk="1" hangingPunct="1"/>
            <a:r>
              <a:rPr lang="fr-FR" altLang="fr-FR" sz="2400" dirty="0">
                <a:latin typeface="Verdana" panose="020B0604030504040204" pitchFamily="34" charset="0"/>
                <a:ea typeface="Verdana" panose="020B0604030504040204" pitchFamily="34" charset="0"/>
                <a:cs typeface="Verdana" panose="020B0604030504040204" pitchFamily="34" charset="0"/>
              </a:rPr>
              <a:t>Conclusion</a:t>
            </a:r>
          </a:p>
        </p:txBody>
      </p:sp>
      <p:sp>
        <p:nvSpPr>
          <p:cNvPr id="5" name="Espace réservé du contenu 2">
            <a:extLst>
              <a:ext uri="{FF2B5EF4-FFF2-40B4-BE49-F238E27FC236}">
                <a16:creationId xmlns:a16="http://schemas.microsoft.com/office/drawing/2014/main" id="{27B92D46-10C8-4955-A982-6A967FE932FF}"/>
              </a:ext>
            </a:extLst>
          </p:cNvPr>
          <p:cNvSpPr>
            <a:spLocks noGrp="1" noChangeArrowheads="1"/>
          </p:cNvSpPr>
          <p:nvPr>
            <p:ph idx="1"/>
          </p:nvPr>
        </p:nvSpPr>
        <p:spPr>
          <a:xfrm>
            <a:off x="838200" y="1263650"/>
            <a:ext cx="1051560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The evolution of the disability risk is difficult to apprehend</a:t>
            </a:r>
            <a:endParaRPr lang="fr-FR" sz="1400" b="1"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Clr>
                <a:srgbClr val="00457C"/>
              </a:buClr>
              <a:buNone/>
            </a:pPr>
            <a:endParaRPr lang="fr-FR"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It is difficult to identify the causes and to model the evolution of risk: the frequently used actuarial models do not allow an evolution of the claims rates to be integrated.</a:t>
            </a:r>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457200" lvl="1" indent="0" eaLnBrk="1" hangingPunct="1">
              <a:buNone/>
            </a:pPr>
            <a:endParaRPr lang="fr-FR" altLang="fr-FR" sz="800" dirty="0"/>
          </a:p>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Our prospective modeling approach combines a two-dimensional model similar to the LEE CARTER model which is configured using Machine Learning algorithms.</a:t>
            </a:r>
            <a:r>
              <a:rPr lang="fr-FR" sz="1400" b="1" dirty="0">
                <a:solidFill>
                  <a:srgbClr val="00457C"/>
                </a:solidFill>
                <a:latin typeface="Verdana" panose="020B0604030504040204" pitchFamily="34" charset="0"/>
                <a:ea typeface="Verdana" panose="020B0604030504040204" pitchFamily="34" charset="0"/>
                <a:cs typeface="Verdana" panose="020B0604030504040204" pitchFamily="34" charset="0"/>
              </a:rPr>
              <a:t> </a:t>
            </a:r>
          </a:p>
          <a:p>
            <a:pPr marL="0" indent="0" eaLnBrk="1" hangingPunct="1">
              <a:buClr>
                <a:srgbClr val="00457C"/>
              </a:buClr>
              <a:buNone/>
            </a:pPr>
            <a:endParaRPr lang="fr-FR"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projection model is used to diffuse the TIW compensation rate. The explanatory variables of the compensation rate are analyzed and completed by the learning algorithms;</a:t>
            </a: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configuration of the model is also simplified thanks to these algorithms</a:t>
            </a:r>
            <a:r>
              <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a:t>
            </a:r>
          </a:p>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This modelling approach combined with an adapted ERM approach allows:</a:t>
            </a:r>
          </a:p>
          <a:p>
            <a:pPr eaLnBrk="1" hangingPunct="1">
              <a:buClr>
                <a:srgbClr val="00457C"/>
              </a:buClr>
            </a:pPr>
            <a:endParaRPr lang="fr-FR" sz="8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To decompose and explain more easily the causes of the risk evolution;</a:t>
            </a: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To anticipate future developments especially with the emergence of new coverage solutions and preventive measures;</a:t>
            </a: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To facilitate the monitoring of the disability risk over time;</a:t>
            </a: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Improve the risk management process.</a:t>
            </a:r>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457200" lvl="1" indent="0" eaLnBrk="1" hangingPunct="1">
              <a:buNone/>
            </a:pPr>
            <a:endParaRPr lang="fr-FR"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1371600" lvl="3" indent="0" eaLnBrk="1" hangingPunct="1">
              <a:buNone/>
            </a:pPr>
            <a:endParaRPr lang="fr-FR" sz="1400" dirty="0"/>
          </a:p>
          <a:p>
            <a:pPr marL="457200" lvl="1" indent="0" eaLnBrk="1" hangingPunct="1">
              <a:buNone/>
            </a:pPr>
            <a:endParaRPr lang="fr-FR"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à coins arrondis 3">
            <a:extLst>
              <a:ext uri="{FF2B5EF4-FFF2-40B4-BE49-F238E27FC236}">
                <a16:creationId xmlns:a16="http://schemas.microsoft.com/office/drawing/2014/main" id="{CEFFBB5A-735E-4EB8-9037-B4F14AAB3AF5}"/>
              </a:ext>
            </a:extLst>
          </p:cNvPr>
          <p:cNvSpPr/>
          <p:nvPr/>
        </p:nvSpPr>
        <p:spPr>
          <a:xfrm>
            <a:off x="838200" y="5677192"/>
            <a:ext cx="10515599" cy="1163616"/>
          </a:xfrm>
          <a:prstGeom prst="roundRect">
            <a:avLst/>
          </a:prstGeom>
          <a:solidFill>
            <a:srgbClr val="00457E"/>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E3931"/>
                </a:solidFill>
                <a:effectLst/>
                <a:uLnTx/>
                <a:uFillTx/>
                <a:latin typeface="Verdana" panose="020B0604030504040204" pitchFamily="34" charset="0"/>
                <a:ea typeface="Verdana" panose="020B0604030504040204" pitchFamily="34" charset="0"/>
                <a:cs typeface="Verdana" panose="020B0604030504040204" pitchFamily="34" charset="0"/>
              </a:rPr>
              <a:t>Our approach has limits and some changes will be unpredictable, as they can only be observed retroactively, despite all the efforts to anticipate and identify risks: the best management method is risk governance. The latter must be effective, reactive and endowed with human resources connected between them and connected with the surrounding reality.</a:t>
            </a:r>
            <a:endParaRPr kumimoji="0" lang="fr-FR" sz="1000" b="0" i="0" u="none" strike="noStrike" kern="1200" cap="none" spc="0" normalizeH="0" baseline="0" noProof="0" dirty="0">
              <a:ln>
                <a:noFill/>
              </a:ln>
              <a:solidFill>
                <a:srgbClr val="FE393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5206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latin typeface="Verdana" panose="020B0604030504040204" pitchFamily="34" charset="0"/>
                <a:ea typeface="Verdana" panose="020B0604030504040204" pitchFamily="34" charset="0"/>
                <a:cs typeface="Aharoni" panose="020B0604020202020204" pitchFamily="2" charset="-79"/>
              </a:rPr>
              <a:t>Fatoumata NDOYE</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11, Myron Herrick Street</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75008, Paris</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France</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fatoumata.ndoye@fixage.com</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a:solidFill>
                  <a:srgbClr val="FF0000"/>
                </a:solidFill>
                <a:latin typeface="Verdana" panose="020B0604030504040204" pitchFamily="34" charset="0"/>
                <a:ea typeface="Verdana" panose="020B0604030504040204" pitchFamily="34" charset="0"/>
                <a:cs typeface="Aharoni" panose="020B0604020202020204" pitchFamily="2" charset="-79"/>
                <a:hlinkClick r:id="rId4"/>
              </a:rPr>
              <a:t>https://www.actuarialcolloquium2020.com/</a:t>
            </a:r>
            <a:endParaRPr lang="fr-FR" altLang="fr-FR" sz="1800" b="1">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32785406-E48E-4D00-BAA9-896A05F7EB2B}"/>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Problematic</a:t>
            </a:r>
          </a:p>
        </p:txBody>
      </p:sp>
      <p:sp>
        <p:nvSpPr>
          <p:cNvPr id="5" name="Espace réservé du contenu 2">
            <a:extLst>
              <a:ext uri="{FF2B5EF4-FFF2-40B4-BE49-F238E27FC236}">
                <a16:creationId xmlns:a16="http://schemas.microsoft.com/office/drawing/2014/main" id="{35A9A330-39D3-46E2-9BD7-F9EDB663167A}"/>
              </a:ext>
            </a:extLst>
          </p:cNvPr>
          <p:cNvSpPr>
            <a:spLocks noGrp="1" noChangeArrowheads="1"/>
          </p:cNvSpPr>
          <p:nvPr>
            <p:ph idx="1"/>
          </p:nvPr>
        </p:nvSpPr>
        <p:spPr>
          <a:xfrm>
            <a:off x="838200" y="1263650"/>
            <a:ext cx="1051560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Why take an interest in prospective modelling of Incapacity to work risk ?</a:t>
            </a:r>
          </a:p>
          <a:p>
            <a:pPr marL="0" indent="0" eaLnBrk="1" hangingPunct="1">
              <a:buClr>
                <a:srgbClr val="00457C"/>
              </a:buClr>
              <a:buNone/>
            </a:pP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A </a:t>
            </a: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fast changing</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world</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Economic, social and regulatory changes modify the relationship of individuals to work.</a:t>
            </a:r>
          </a:p>
          <a:p>
            <a:pPr lvl="2" eaLnBrk="1" hangingPunct="1">
              <a:buFont typeface="Wingdings" panose="05000000000000000000" pitchFamily="2" charset="2"/>
              <a:buChar char="Ø"/>
            </a:pP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Increased demand for </a:t>
            </a: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persons’ protection</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Protection against incapacity and invalidity risks is becoming a major component for the French government and the insurance companies.</a:t>
            </a:r>
          </a:p>
          <a:p>
            <a:pPr lvl="1" eaLnBrk="1" hangingPunct="1"/>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A fairly </a:t>
            </a: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significant change in risk</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Over the past decade, we have identified a significant paradigm shift characterizing work stoppages: </a:t>
            </a:r>
          </a:p>
          <a:p>
            <a:pPr lvl="3" eaLnBrk="1" hangingPunct="1">
              <a:buFont typeface="Courier New" panose="02070309020205020404" pitchFamily="49" charset="0"/>
              <a:buChar char="o"/>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An increase in claims related to </a:t>
            </a: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psycho-social</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risks and musculoskeletal disorders;</a:t>
            </a:r>
          </a:p>
          <a:p>
            <a:pPr lvl="3" eaLnBrk="1" hangingPunct="1">
              <a:buFont typeface="Courier New" panose="02070309020205020404" pitchFamily="49" charset="0"/>
              <a:buChar char="o"/>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An increase in overall sinistrality for women.</a:t>
            </a:r>
          </a:p>
          <a:p>
            <a:pPr marL="1371600" lvl="3" indent="0" eaLnBrk="1" hangingPunct="1">
              <a:buNone/>
            </a:pPr>
            <a:endPar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A desire to take advantage of </a:t>
            </a:r>
            <a:r>
              <a:rPr lang="en-US" altLang="fr-FR" sz="1400" dirty="0">
                <a:solidFill>
                  <a:srgbClr val="FF0000"/>
                </a:solidFill>
                <a:latin typeface="Verdana" panose="020B0604030504040204" pitchFamily="34" charset="0"/>
                <a:ea typeface="Verdana" panose="020B0604030504040204" pitchFamily="34" charset="0"/>
                <a:cs typeface="Verdana" panose="020B0604030504040204" pitchFamily="34" charset="0"/>
              </a:rPr>
              <a:t>more in number and more heterogeneous data</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multiplicity of available data, in particular </a:t>
            </a: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OPEN DATA</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 encourages adaptation of risk assessment’s methods and exploitation of learning algorithms.</a:t>
            </a:r>
            <a:endPar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1371600" lvl="3" indent="0" eaLnBrk="1" hangingPunct="1">
              <a:buNone/>
            </a:pPr>
            <a:endParaRPr lang="fr-F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75B335BB-11E7-4FD1-B673-A8CBFCABBDE0}"/>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Proposed approach</a:t>
            </a:r>
          </a:p>
        </p:txBody>
      </p:sp>
      <p:sp>
        <p:nvSpPr>
          <p:cNvPr id="5" name="Espace réservé du contenu 2">
            <a:extLst>
              <a:ext uri="{FF2B5EF4-FFF2-40B4-BE49-F238E27FC236}">
                <a16:creationId xmlns:a16="http://schemas.microsoft.com/office/drawing/2014/main" id="{A3E48639-28E4-423A-8D26-9785D71665DB}"/>
              </a:ext>
            </a:extLst>
          </p:cNvPr>
          <p:cNvSpPr>
            <a:spLocks noGrp="1" noChangeArrowheads="1"/>
          </p:cNvSpPr>
          <p:nvPr>
            <p:ph idx="1"/>
          </p:nvPr>
        </p:nvSpPr>
        <p:spPr>
          <a:xfrm>
            <a:off x="838200" y="1263650"/>
            <a:ext cx="10515600" cy="5499100"/>
          </a:xfrm>
        </p:spPr>
        <p:txBody>
          <a:bodyPr/>
          <a:lstStyle/>
          <a:p>
            <a:pPr eaLnBrk="1" hangingPunct="1">
              <a:buClr>
                <a:srgbClr val="00457C"/>
              </a:buClr>
            </a:pP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We propose an </a:t>
            </a:r>
            <a:r>
              <a:rPr lang="en-U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ERM approach </a:t>
            </a:r>
            <a:r>
              <a:rPr lang="en-US" sz="1400" b="1" dirty="0">
                <a:solidFill>
                  <a:srgbClr val="00457C"/>
                </a:solidFill>
                <a:latin typeface="Verdana" panose="020B0604030504040204" pitchFamily="34" charset="0"/>
                <a:ea typeface="Verdana" panose="020B0604030504040204" pitchFamily="34" charset="0"/>
                <a:cs typeface="Verdana" panose="020B0604030504040204" pitchFamily="34" charset="0"/>
              </a:rPr>
              <a:t>to address the problem of prospective modelling of the risk of incapacity to work. This approach is divided into three main stages</a:t>
            </a:r>
            <a:r>
              <a:rPr lang="fr-FR" sz="1400" b="1" dirty="0">
                <a:solidFill>
                  <a:srgbClr val="00457C"/>
                </a:solidFill>
                <a:latin typeface="Verdana" panose="020B0604030504040204" pitchFamily="34" charset="0"/>
                <a:ea typeface="Verdana" panose="020B0604030504040204" pitchFamily="34" charset="0"/>
                <a:cs typeface="Verdana" panose="020B0604030504040204" pitchFamily="34" charset="0"/>
              </a:rPr>
              <a:t>.</a:t>
            </a:r>
          </a:p>
          <a:p>
            <a:pPr marL="0" indent="0" eaLnBrk="1" hangingPunct="1">
              <a:buClr>
                <a:srgbClr val="00457C"/>
              </a:buClr>
              <a:buNone/>
            </a:pPr>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Step 1: </a:t>
            </a:r>
            <a:r>
              <a:rPr lang="en-US" sz="1400" dirty="0">
                <a:solidFill>
                  <a:srgbClr val="FE3931"/>
                </a:solidFill>
                <a:latin typeface="Verdana" panose="020B0604030504040204" pitchFamily="34" charset="0"/>
                <a:ea typeface="Verdana" panose="020B0604030504040204" pitchFamily="34" charset="0"/>
                <a:cs typeface="Verdana" panose="020B0604030504040204" pitchFamily="34" charset="0"/>
              </a:rPr>
              <a:t>Analysis of disability risk </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and its evolution in France</a:t>
            </a:r>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specificities and drivers of the work stoppage risk in general, temporary incapacity to work in particular, are analyzed.</a:t>
            </a: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coverage offered by Social Security, employers and complementary enterprises is summarized.</a:t>
            </a:r>
          </a:p>
          <a:p>
            <a:pPr lvl="2" eaLnBrk="1" hangingPunct="1">
              <a:buFont typeface="Wingdings" panose="05000000000000000000" pitchFamily="2" charset="2"/>
              <a:buChar char="Ø"/>
            </a:pPr>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Step 2:  </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Description of </a:t>
            </a:r>
            <a:r>
              <a:rPr lang="en-US" sz="1400" dirty="0">
                <a:solidFill>
                  <a:srgbClr val="FE3931"/>
                </a:solidFill>
                <a:latin typeface="Verdana" panose="020B0604030504040204" pitchFamily="34" charset="0"/>
                <a:ea typeface="Verdana" panose="020B0604030504040204" pitchFamily="34" charset="0"/>
                <a:cs typeface="Verdana" panose="020B0604030504040204" pitchFamily="34" charset="0"/>
              </a:rPr>
              <a:t>a prospective modelling </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combining two-dimensional model and learning algorithms</a:t>
            </a:r>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objective of this prospective modelling is to take into account the evolution of risk based on the most relevant risk factors.</a:t>
            </a:r>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data used are those relating to the expenditure of Health Insurance (</a:t>
            </a:r>
            <a:r>
              <a:rPr lang="en-US" altLang="fr-FR" sz="1400" dirty="0">
                <a:solidFill>
                  <a:srgbClr val="FE3931"/>
                </a:solidFill>
                <a:latin typeface="Verdana" panose="020B0604030504040204" pitchFamily="34" charset="0"/>
                <a:ea typeface="Verdana" panose="020B0604030504040204" pitchFamily="34" charset="0"/>
                <a:cs typeface="Verdana" panose="020B0604030504040204" pitchFamily="34" charset="0"/>
              </a:rPr>
              <a:t>OPEN DAMIR</a:t>
            </a: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 and to the French population.</a:t>
            </a:r>
            <a:endParaRPr lang="fr-FR"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variable studied is the </a:t>
            </a:r>
            <a:r>
              <a:rPr lang="en-US" altLang="fr-FR" sz="1400" dirty="0">
                <a:solidFill>
                  <a:srgbClr val="FE3931"/>
                </a:solidFill>
                <a:latin typeface="Verdana" panose="020B0604030504040204" pitchFamily="34" charset="0"/>
                <a:ea typeface="Verdana" panose="020B0604030504040204" pitchFamily="34" charset="0"/>
                <a:cs typeface="Verdana" panose="020B0604030504040204" pitchFamily="34" charset="0"/>
              </a:rPr>
              <a:t>annual compensation rate </a:t>
            </a: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following a temporary incapacity claim.</a:t>
            </a:r>
            <a:endParaRPr lang="fr-FR"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3" eaLnBrk="1" hangingPunct="1">
              <a:buFont typeface="Courier New" panose="02070309020205020404" pitchFamily="49" charset="0"/>
              <a:buChar char="o"/>
            </a:pP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The </a:t>
            </a:r>
            <a:r>
              <a:rPr lang="en-US" altLang="fr-FR" sz="1400" dirty="0">
                <a:solidFill>
                  <a:srgbClr val="FE3931"/>
                </a:solidFill>
                <a:latin typeface="Verdana" panose="020B0604030504040204" pitchFamily="34" charset="0"/>
                <a:ea typeface="Verdana" panose="020B0604030504040204" pitchFamily="34" charset="0"/>
                <a:cs typeface="Verdana" panose="020B0604030504040204" pitchFamily="34" charset="0"/>
              </a:rPr>
              <a:t>two-dimensional model </a:t>
            </a: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is similar to the </a:t>
            </a:r>
            <a:r>
              <a:rPr lang="en-US" altLang="fr-FR" sz="1400" dirty="0">
                <a:solidFill>
                  <a:srgbClr val="FE3931"/>
                </a:solidFill>
                <a:latin typeface="Verdana" panose="020B0604030504040204" pitchFamily="34" charset="0"/>
                <a:ea typeface="Verdana" panose="020B0604030504040204" pitchFamily="34" charset="0"/>
                <a:cs typeface="Verdana" panose="020B0604030504040204" pitchFamily="34" charset="0"/>
              </a:rPr>
              <a:t>LEE-CARTER model</a:t>
            </a: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a:t>
            </a:r>
          </a:p>
          <a:p>
            <a:pPr lvl="3" eaLnBrk="1" hangingPunct="1">
              <a:buFont typeface="Courier New" panose="02070309020205020404" pitchFamily="49" charset="0"/>
              <a:buChar char="o"/>
            </a:pPr>
            <a:r>
              <a:rPr lang="en-US" altLang="fr-FR" sz="1400" dirty="0">
                <a:solidFill>
                  <a:srgbClr val="FE3931"/>
                </a:solidFill>
                <a:latin typeface="Verdana" panose="020B0604030504040204" pitchFamily="34" charset="0"/>
                <a:ea typeface="Verdana" panose="020B0604030504040204" pitchFamily="34" charset="0"/>
                <a:cs typeface="Verdana" panose="020B0604030504040204" pitchFamily="34" charset="0"/>
              </a:rPr>
              <a:t>Learning algorithms</a:t>
            </a:r>
            <a:r>
              <a:rPr lang="en-US"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 are used to study the impact of explanatory variables on the level of compensation, complete missing data and simplify the parameterization of the two-dimensional model. Two interpretive aid algorithms are also needed to understand the results obtained.</a:t>
            </a:r>
          </a:p>
          <a:p>
            <a:pPr lvl="3" eaLnBrk="1" hangingPunct="1">
              <a:buFont typeface="Courier New" panose="02070309020205020404" pitchFamily="49" charset="0"/>
              <a:buChar char="o"/>
            </a:pPr>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sz="1400" b="1" dirty="0">
                <a:solidFill>
                  <a:srgbClr val="FE3931"/>
                </a:solidFill>
                <a:latin typeface="Verdana" panose="020B0604030504040204" pitchFamily="34" charset="0"/>
                <a:ea typeface="Verdana" panose="020B0604030504040204" pitchFamily="34" charset="0"/>
                <a:cs typeface="Verdana" panose="020B0604030504040204" pitchFamily="34" charset="0"/>
              </a:rPr>
              <a:t>Step 3: </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Propose good </a:t>
            </a:r>
            <a:r>
              <a:rPr lang="en-US" sz="1400" dirty="0">
                <a:solidFill>
                  <a:srgbClr val="FE3931"/>
                </a:solidFill>
                <a:latin typeface="Verdana" panose="020B0604030504040204" pitchFamily="34" charset="0"/>
                <a:ea typeface="Verdana" panose="020B0604030504040204" pitchFamily="34" charset="0"/>
                <a:cs typeface="Verdana" panose="020B0604030504040204" pitchFamily="34" charset="0"/>
              </a:rPr>
              <a:t>risk management </a:t>
            </a: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practices for Incapacity risk</a:t>
            </a:r>
            <a:endPar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lvl="2" eaLnBrk="1" hangingPunct="1">
              <a:buFont typeface="Wingdings" panose="05000000000000000000" pitchFamily="2" charset="2"/>
              <a:buChar char="Ø"/>
            </a:pPr>
            <a:r>
              <a:rPr lang="en-US" sz="1400" dirty="0">
                <a:solidFill>
                  <a:srgbClr val="00457C"/>
                </a:solidFill>
                <a:latin typeface="Verdana" panose="020B0604030504040204" pitchFamily="34" charset="0"/>
                <a:ea typeface="Verdana" panose="020B0604030504040204" pitchFamily="34" charset="0"/>
                <a:cs typeface="Verdana" panose="020B0604030504040204" pitchFamily="34" charset="0"/>
              </a:rPr>
              <a:t>Prevention measures and risk assessment strategy will be built upon</a:t>
            </a:r>
            <a:r>
              <a:rPr lang="fr-FR" sz="1400" dirty="0">
                <a:solidFill>
                  <a:srgbClr val="00457C"/>
                </a:solidFill>
                <a:latin typeface="Verdana" panose="020B0604030504040204" pitchFamily="34" charset="0"/>
                <a:ea typeface="Verdana" panose="020B0604030504040204" pitchFamily="34" charset="0"/>
                <a:cs typeface="Verdana" panose="020B0604030504040204" pitchFamily="34" charset="0"/>
              </a:rPr>
              <a:t>.</a:t>
            </a:r>
          </a:p>
          <a:p>
            <a:pPr lvl="1" eaLnBrk="1" hangingPunct="1"/>
            <a:endParaRPr lang="fr-FR" altLang="fr-FR" sz="1400" dirty="0">
              <a:solidFill>
                <a:srgbClr val="00457C"/>
              </a:solidFill>
              <a:latin typeface="Verdana" panose="020B0604030504040204" pitchFamily="34" charset="0"/>
              <a:ea typeface="Verdana" panose="020B0604030504040204" pitchFamily="34" charset="0"/>
              <a:cs typeface="Verdana" panose="020B0604030504040204" pitchFamily="34" charset="0"/>
            </a:endParaRPr>
          </a:p>
          <a:p>
            <a:pPr marL="1371600" lvl="3" indent="0" eaLnBrk="1" hangingPunct="1">
              <a:buNone/>
            </a:pPr>
            <a:endParaRPr lang="fr-FR" sz="1400" dirty="0"/>
          </a:p>
        </p:txBody>
      </p:sp>
    </p:spTree>
    <p:extLst>
      <p:ext uri="{BB962C8B-B14F-4D97-AF65-F5344CB8AC3E}">
        <p14:creationId xmlns:p14="http://schemas.microsoft.com/office/powerpoint/2010/main" val="102653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Risk analysis of Incapacity and its evolution</a:t>
            </a:r>
            <a:br>
              <a:rPr lang="fr-FR" altLang="fr-FR" sz="2400" dirty="0">
                <a:latin typeface="Verdana" panose="020B0604030504040204" pitchFamily="34" charset="0"/>
                <a:ea typeface="Verdana" panose="020B0604030504040204" pitchFamily="34" charset="0"/>
                <a:cs typeface="Verdana" panose="020B0604030504040204" pitchFamily="34" charset="0"/>
              </a:rPr>
            </a:br>
            <a:r>
              <a:rPr lang="fr-FR"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general specificities of disability risk</a:t>
            </a:r>
            <a:endParaRPr lang="fr-FR"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a:extLst>
              <a:ext uri="{FF2B5EF4-FFF2-40B4-BE49-F238E27FC236}">
                <a16:creationId xmlns:a16="http://schemas.microsoft.com/office/drawing/2014/main" id="{C94E5DFB-01CD-0943-B1A7-D960460573DE}"/>
              </a:ext>
            </a:extLst>
          </p:cNvPr>
          <p:cNvSpPr/>
          <p:nvPr/>
        </p:nvSpPr>
        <p:spPr>
          <a:xfrm>
            <a:off x="4330700" y="1646833"/>
            <a:ext cx="7303828" cy="5137337"/>
          </a:xfrm>
          <a:prstGeom prst="rect">
            <a:avLst/>
          </a:prstGeom>
          <a:noFill/>
          <a:ln w="50800">
            <a:solidFill>
              <a:schemeClr val="tx2"/>
            </a:solidFill>
            <a:miter lim="400000"/>
          </a:ln>
        </p:spPr>
        <p:txBody>
          <a:bodyPr lIns="25400" tIns="25400" rIns="25400" bIns="25400" anchor="ctr"/>
          <a:lstStyle/>
          <a:p>
            <a:pPr marL="0" marR="0" lvl="0" indent="0" algn="ctr" defTabSz="292100" rtl="0" eaLnBrk="1"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lang="en-US" sz="2000" b="0" i="0" u="none" strike="noStrike" kern="0" cap="none" spc="0" normalizeH="0" baseline="0" noProof="0" dirty="0">
              <a:ln>
                <a:noFill/>
              </a:ln>
              <a:solidFill>
                <a:srgbClr val="00457C"/>
              </a:solidFill>
              <a:effectLst>
                <a:outerShdw blurRad="38100" dist="12700" dir="5400000" rotWithShape="0">
                  <a:srgbClr val="000000">
                    <a:alpha val="50000"/>
                  </a:srgbClr>
                </a:outerShdw>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16" name="Rounded Rectangle 1">
            <a:extLst>
              <a:ext uri="{FF2B5EF4-FFF2-40B4-BE49-F238E27FC236}">
                <a16:creationId xmlns:a16="http://schemas.microsoft.com/office/drawing/2014/main" id="{18E178A0-D03B-A841-A976-E5F3B90809E5}"/>
              </a:ext>
            </a:extLst>
          </p:cNvPr>
          <p:cNvSpPr/>
          <p:nvPr/>
        </p:nvSpPr>
        <p:spPr>
          <a:xfrm>
            <a:off x="4151507" y="1426460"/>
            <a:ext cx="3553463" cy="2459418"/>
          </a:xfrm>
          <a:prstGeom prst="roundRect">
            <a:avLst>
              <a:gd name="adj" fmla="val 5227"/>
            </a:avLst>
          </a:prstGeom>
          <a:solidFill>
            <a:srgbClr val="F8F8F8"/>
          </a:solidFill>
          <a:ln w="12700" cap="flat">
            <a:noFill/>
            <a:miter lim="400000"/>
          </a:ln>
          <a:effectLst>
            <a:outerShdw blurRad="241300" dist="38100" dir="2700000" algn="tl" rotWithShape="0">
              <a:prstClr val="black">
                <a:alpha val="26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17" name="Rounded Rectangle 29">
            <a:extLst>
              <a:ext uri="{FF2B5EF4-FFF2-40B4-BE49-F238E27FC236}">
                <a16:creationId xmlns:a16="http://schemas.microsoft.com/office/drawing/2014/main" id="{76819D56-F8EC-234C-BD93-8E412058470E}"/>
              </a:ext>
            </a:extLst>
          </p:cNvPr>
          <p:cNvSpPr/>
          <p:nvPr/>
        </p:nvSpPr>
        <p:spPr>
          <a:xfrm>
            <a:off x="7853291" y="1442958"/>
            <a:ext cx="3553463" cy="2459418"/>
          </a:xfrm>
          <a:prstGeom prst="roundRect">
            <a:avLst>
              <a:gd name="adj" fmla="val 4274"/>
            </a:avLst>
          </a:prstGeom>
          <a:solidFill>
            <a:srgbClr val="F8F8F8"/>
          </a:solidFill>
          <a:ln w="12700" cap="flat">
            <a:noFill/>
            <a:miter lim="400000"/>
          </a:ln>
          <a:effectLst>
            <a:outerShdw blurRad="241300" dist="38100" dir="2700000" algn="tl" rotWithShape="0">
              <a:prstClr val="black">
                <a:alpha val="26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18" name="Rounded Rectangle 30">
            <a:extLst>
              <a:ext uri="{FF2B5EF4-FFF2-40B4-BE49-F238E27FC236}">
                <a16:creationId xmlns:a16="http://schemas.microsoft.com/office/drawing/2014/main" id="{E341E97D-C3AB-EA4B-8B8F-CF1C6556F6DC}"/>
              </a:ext>
            </a:extLst>
          </p:cNvPr>
          <p:cNvSpPr/>
          <p:nvPr/>
        </p:nvSpPr>
        <p:spPr>
          <a:xfrm>
            <a:off x="4151507" y="4085207"/>
            <a:ext cx="3553463" cy="2459418"/>
          </a:xfrm>
          <a:prstGeom prst="roundRect">
            <a:avLst>
              <a:gd name="adj" fmla="val 6181"/>
            </a:avLst>
          </a:prstGeom>
          <a:solidFill>
            <a:srgbClr val="F8F8F8"/>
          </a:solidFill>
          <a:ln w="12700" cap="flat">
            <a:noFill/>
            <a:miter lim="400000"/>
          </a:ln>
          <a:effectLst>
            <a:outerShdw blurRad="241300" dist="38100" dir="2700000" algn="tl" rotWithShape="0">
              <a:prstClr val="black">
                <a:alpha val="26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457C"/>
              </a:solidFill>
              <a:effectLst>
                <a:outerShdw blurRad="38100" dist="12700" dir="5400000" rotWithShape="0">
                  <a:srgbClr val="000000">
                    <a:alpha val="50000"/>
                  </a:srgbClr>
                </a:outerShdw>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19" name="Rounded Rectangle 33">
            <a:extLst>
              <a:ext uri="{FF2B5EF4-FFF2-40B4-BE49-F238E27FC236}">
                <a16:creationId xmlns:a16="http://schemas.microsoft.com/office/drawing/2014/main" id="{5B61215C-59A3-AD49-8009-A26669374DB2}"/>
              </a:ext>
            </a:extLst>
          </p:cNvPr>
          <p:cNvSpPr/>
          <p:nvPr/>
        </p:nvSpPr>
        <p:spPr>
          <a:xfrm>
            <a:off x="7853291" y="4126770"/>
            <a:ext cx="3553463" cy="2459418"/>
          </a:xfrm>
          <a:prstGeom prst="roundRect">
            <a:avLst>
              <a:gd name="adj" fmla="val 4751"/>
            </a:avLst>
          </a:prstGeom>
          <a:solidFill>
            <a:srgbClr val="F8F8F8"/>
          </a:solidFill>
          <a:ln w="12700" cap="flat">
            <a:noFill/>
            <a:miter lim="400000"/>
          </a:ln>
          <a:effectLst>
            <a:outerShdw blurRad="241300" dist="38100" dir="2700000" algn="tl" rotWithShape="0">
              <a:prstClr val="black">
                <a:alpha val="26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457C"/>
              </a:solidFill>
              <a:effectLst>
                <a:outerShdw blurRad="38100" dist="12700" dir="5400000" rotWithShape="0">
                  <a:srgbClr val="000000">
                    <a:alpha val="50000"/>
                  </a:srgbClr>
                </a:outerShdw>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20" name="Rectangle"/>
          <p:cNvSpPr/>
          <p:nvPr/>
        </p:nvSpPr>
        <p:spPr>
          <a:xfrm>
            <a:off x="595448" y="1238744"/>
            <a:ext cx="3216013" cy="5137337"/>
          </a:xfrm>
          <a:prstGeom prst="rect">
            <a:avLst/>
          </a:prstGeom>
          <a:noFill/>
          <a:ln w="50800">
            <a:solidFill>
              <a:schemeClr val="tx2"/>
            </a:solidFill>
            <a:miter lim="400000"/>
          </a:ln>
        </p:spPr>
        <p:txBody>
          <a:bodyPr lIns="25400" tIns="25400" rIns="25400" bIns="25400" anchor="ctr"/>
          <a:lstStyle/>
          <a:p>
            <a:pPr marL="0" marR="0" lvl="0" indent="0" algn="ctr" defTabSz="292100" rtl="0" eaLnBrk="1"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lang="en-US" sz="2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21" name="Rectangle">
            <a:extLst>
              <a:ext uri="{FF2B5EF4-FFF2-40B4-BE49-F238E27FC236}">
                <a16:creationId xmlns:a16="http://schemas.microsoft.com/office/drawing/2014/main" id="{B46E2775-A5E9-7349-8242-B7FC6B7464FB}"/>
              </a:ext>
            </a:extLst>
          </p:cNvPr>
          <p:cNvSpPr/>
          <p:nvPr/>
        </p:nvSpPr>
        <p:spPr>
          <a:xfrm>
            <a:off x="785247" y="1445670"/>
            <a:ext cx="3239958" cy="5137337"/>
          </a:xfrm>
          <a:prstGeom prst="rect">
            <a:avLst/>
          </a:prstGeom>
          <a:solidFill>
            <a:srgbClr val="00457C"/>
          </a:solidFill>
          <a:ln w="76200">
            <a:noFill/>
            <a:miter lim="400000"/>
          </a:ln>
        </p:spPr>
        <p:txBody>
          <a:bodyPr lIns="25400" tIns="25400" rIns="25400" bIns="25400" anchor="ctr"/>
          <a:lstStyle/>
          <a:p>
            <a:pPr marL="0" marR="0" lvl="0" indent="0" algn="ctr" defTabSz="292100" rtl="0" eaLnBrk="1"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lang="en-US" sz="2000" b="0" i="0" u="none" strike="noStrike" kern="0" cap="none" spc="0" normalizeH="0" baseline="0" noProof="0" dirty="0">
              <a:ln>
                <a:noFill/>
              </a:ln>
              <a:solidFill>
                <a:prstClr val="white"/>
              </a:solidFill>
              <a:effectLst>
                <a:outerShdw blurRad="38100" dist="12700" dir="5400000" rotWithShape="0">
                  <a:srgbClr val="000000">
                    <a:alpha val="50000"/>
                  </a:srgbClr>
                </a:outerShdw>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22" name="moving straight is what we do">
            <a:extLst>
              <a:ext uri="{FF2B5EF4-FFF2-40B4-BE49-F238E27FC236}">
                <a16:creationId xmlns:a16="http://schemas.microsoft.com/office/drawing/2014/main" id="{068BCCDB-9D6D-9441-9B06-B493F1C2DB36}"/>
              </a:ext>
            </a:extLst>
          </p:cNvPr>
          <p:cNvSpPr txBox="1"/>
          <p:nvPr/>
        </p:nvSpPr>
        <p:spPr>
          <a:xfrm>
            <a:off x="1155729" y="1500806"/>
            <a:ext cx="2723681" cy="1308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r">
              <a:lnSpc>
                <a:spcPct val="90000"/>
              </a:lnSpc>
              <a:defRPr sz="7000" cap="all" spc="0">
                <a:latin typeface="+mn-lt"/>
                <a:ea typeface="+mn-ea"/>
                <a:cs typeface="+mn-cs"/>
                <a:sym typeface="Montserrat ExtraBold"/>
              </a:defRPr>
            </a:lvl1pPr>
          </a:lstStyle>
          <a:p>
            <a:pPr marL="0" marR="0" lvl="0" indent="0" algn="l" defTabSz="412750" rtl="0" eaLnBrk="1" fontAlgn="auto" latinLnBrk="0" hangingPunct="0">
              <a:lnSpc>
                <a:spcPts val="338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Montserrat ExtraBold"/>
              </a:rPr>
              <a:t>Distinction Incapacity/ Invalidity</a:t>
            </a:r>
          </a:p>
        </p:txBody>
      </p:sp>
      <p:sp>
        <p:nvSpPr>
          <p:cNvPr id="23" name="TextBox 14">
            <a:extLst>
              <a:ext uri="{FF2B5EF4-FFF2-40B4-BE49-F238E27FC236}">
                <a16:creationId xmlns:a16="http://schemas.microsoft.com/office/drawing/2014/main" id="{FF720B16-58DF-604C-BBE3-4D81E13B6156}"/>
              </a:ext>
            </a:extLst>
          </p:cNvPr>
          <p:cNvSpPr txBox="1"/>
          <p:nvPr/>
        </p:nvSpPr>
        <p:spPr>
          <a:xfrm>
            <a:off x="1178533" y="2907136"/>
            <a:ext cx="2423358" cy="3143874"/>
          </a:xfrm>
          <a:prstGeom prst="rect">
            <a:avLst/>
          </a:prstGeom>
          <a:noFill/>
        </p:spPr>
        <p:txBody>
          <a:bodyPr wrap="square" lIns="0" tIns="0" rIns="0" bIns="0" rtlCol="0">
            <a:spAutoFit/>
          </a:bodyPr>
          <a:lstStyle/>
          <a:p>
            <a:pPr marL="0" marR="0" lvl="0" indent="0" algn="l" defTabSz="412750" rtl="0" eaLnBrk="1" fontAlgn="auto" latinLnBrk="0" hangingPunct="0">
              <a:lnSpc>
                <a:spcPts val="194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The first specificity of disability risk is the legal distinction between incapacity and invalidity arising from Social Security law. </a:t>
            </a:r>
          </a:p>
          <a:p>
            <a:pPr marL="0" marR="0" lvl="0" indent="0" algn="l" defTabSz="412750" rtl="0" eaLnBrk="1" fontAlgn="auto" latinLnBrk="0" hangingPunct="0">
              <a:lnSpc>
                <a:spcPts val="194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Incapacity is a temporary (partial or total) inability to engage in an occupation. Invalidity is a permanent (partial or total) reduction in certain abilities.</a:t>
            </a:r>
          </a:p>
        </p:txBody>
      </p:sp>
      <p:sp>
        <p:nvSpPr>
          <p:cNvPr id="24" name="Rectangle 23">
            <a:extLst>
              <a:ext uri="{FF2B5EF4-FFF2-40B4-BE49-F238E27FC236}">
                <a16:creationId xmlns:a16="http://schemas.microsoft.com/office/drawing/2014/main" id="{B625160F-67D5-5543-A51F-5E38D425AA3F}"/>
              </a:ext>
            </a:extLst>
          </p:cNvPr>
          <p:cNvSpPr/>
          <p:nvPr/>
        </p:nvSpPr>
        <p:spPr>
          <a:xfrm>
            <a:off x="4916436" y="1482028"/>
            <a:ext cx="2022881" cy="510012"/>
          </a:xfrm>
          <a:prstGeom prst="rect">
            <a:avLst/>
          </a:prstGeom>
          <a:ln/>
        </p:spPr>
        <p:txBody>
          <a:bodyPr wrap="square" lIns="90000" tIns="46800" rIns="90000" bIns="46800" anchor="ctr" anchorCtr="0">
            <a:spAutoFit/>
          </a:bodyPr>
          <a:lstStyle/>
          <a:p>
            <a:pPr marL="0" marR="0" lvl="0" indent="0" algn="ctr" defTabSz="412750" rtl="0" eaLnBrk="1" fontAlgn="auto" latinLnBrk="0" hangingPunct="0">
              <a:lnSpc>
                <a:spcPct val="100000"/>
              </a:lnSpc>
              <a:spcBef>
                <a:spcPct val="0"/>
              </a:spcBef>
              <a:spcAft>
                <a:spcPts val="0"/>
              </a:spcAft>
              <a:buClrTx/>
              <a:buSzTx/>
              <a:buFontTx/>
              <a:buNone/>
              <a:tabLst/>
              <a:defRPr/>
            </a:pPr>
            <a:r>
              <a:rPr kumimoji="0" lang="en-US" sz="2700" b="1"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5</a:t>
            </a:r>
          </a:p>
        </p:txBody>
      </p:sp>
      <p:grpSp>
        <p:nvGrpSpPr>
          <p:cNvPr id="25" name="Group 6">
            <a:extLst>
              <a:ext uri="{FF2B5EF4-FFF2-40B4-BE49-F238E27FC236}">
                <a16:creationId xmlns:a16="http://schemas.microsoft.com/office/drawing/2014/main" id="{3DC398C0-F92A-6F48-B388-C0EA925E5835}"/>
              </a:ext>
            </a:extLst>
          </p:cNvPr>
          <p:cNvGrpSpPr/>
          <p:nvPr/>
        </p:nvGrpSpPr>
        <p:grpSpPr>
          <a:xfrm>
            <a:off x="4330700" y="1992041"/>
            <a:ext cx="3233830" cy="1678767"/>
            <a:chOff x="9832871" y="3682092"/>
            <a:chExt cx="4045761" cy="2520854"/>
          </a:xfrm>
        </p:grpSpPr>
        <p:sp>
          <p:nvSpPr>
            <p:cNvPr id="26" name="Rectangle 25">
              <a:extLst>
                <a:ext uri="{FF2B5EF4-FFF2-40B4-BE49-F238E27FC236}">
                  <a16:creationId xmlns:a16="http://schemas.microsoft.com/office/drawing/2014/main" id="{B115A4CC-81F1-BF40-BB2E-B88BD12FAFD6}"/>
                </a:ext>
              </a:extLst>
            </p:cNvPr>
            <p:cNvSpPr/>
            <p:nvPr/>
          </p:nvSpPr>
          <p:spPr>
            <a:xfrm>
              <a:off x="9832871" y="3682092"/>
              <a:ext cx="4045761" cy="465436"/>
            </a:xfrm>
            <a:prstGeom prst="rect">
              <a:avLst/>
            </a:prstGeom>
            <a:ln/>
          </p:spPr>
          <p:txBody>
            <a:bodyPr wrap="square" lIns="90000" tIns="46800" rIns="90000" bIns="46800" anchor="t" anchorCtr="0">
              <a:spAutoFit/>
            </a:bodyPr>
            <a:lstStyle/>
            <a:p>
              <a:pPr marL="0" marR="0" lvl="0" indent="0" algn="ctr" defTabSz="412750" rtl="0" eaLnBrk="1" fontAlgn="auto" latinLnBrk="0" hangingPunct="0">
                <a:lnSpc>
                  <a:spcPct val="100000"/>
                </a:lnSpc>
                <a:spcBef>
                  <a:spcPct val="0"/>
                </a:spcBef>
                <a:spcAft>
                  <a:spcPts val="0"/>
                </a:spcAft>
                <a:buClrTx/>
                <a:buSzTx/>
                <a:buFontTx/>
                <a:buNone/>
                <a:tabLst/>
                <a:defRPr/>
              </a:pPr>
              <a:r>
                <a:rPr kumimoji="0" lang="en-US" sz="1400" b="1"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Causes</a:t>
              </a:r>
            </a:p>
          </p:txBody>
        </p:sp>
        <p:sp>
          <p:nvSpPr>
            <p:cNvPr id="27" name="TextBox 17">
              <a:extLst>
                <a:ext uri="{FF2B5EF4-FFF2-40B4-BE49-F238E27FC236}">
                  <a16:creationId xmlns:a16="http://schemas.microsoft.com/office/drawing/2014/main" id="{F2A0B08D-0FC3-224E-A110-03D0DBF41579}"/>
                </a:ext>
              </a:extLst>
            </p:cNvPr>
            <p:cNvSpPr txBox="1"/>
            <p:nvPr/>
          </p:nvSpPr>
          <p:spPr>
            <a:xfrm>
              <a:off x="9938993" y="4119948"/>
              <a:ext cx="3833513" cy="2082998"/>
            </a:xfrm>
            <a:prstGeom prst="rect">
              <a:avLst/>
            </a:prstGeom>
          </p:spPr>
          <p:txBody>
            <a:bodyPr wrap="square" lIns="90000" tIns="46800" rIns="90000" bIns="46800" rtlCol="0">
              <a:spAutoFit/>
            </a:bodyPr>
            <a:lstStyle>
              <a:defPPr>
                <a:defRPr lang="en-US"/>
              </a:defPPr>
              <a:lvl1pPr>
                <a:lnSpc>
                  <a:spcPct val="150000"/>
                </a:lnSpc>
                <a:defRPr sz="1100" spc="20">
                  <a:solidFill>
                    <a:schemeClr val="tx2"/>
                  </a:solidFill>
                </a:defRPr>
              </a:lvl1pPr>
            </a:lstStyle>
            <a:p>
              <a:pPr marL="0" marR="0" lvl="0" indent="0" algn="ctr" defTabSz="412750" rtl="0" eaLnBrk="1" fontAlgn="auto" latinLnBrk="0" hangingPunct="0">
                <a:lnSpc>
                  <a:spcPct val="150000"/>
                </a:lnSpc>
                <a:spcBef>
                  <a:spcPts val="0"/>
                </a:spcBef>
                <a:spcAft>
                  <a:spcPts val="0"/>
                </a:spcAft>
                <a:buClrTx/>
                <a:buSzTx/>
                <a:buFontTx/>
                <a:buNone/>
                <a:tabLst/>
                <a:defRPr/>
              </a:pPr>
              <a:r>
                <a:rPr kumimoji="0" lang="en-US" sz="1400" b="0"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Personal injury or illness, maternity, work or road accident or occupational disease</a:t>
              </a:r>
            </a:p>
          </p:txBody>
        </p:sp>
      </p:grpSp>
      <p:sp>
        <p:nvSpPr>
          <p:cNvPr id="28" name="Rectangle 27">
            <a:extLst>
              <a:ext uri="{FF2B5EF4-FFF2-40B4-BE49-F238E27FC236}">
                <a16:creationId xmlns:a16="http://schemas.microsoft.com/office/drawing/2014/main" id="{82BD94D7-3ACE-9346-AB17-6A31D655CEBF}"/>
              </a:ext>
            </a:extLst>
          </p:cNvPr>
          <p:cNvSpPr/>
          <p:nvPr/>
        </p:nvSpPr>
        <p:spPr>
          <a:xfrm>
            <a:off x="4916239" y="4105092"/>
            <a:ext cx="2023274" cy="510012"/>
          </a:xfrm>
          <a:prstGeom prst="rect">
            <a:avLst/>
          </a:prstGeom>
          <a:ln/>
        </p:spPr>
        <p:txBody>
          <a:bodyPr wrap="square" lIns="90000" tIns="46800" rIns="90000" bIns="46800" anchor="ctr" anchorCtr="0">
            <a:spAutoFit/>
          </a:bodyPr>
          <a:lstStyle/>
          <a:p>
            <a:pPr marL="0" marR="0" lvl="0" indent="0" algn="ctr" defTabSz="412750" rtl="0" eaLnBrk="1" fontAlgn="auto" latinLnBrk="0" hangingPunct="0">
              <a:lnSpc>
                <a:spcPct val="100000"/>
              </a:lnSpc>
              <a:spcBef>
                <a:spcPct val="0"/>
              </a:spcBef>
              <a:spcAft>
                <a:spcPts val="0"/>
              </a:spcAft>
              <a:buClrTx/>
              <a:buSzTx/>
              <a:buFontTx/>
              <a:buNone/>
              <a:tabLst/>
              <a:defRPr/>
            </a:pPr>
            <a:r>
              <a:rPr kumimoji="0" lang="en-US" sz="2700" b="1"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a:t>
            </a:r>
          </a:p>
        </p:txBody>
      </p:sp>
      <p:grpSp>
        <p:nvGrpSpPr>
          <p:cNvPr id="29" name="Group 5">
            <a:extLst>
              <a:ext uri="{FF2B5EF4-FFF2-40B4-BE49-F238E27FC236}">
                <a16:creationId xmlns:a16="http://schemas.microsoft.com/office/drawing/2014/main" id="{BB01AD5C-7EC3-834F-829E-3007F678F104}"/>
              </a:ext>
            </a:extLst>
          </p:cNvPr>
          <p:cNvGrpSpPr/>
          <p:nvPr/>
        </p:nvGrpSpPr>
        <p:grpSpPr>
          <a:xfrm>
            <a:off x="4330700" y="4525247"/>
            <a:ext cx="3233830" cy="2057761"/>
            <a:chOff x="9724627" y="8955742"/>
            <a:chExt cx="4262248" cy="2701436"/>
          </a:xfrm>
        </p:grpSpPr>
        <p:sp>
          <p:nvSpPr>
            <p:cNvPr id="30" name="Rectangle 29">
              <a:extLst>
                <a:ext uri="{FF2B5EF4-FFF2-40B4-BE49-F238E27FC236}">
                  <a16:creationId xmlns:a16="http://schemas.microsoft.com/office/drawing/2014/main" id="{4B6018DF-3E7B-E74F-B20A-1A6F42A9A599}"/>
                </a:ext>
              </a:extLst>
            </p:cNvPr>
            <p:cNvSpPr/>
            <p:nvPr/>
          </p:nvSpPr>
          <p:spPr>
            <a:xfrm>
              <a:off x="9832479" y="8955742"/>
              <a:ext cx="4046548" cy="406914"/>
            </a:xfrm>
            <a:prstGeom prst="rect">
              <a:avLst/>
            </a:prstGeom>
            <a:ln/>
          </p:spPr>
          <p:txBody>
            <a:bodyPr wrap="square" lIns="90000" tIns="46800" rIns="90000" bIns="46800" anchor="t" anchorCtr="0">
              <a:spAutoFit/>
            </a:bodyPr>
            <a:lstStyle/>
            <a:p>
              <a:pPr marL="0" marR="0" lvl="0" indent="0" algn="ctr" defTabSz="412750" rtl="0" eaLnBrk="1" fontAlgn="auto" latinLnBrk="0" hangingPunct="0">
                <a:lnSpc>
                  <a:spcPct val="100000"/>
                </a:lnSpc>
                <a:spcBef>
                  <a:spcPct val="0"/>
                </a:spcBef>
                <a:spcAft>
                  <a:spcPts val="0"/>
                </a:spcAft>
                <a:buClrTx/>
                <a:buSzTx/>
                <a:buFontTx/>
                <a:buNone/>
                <a:tabLst/>
                <a:defRPr/>
              </a:pPr>
              <a:r>
                <a:rPr kumimoji="0" lang="en-US" sz="1400" b="1"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Clearing organizations</a:t>
              </a:r>
            </a:p>
          </p:txBody>
        </p:sp>
        <p:sp>
          <p:nvSpPr>
            <p:cNvPr id="31" name="TextBox 20">
              <a:extLst>
                <a:ext uri="{FF2B5EF4-FFF2-40B4-BE49-F238E27FC236}">
                  <a16:creationId xmlns:a16="http://schemas.microsoft.com/office/drawing/2014/main" id="{5FE2AE4E-CA85-5347-B1F0-2B33B4A4CFB2}"/>
                </a:ext>
              </a:extLst>
            </p:cNvPr>
            <p:cNvSpPr txBox="1"/>
            <p:nvPr/>
          </p:nvSpPr>
          <p:spPr>
            <a:xfrm>
              <a:off x="9724627" y="9411837"/>
              <a:ext cx="4262248" cy="2245341"/>
            </a:xfrm>
            <a:prstGeom prst="rect">
              <a:avLst/>
            </a:prstGeom>
          </p:spPr>
          <p:txBody>
            <a:bodyPr wrap="square" lIns="90000" tIns="46800" rIns="90000" bIns="46800" rtlCol="0">
              <a:spAutoFit/>
            </a:bodyPr>
            <a:lstStyle>
              <a:defPPr>
                <a:defRPr lang="en-US"/>
              </a:defPPr>
              <a:lvl1pPr>
                <a:lnSpc>
                  <a:spcPct val="150000"/>
                </a:lnSpc>
                <a:defRPr sz="1100" spc="20">
                  <a:solidFill>
                    <a:schemeClr val="tx2"/>
                  </a:solidFill>
                </a:defRPr>
              </a:lvl1pPr>
            </a:lstStyle>
            <a:p>
              <a:pPr marL="285750" marR="0" lvl="0" indent="-285750" algn="ctr" defTabSz="412750" rtl="0" eaLnBrk="1" fontAlgn="auto" latinLnBrk="0" hangingPunct="0">
                <a:lnSpc>
                  <a:spcPct val="150000"/>
                </a:lnSpc>
                <a:spcBef>
                  <a:spcPts val="0"/>
                </a:spcBef>
                <a:spcAft>
                  <a:spcPts val="0"/>
                </a:spcAft>
                <a:buClrTx/>
                <a:buSzTx/>
                <a:buFontTx/>
                <a:buChar char="-"/>
                <a:tabLst/>
                <a:defRPr/>
              </a:pPr>
              <a:r>
                <a:rPr kumimoji="0" lang="en-US" sz="1400" b="0"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Social Security (Health Insurance)</a:t>
              </a:r>
            </a:p>
            <a:p>
              <a:pPr marL="285750" marR="0" lvl="0" indent="-285750" algn="ctr" defTabSz="412750" rtl="0" eaLnBrk="1" fontAlgn="auto" latinLnBrk="0" hangingPunct="0">
                <a:lnSpc>
                  <a:spcPct val="150000"/>
                </a:lnSpc>
                <a:spcBef>
                  <a:spcPts val="0"/>
                </a:spcBef>
                <a:spcAft>
                  <a:spcPts val="0"/>
                </a:spcAft>
                <a:buClrTx/>
                <a:buSzTx/>
                <a:buFontTx/>
                <a:buChar char="-"/>
                <a:tabLst/>
                <a:defRPr/>
              </a:pPr>
              <a:r>
                <a:rPr kumimoji="0" lang="en-US" sz="1400" b="0"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Employer</a:t>
              </a:r>
            </a:p>
            <a:p>
              <a:pPr marL="285750" marR="0" lvl="0" indent="-285750" algn="ctr" defTabSz="412750" rtl="0" eaLnBrk="1" fontAlgn="auto" latinLnBrk="0" hangingPunct="0">
                <a:lnSpc>
                  <a:spcPct val="150000"/>
                </a:lnSpc>
                <a:spcBef>
                  <a:spcPts val="0"/>
                </a:spcBef>
                <a:spcAft>
                  <a:spcPts val="0"/>
                </a:spcAft>
                <a:buClrTx/>
                <a:buSzTx/>
                <a:buFontTx/>
                <a:buChar char="-"/>
                <a:tabLst/>
                <a:defRPr/>
              </a:pPr>
              <a:r>
                <a:rPr kumimoji="0" lang="en-US" sz="1400" b="0"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Complementary organisms (insurer)</a:t>
              </a:r>
            </a:p>
          </p:txBody>
        </p:sp>
      </p:grpSp>
      <p:sp>
        <p:nvSpPr>
          <p:cNvPr id="32" name="Rectangle 31">
            <a:extLst>
              <a:ext uri="{FF2B5EF4-FFF2-40B4-BE49-F238E27FC236}">
                <a16:creationId xmlns:a16="http://schemas.microsoft.com/office/drawing/2014/main" id="{A6A6A349-902F-9B4A-8DDF-79BEAADD5862}"/>
              </a:ext>
            </a:extLst>
          </p:cNvPr>
          <p:cNvSpPr/>
          <p:nvPr/>
        </p:nvSpPr>
        <p:spPr>
          <a:xfrm>
            <a:off x="8668173" y="1505421"/>
            <a:ext cx="2023274" cy="510012"/>
          </a:xfrm>
          <a:prstGeom prst="rect">
            <a:avLst/>
          </a:prstGeom>
          <a:ln/>
        </p:spPr>
        <p:txBody>
          <a:bodyPr wrap="square" lIns="90000" tIns="46800" rIns="90000" bIns="46800" anchor="ctr" anchorCtr="0">
            <a:spAutoFit/>
          </a:bodyPr>
          <a:lstStyle/>
          <a:p>
            <a:pPr marL="0" marR="0" lvl="0" indent="0" algn="ctr" defTabSz="412750" rtl="0" eaLnBrk="1" fontAlgn="auto" latinLnBrk="0" hangingPunct="0">
              <a:lnSpc>
                <a:spcPct val="100000"/>
              </a:lnSpc>
              <a:spcBef>
                <a:spcPct val="0"/>
              </a:spcBef>
              <a:spcAft>
                <a:spcPts val="0"/>
              </a:spcAft>
              <a:buClrTx/>
              <a:buSzTx/>
              <a:buFontTx/>
              <a:buNone/>
              <a:tabLst/>
              <a:defRPr/>
            </a:pPr>
            <a:r>
              <a:rPr kumimoji="0" lang="en-US" sz="2700" b="1"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2</a:t>
            </a:r>
          </a:p>
        </p:txBody>
      </p:sp>
      <p:grpSp>
        <p:nvGrpSpPr>
          <p:cNvPr id="33" name="Group 2">
            <a:extLst>
              <a:ext uri="{FF2B5EF4-FFF2-40B4-BE49-F238E27FC236}">
                <a16:creationId xmlns:a16="http://schemas.microsoft.com/office/drawing/2014/main" id="{1CB0B5EC-0E65-3746-9149-FF280DF4727D}"/>
              </a:ext>
            </a:extLst>
          </p:cNvPr>
          <p:cNvGrpSpPr/>
          <p:nvPr/>
        </p:nvGrpSpPr>
        <p:grpSpPr>
          <a:xfrm>
            <a:off x="7978141" y="1992040"/>
            <a:ext cx="3249422" cy="1732370"/>
            <a:chOff x="17087554" y="3682092"/>
            <a:chExt cx="4205080" cy="2493536"/>
          </a:xfrm>
        </p:grpSpPr>
        <p:sp>
          <p:nvSpPr>
            <p:cNvPr id="34" name="Rectangle 33">
              <a:extLst>
                <a:ext uri="{FF2B5EF4-FFF2-40B4-BE49-F238E27FC236}">
                  <a16:creationId xmlns:a16="http://schemas.microsoft.com/office/drawing/2014/main" id="{0987A18E-BBE0-864C-AACC-AC6F0F7C5801}"/>
                </a:ext>
              </a:extLst>
            </p:cNvPr>
            <p:cNvSpPr/>
            <p:nvPr/>
          </p:nvSpPr>
          <p:spPr>
            <a:xfrm>
              <a:off x="17246087" y="3682092"/>
              <a:ext cx="4046547" cy="446147"/>
            </a:xfrm>
            <a:prstGeom prst="rect">
              <a:avLst/>
            </a:prstGeom>
            <a:ln/>
          </p:spPr>
          <p:txBody>
            <a:bodyPr wrap="square" lIns="90000" tIns="46800" rIns="90000" bIns="46800" anchor="t" anchorCtr="0">
              <a:spAutoFit/>
            </a:bodyPr>
            <a:lstStyle/>
            <a:p>
              <a:pPr marL="0" marR="0" lvl="0" indent="0" algn="ctr" defTabSz="412750" rtl="0" eaLnBrk="1" fontAlgn="auto" latinLnBrk="0" hangingPunct="0">
                <a:lnSpc>
                  <a:spcPct val="100000"/>
                </a:lnSpc>
                <a:spcBef>
                  <a:spcPct val="0"/>
                </a:spcBef>
                <a:spcAft>
                  <a:spcPts val="0"/>
                </a:spcAft>
                <a:buClrTx/>
                <a:buSzTx/>
                <a:buFontTx/>
                <a:buNone/>
                <a:tabLst/>
                <a:defRPr/>
              </a:pPr>
              <a:r>
                <a:rPr kumimoji="0" lang="en-US" sz="1400" b="1"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Nature of the service</a:t>
              </a:r>
            </a:p>
          </p:txBody>
        </p:sp>
        <p:sp>
          <p:nvSpPr>
            <p:cNvPr id="35" name="TextBox 23">
              <a:extLst>
                <a:ext uri="{FF2B5EF4-FFF2-40B4-BE49-F238E27FC236}">
                  <a16:creationId xmlns:a16="http://schemas.microsoft.com/office/drawing/2014/main" id="{0D2E35FF-FFE8-8448-BC1D-932F37800EC4}"/>
                </a:ext>
              </a:extLst>
            </p:cNvPr>
            <p:cNvSpPr txBox="1"/>
            <p:nvPr/>
          </p:nvSpPr>
          <p:spPr>
            <a:xfrm>
              <a:off x="17087554" y="4178957"/>
              <a:ext cx="4205079" cy="1996671"/>
            </a:xfrm>
            <a:prstGeom prst="rect">
              <a:avLst/>
            </a:prstGeom>
          </p:spPr>
          <p:txBody>
            <a:bodyPr wrap="square" lIns="90000" tIns="46800" rIns="90000" bIns="46800" rtlCol="0">
              <a:spAutoFit/>
            </a:bodyPr>
            <a:lstStyle>
              <a:defPPr>
                <a:defRPr lang="en-US"/>
              </a:defPPr>
              <a:lvl1pPr>
                <a:lnSpc>
                  <a:spcPct val="150000"/>
                </a:lnSpc>
                <a:defRPr sz="1100" spc="20">
                  <a:solidFill>
                    <a:schemeClr val="tx2"/>
                  </a:solidFill>
                </a:defRPr>
              </a:lvl1pPr>
            </a:lstStyle>
            <a:p>
              <a:pPr marL="285750" marR="0" lvl="0" indent="-285750" algn="ctr" defTabSz="412750" rtl="0" eaLnBrk="1" fontAlgn="auto" latinLnBrk="0" hangingPunct="0">
                <a:lnSpc>
                  <a:spcPct val="150000"/>
                </a:lnSpc>
                <a:spcBef>
                  <a:spcPts val="0"/>
                </a:spcBef>
                <a:spcAft>
                  <a:spcPts val="0"/>
                </a:spcAft>
                <a:buClrTx/>
                <a:buSzTx/>
                <a:buFontTx/>
                <a:buChar char="-"/>
                <a:tabLst/>
                <a:defRPr/>
              </a:pPr>
              <a:r>
                <a:rPr kumimoji="0" lang="en-US" sz="1400" b="0"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In kind: Care, hospitalization, placements.</a:t>
              </a:r>
            </a:p>
            <a:p>
              <a:pPr marL="285750" marR="0" lvl="0" indent="-285750" algn="ctr" defTabSz="412750" rtl="0" eaLnBrk="1" fontAlgn="auto" latinLnBrk="0" hangingPunct="0">
                <a:lnSpc>
                  <a:spcPct val="150000"/>
                </a:lnSpc>
                <a:spcBef>
                  <a:spcPts val="0"/>
                </a:spcBef>
                <a:spcAft>
                  <a:spcPts val="0"/>
                </a:spcAft>
                <a:buClrTx/>
                <a:buSzTx/>
                <a:buFontTx/>
                <a:buChar char="-"/>
                <a:tabLst/>
                <a:defRPr/>
              </a:pPr>
              <a:r>
                <a:rPr kumimoji="0" lang="en-US" sz="1400" b="0"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In cash: daily allowances, annuity or capital.</a:t>
              </a:r>
            </a:p>
          </p:txBody>
        </p:sp>
      </p:grpSp>
      <p:sp>
        <p:nvSpPr>
          <p:cNvPr id="36" name="Rectangle 35">
            <a:extLst>
              <a:ext uri="{FF2B5EF4-FFF2-40B4-BE49-F238E27FC236}">
                <a16:creationId xmlns:a16="http://schemas.microsoft.com/office/drawing/2014/main" id="{F6CEE351-E92E-094B-A0BC-110BD6DAC82F}"/>
              </a:ext>
            </a:extLst>
          </p:cNvPr>
          <p:cNvSpPr/>
          <p:nvPr/>
        </p:nvSpPr>
        <p:spPr>
          <a:xfrm>
            <a:off x="8668173" y="4058197"/>
            <a:ext cx="2023274" cy="510012"/>
          </a:xfrm>
          <a:prstGeom prst="rect">
            <a:avLst/>
          </a:prstGeom>
          <a:ln/>
        </p:spPr>
        <p:txBody>
          <a:bodyPr wrap="square" lIns="90000" tIns="46800" rIns="90000" bIns="46800" anchor="ctr" anchorCtr="0">
            <a:spAutoFit/>
          </a:bodyPr>
          <a:lstStyle/>
          <a:p>
            <a:pPr marL="0" marR="0" lvl="0" indent="0" algn="ctr" defTabSz="412750" rtl="0" eaLnBrk="1" fontAlgn="auto" latinLnBrk="0" hangingPunct="0">
              <a:lnSpc>
                <a:spcPct val="100000"/>
              </a:lnSpc>
              <a:spcBef>
                <a:spcPct val="0"/>
              </a:spcBef>
              <a:spcAft>
                <a:spcPts val="0"/>
              </a:spcAft>
              <a:buClrTx/>
              <a:buSzTx/>
              <a:buFontTx/>
              <a:buNone/>
              <a:tabLst/>
              <a:defRPr/>
            </a:pPr>
            <a:r>
              <a:rPr kumimoji="0" lang="en-US" sz="2700" b="1"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a:t>
            </a:r>
          </a:p>
        </p:txBody>
      </p:sp>
      <p:grpSp>
        <p:nvGrpSpPr>
          <p:cNvPr id="37" name="Group 4">
            <a:extLst>
              <a:ext uri="{FF2B5EF4-FFF2-40B4-BE49-F238E27FC236}">
                <a16:creationId xmlns:a16="http://schemas.microsoft.com/office/drawing/2014/main" id="{E3E18EFD-764B-0C40-995B-FD6FE3D3401F}"/>
              </a:ext>
            </a:extLst>
          </p:cNvPr>
          <p:cNvGrpSpPr/>
          <p:nvPr/>
        </p:nvGrpSpPr>
        <p:grpSpPr>
          <a:xfrm>
            <a:off x="7831272" y="4525247"/>
            <a:ext cx="3522591" cy="1752381"/>
            <a:chOff x="16546200" y="8955742"/>
            <a:chExt cx="5545030" cy="2352744"/>
          </a:xfrm>
        </p:grpSpPr>
        <p:sp>
          <p:nvSpPr>
            <p:cNvPr id="38" name="Rectangle 37">
              <a:extLst>
                <a:ext uri="{FF2B5EF4-FFF2-40B4-BE49-F238E27FC236}">
                  <a16:creationId xmlns:a16="http://schemas.microsoft.com/office/drawing/2014/main" id="{DF655CB6-65B4-6F43-9ADB-E83BBD2B9C37}"/>
                </a:ext>
              </a:extLst>
            </p:cNvPr>
            <p:cNvSpPr/>
            <p:nvPr/>
          </p:nvSpPr>
          <p:spPr>
            <a:xfrm>
              <a:off x="17246087" y="8955742"/>
              <a:ext cx="4046548" cy="431496"/>
            </a:xfrm>
            <a:prstGeom prst="rect">
              <a:avLst/>
            </a:prstGeom>
            <a:ln/>
          </p:spPr>
          <p:txBody>
            <a:bodyPr wrap="square" lIns="90000" tIns="46800" rIns="90000" bIns="46800" anchor="t" anchorCtr="0">
              <a:spAutoFit/>
            </a:bodyPr>
            <a:lstStyle/>
            <a:p>
              <a:pPr marL="0" marR="0" lvl="0" indent="0" algn="ctr" defTabSz="412750" rtl="0" eaLnBrk="1" fontAlgn="auto" latinLnBrk="0" hangingPunct="0">
                <a:lnSpc>
                  <a:spcPct val="100000"/>
                </a:lnSpc>
                <a:spcBef>
                  <a:spcPct val="0"/>
                </a:spcBef>
                <a:spcAft>
                  <a:spcPts val="0"/>
                </a:spcAft>
                <a:buClrTx/>
                <a:buSzTx/>
                <a:buFontTx/>
                <a:buNone/>
                <a:tabLst/>
                <a:defRPr/>
              </a:pPr>
              <a:r>
                <a:rPr kumimoji="0" lang="en-US" sz="1400" b="1"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Prescribers</a:t>
              </a:r>
            </a:p>
          </p:txBody>
        </p:sp>
        <p:sp>
          <p:nvSpPr>
            <p:cNvPr id="39" name="TextBox 28">
              <a:extLst>
                <a:ext uri="{FF2B5EF4-FFF2-40B4-BE49-F238E27FC236}">
                  <a16:creationId xmlns:a16="http://schemas.microsoft.com/office/drawing/2014/main" id="{B148B233-DB73-6647-8E0D-38638FE0673F}"/>
                </a:ext>
              </a:extLst>
            </p:cNvPr>
            <p:cNvSpPr txBox="1"/>
            <p:nvPr/>
          </p:nvSpPr>
          <p:spPr>
            <a:xfrm>
              <a:off x="16546200" y="9446066"/>
              <a:ext cx="5545030" cy="1862420"/>
            </a:xfrm>
            <a:prstGeom prst="rect">
              <a:avLst/>
            </a:prstGeom>
          </p:spPr>
          <p:txBody>
            <a:bodyPr wrap="square" lIns="90000" tIns="46800" rIns="90000" bIns="46800" rtlCol="0">
              <a:spAutoFit/>
            </a:bodyPr>
            <a:lstStyle>
              <a:defPPr>
                <a:defRPr lang="en-US"/>
              </a:defPPr>
              <a:lvl1pPr>
                <a:lnSpc>
                  <a:spcPct val="150000"/>
                </a:lnSpc>
                <a:defRPr sz="1100" spc="20">
                  <a:solidFill>
                    <a:schemeClr val="tx2"/>
                  </a:solidFill>
                </a:defRPr>
              </a:lvl1pPr>
            </a:lstStyle>
            <a:p>
              <a:pPr marL="285750" marR="0" lvl="0" indent="-285750" algn="ctr" defTabSz="412750" rtl="0" eaLnBrk="1" fontAlgn="auto" latinLnBrk="0" hangingPunct="0">
                <a:lnSpc>
                  <a:spcPct val="150000"/>
                </a:lnSpc>
                <a:spcBef>
                  <a:spcPts val="0"/>
                </a:spcBef>
                <a:spcAft>
                  <a:spcPts val="0"/>
                </a:spcAft>
                <a:buClrTx/>
                <a:buSzTx/>
                <a:buFontTx/>
                <a:buChar char="-"/>
                <a:tabLst/>
                <a:defRPr/>
              </a:pPr>
              <a:r>
                <a:rPr kumimoji="0" lang="en-US" sz="1400" b="0"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Treating physician</a:t>
              </a:r>
            </a:p>
            <a:p>
              <a:pPr marL="285750" marR="0" lvl="0" indent="-285750" algn="ctr" defTabSz="412750" rtl="0" eaLnBrk="1" fontAlgn="auto" latinLnBrk="0" hangingPunct="0">
                <a:lnSpc>
                  <a:spcPct val="150000"/>
                </a:lnSpc>
                <a:spcBef>
                  <a:spcPts val="0"/>
                </a:spcBef>
                <a:spcAft>
                  <a:spcPts val="0"/>
                </a:spcAft>
                <a:buClrTx/>
                <a:buSzTx/>
                <a:buFontTx/>
                <a:buChar char="-"/>
                <a:tabLst/>
                <a:defRPr/>
              </a:pPr>
              <a:r>
                <a:rPr kumimoji="0" lang="en-US" sz="1400" b="0"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Hospital doctor (if hospitalized)</a:t>
              </a:r>
            </a:p>
            <a:p>
              <a:pPr marL="285750" marR="0" lvl="0" indent="-285750" algn="ctr" defTabSz="412750" rtl="0" eaLnBrk="1" fontAlgn="auto" latinLnBrk="0" hangingPunct="0">
                <a:lnSpc>
                  <a:spcPct val="150000"/>
                </a:lnSpc>
                <a:spcBef>
                  <a:spcPts val="0"/>
                </a:spcBef>
                <a:spcAft>
                  <a:spcPts val="0"/>
                </a:spcAft>
                <a:buClrTx/>
                <a:buSzTx/>
                <a:buFontTx/>
                <a:buChar char="-"/>
                <a:tabLst/>
                <a:defRPr/>
              </a:pPr>
              <a:r>
                <a:rPr kumimoji="0" lang="en-US" sz="1400" b="0" i="0" u="none" strike="noStrike" kern="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Specialist physician (request of treating physician)</a:t>
              </a:r>
            </a:p>
          </p:txBody>
        </p:sp>
      </p:grpSp>
    </p:spTree>
    <p:extLst>
      <p:ext uri="{BB962C8B-B14F-4D97-AF65-F5344CB8AC3E}">
        <p14:creationId xmlns:p14="http://schemas.microsoft.com/office/powerpoint/2010/main" val="292527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0"/>
                                        <p:tgtEl>
                                          <p:spTgt spid="21"/>
                                        </p:tgtEl>
                                      </p:cBhvr>
                                    </p:animEffect>
                                  </p:childTnLst>
                                </p:cTn>
                              </p:par>
                              <p:par>
                                <p:cTn id="8" presetID="0" presetClass="path" presetSubtype="0" accel="50000" decel="50000" fill="hold" grpId="1" nodeType="withEffect">
                                  <p:stCondLst>
                                    <p:cond delay="0"/>
                                  </p:stCondLst>
                                  <p:childTnLst>
                                    <p:animMotion origin="layout" path="M 0.26575 0.73576 L 4.375E-6 1.11111E-6 " pathEditMode="relative" rAng="0" ptsTypes="AA">
                                      <p:cBhvr>
                                        <p:cTn id="9" dur="4000" fill="hold"/>
                                        <p:tgtEl>
                                          <p:spTgt spid="21"/>
                                        </p:tgtEl>
                                        <p:attrNameLst>
                                          <p:attrName>ppt_x</p:attrName>
                                          <p:attrName>ppt_y</p:attrName>
                                        </p:attrNameLst>
                                      </p:cBhvr>
                                      <p:rCtr x="-13288" y="-36794"/>
                                    </p:animMotion>
                                  </p:childTnLst>
                                </p:cTn>
                              </p:par>
                              <p:par>
                                <p:cTn id="10" presetID="23" presetClass="entr" presetSubtype="16" fill="hold" grpId="2"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3000" fill="hold"/>
                                        <p:tgtEl>
                                          <p:spTgt spid="21"/>
                                        </p:tgtEl>
                                        <p:attrNameLst>
                                          <p:attrName>ppt_w</p:attrName>
                                        </p:attrNameLst>
                                      </p:cBhvr>
                                      <p:tavLst>
                                        <p:tav tm="0">
                                          <p:val>
                                            <p:fltVal val="0"/>
                                          </p:val>
                                        </p:tav>
                                        <p:tav tm="100000">
                                          <p:val>
                                            <p:strVal val="#ppt_w"/>
                                          </p:val>
                                        </p:tav>
                                      </p:tavLst>
                                    </p:anim>
                                    <p:anim calcmode="lin" valueType="num">
                                      <p:cBhvr>
                                        <p:cTn id="13" dur="3000" fill="hold"/>
                                        <p:tgtEl>
                                          <p:spTgt spid="21"/>
                                        </p:tgtEl>
                                        <p:attrNameLst>
                                          <p:attrName>ppt_h</p:attrName>
                                        </p:attrNameLst>
                                      </p:cBhvr>
                                      <p:tavLst>
                                        <p:tav tm="0">
                                          <p:val>
                                            <p:fltVal val="0"/>
                                          </p:val>
                                        </p:tav>
                                        <p:tav tm="100000">
                                          <p:val>
                                            <p:strVal val="#ppt_h"/>
                                          </p:val>
                                        </p:tav>
                                      </p:tavLst>
                                    </p:anim>
                                  </p:childTnLst>
                                </p:cTn>
                              </p:par>
                              <p:par>
                                <p:cTn id="14" presetID="2" presetClass="entr" presetSubtype="1" decel="50000" fill="hold" grpId="0" nodeType="withEffect">
                                  <p:stCondLst>
                                    <p:cond delay="20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4000" fill="hold"/>
                                        <p:tgtEl>
                                          <p:spTgt spid="20"/>
                                        </p:tgtEl>
                                        <p:attrNameLst>
                                          <p:attrName>ppt_x</p:attrName>
                                        </p:attrNameLst>
                                      </p:cBhvr>
                                      <p:tavLst>
                                        <p:tav tm="0">
                                          <p:val>
                                            <p:strVal val="#ppt_x"/>
                                          </p:val>
                                        </p:tav>
                                        <p:tav tm="100000">
                                          <p:val>
                                            <p:strVal val="#ppt_x"/>
                                          </p:val>
                                        </p:tav>
                                      </p:tavLst>
                                    </p:anim>
                                    <p:anim calcmode="lin" valueType="num">
                                      <p:cBhvr additive="base">
                                        <p:cTn id="17" dur="4000" fill="hold"/>
                                        <p:tgtEl>
                                          <p:spTgt spid="20"/>
                                        </p:tgtEl>
                                        <p:attrNameLst>
                                          <p:attrName>ppt_y</p:attrName>
                                        </p:attrNameLst>
                                      </p:cBhvr>
                                      <p:tavLst>
                                        <p:tav tm="0">
                                          <p:val>
                                            <p:strVal val="0-#ppt_h/2"/>
                                          </p:val>
                                        </p:tav>
                                        <p:tav tm="100000">
                                          <p:val>
                                            <p:strVal val="#ppt_y"/>
                                          </p:val>
                                        </p:tav>
                                      </p:tavLst>
                                    </p:anim>
                                  </p:childTnLst>
                                </p:cTn>
                              </p:par>
                              <p:par>
                                <p:cTn id="18" presetID="12" presetClass="entr" presetSubtype="8" fill="hold" grpId="0" nodeType="withEffect">
                                  <p:stCondLst>
                                    <p:cond delay="300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2000"/>
                                        <p:tgtEl>
                                          <p:spTgt spid="22"/>
                                        </p:tgtEl>
                                        <p:attrNameLst>
                                          <p:attrName>ppt_x</p:attrName>
                                        </p:attrNameLst>
                                      </p:cBhvr>
                                      <p:tavLst>
                                        <p:tav tm="0">
                                          <p:val>
                                            <p:strVal val="#ppt_x-#ppt_w*1.125000"/>
                                          </p:val>
                                        </p:tav>
                                        <p:tav tm="100000">
                                          <p:val>
                                            <p:strVal val="#ppt_x"/>
                                          </p:val>
                                        </p:tav>
                                      </p:tavLst>
                                    </p:anim>
                                    <p:animEffect transition="in" filter="wipe(right)">
                                      <p:cBhvr>
                                        <p:cTn id="21" dur="2000"/>
                                        <p:tgtEl>
                                          <p:spTgt spid="22"/>
                                        </p:tgtEl>
                                      </p:cBhvr>
                                    </p:animEffect>
                                  </p:childTnLst>
                                </p:cTn>
                              </p:par>
                              <p:par>
                                <p:cTn id="22" presetID="12" presetClass="entr" presetSubtype="8" fill="hold" grpId="0" nodeType="withEffect">
                                  <p:stCondLst>
                                    <p:cond delay="375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2000"/>
                                        <p:tgtEl>
                                          <p:spTgt spid="23"/>
                                        </p:tgtEl>
                                        <p:attrNameLst>
                                          <p:attrName>ppt_x</p:attrName>
                                        </p:attrNameLst>
                                      </p:cBhvr>
                                      <p:tavLst>
                                        <p:tav tm="0">
                                          <p:val>
                                            <p:strVal val="#ppt_x-#ppt_w*1.125000"/>
                                          </p:val>
                                        </p:tav>
                                        <p:tav tm="100000">
                                          <p:val>
                                            <p:strVal val="#ppt_x"/>
                                          </p:val>
                                        </p:tav>
                                      </p:tavLst>
                                    </p:anim>
                                    <p:animEffect transition="in" filter="wipe(right)">
                                      <p:cBhvr>
                                        <p:cTn id="25" dur="2000"/>
                                        <p:tgtEl>
                                          <p:spTgt spid="23"/>
                                        </p:tgtEl>
                                      </p:cBhvr>
                                    </p:animEffect>
                                  </p:childTnLst>
                                </p:cTn>
                              </p:par>
                              <p:par>
                                <p:cTn id="26" presetID="21" presetClass="entr" presetSubtype="1" fill="hold" grpId="0" nodeType="withEffect">
                                  <p:stCondLst>
                                    <p:cond delay="200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4000"/>
                                        <p:tgtEl>
                                          <p:spTgt spid="15"/>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par>
                                <p:cTn id="32" presetID="23" presetClass="entr" presetSubtype="16" fill="hold" grpId="0" nodeType="withEffect">
                                  <p:stCondLst>
                                    <p:cond delay="3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000" fill="hold"/>
                                        <p:tgtEl>
                                          <p:spTgt spid="32"/>
                                        </p:tgtEl>
                                        <p:attrNameLst>
                                          <p:attrName>ppt_w</p:attrName>
                                        </p:attrNameLst>
                                      </p:cBhvr>
                                      <p:tavLst>
                                        <p:tav tm="0">
                                          <p:val>
                                            <p:fltVal val="0"/>
                                          </p:val>
                                        </p:tav>
                                        <p:tav tm="100000">
                                          <p:val>
                                            <p:strVal val="#ppt_w"/>
                                          </p:val>
                                        </p:tav>
                                      </p:tavLst>
                                    </p:anim>
                                    <p:anim calcmode="lin" valueType="num">
                                      <p:cBhvr>
                                        <p:cTn id="35" dur="1000" fill="hold"/>
                                        <p:tgtEl>
                                          <p:spTgt spid="32"/>
                                        </p:tgtEl>
                                        <p:attrNameLst>
                                          <p:attrName>ppt_h</p:attrName>
                                        </p:attrNameLst>
                                      </p:cBhvr>
                                      <p:tavLst>
                                        <p:tav tm="0">
                                          <p:val>
                                            <p:fltVal val="0"/>
                                          </p:val>
                                        </p:tav>
                                        <p:tav tm="100000">
                                          <p:val>
                                            <p:strVal val="#ppt_h"/>
                                          </p:val>
                                        </p:tav>
                                      </p:tavLst>
                                    </p:anim>
                                  </p:childTnLst>
                                </p:cTn>
                              </p:par>
                              <p:par>
                                <p:cTn id="36" presetID="47" presetClass="entr" presetSubtype="0" fill="hold" nodeType="withEffect">
                                  <p:stCondLst>
                                    <p:cond delay="300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childTnLst>
                                </p:cTn>
                              </p:par>
                              <p:par>
                                <p:cTn id="44" presetID="0" presetClass="path" presetSubtype="0" accel="50000" decel="50000" fill="hold" grpId="1" nodeType="withEffect">
                                  <p:stCondLst>
                                    <p:cond delay="3000"/>
                                  </p:stCondLst>
                                  <p:childTnLst>
                                    <p:animMotion origin="layout" path="M 0.00202 -0.39607 L -4.16667E-6 1.66667E-6 " pathEditMode="relative" rAng="0" ptsTypes="AA">
                                      <p:cBhvr>
                                        <p:cTn id="45" dur="2000" fill="hold"/>
                                        <p:tgtEl>
                                          <p:spTgt spid="19"/>
                                        </p:tgtEl>
                                        <p:attrNameLst>
                                          <p:attrName>ppt_x</p:attrName>
                                          <p:attrName>ppt_y</p:attrName>
                                        </p:attrNameLst>
                                      </p:cBhvr>
                                      <p:rCtr x="-91" y="21458"/>
                                    </p:animMotion>
                                  </p:childTnLst>
                                </p:cTn>
                              </p:par>
                              <p:par>
                                <p:cTn id="46" presetID="23" presetClass="entr" presetSubtype="16" fill="hold" grpId="0" nodeType="withEffect">
                                  <p:stCondLst>
                                    <p:cond delay="4000"/>
                                  </p:stCondLst>
                                  <p:childTnLst>
                                    <p:set>
                                      <p:cBhvr>
                                        <p:cTn id="47" dur="1" fill="hold">
                                          <p:stCondLst>
                                            <p:cond delay="0"/>
                                          </p:stCondLst>
                                        </p:cTn>
                                        <p:tgtEl>
                                          <p:spTgt spid="36"/>
                                        </p:tgtEl>
                                        <p:attrNameLst>
                                          <p:attrName>style.visibility</p:attrName>
                                        </p:attrNameLst>
                                      </p:cBhvr>
                                      <p:to>
                                        <p:strVal val="visible"/>
                                      </p:to>
                                    </p:set>
                                    <p:anim calcmode="lin" valueType="num">
                                      <p:cBhvr>
                                        <p:cTn id="48" dur="1000" fill="hold"/>
                                        <p:tgtEl>
                                          <p:spTgt spid="36"/>
                                        </p:tgtEl>
                                        <p:attrNameLst>
                                          <p:attrName>ppt_w</p:attrName>
                                        </p:attrNameLst>
                                      </p:cBhvr>
                                      <p:tavLst>
                                        <p:tav tm="0">
                                          <p:val>
                                            <p:fltVal val="0"/>
                                          </p:val>
                                        </p:tav>
                                        <p:tav tm="100000">
                                          <p:val>
                                            <p:strVal val="#ppt_w"/>
                                          </p:val>
                                        </p:tav>
                                      </p:tavLst>
                                    </p:anim>
                                    <p:anim calcmode="lin" valueType="num">
                                      <p:cBhvr>
                                        <p:cTn id="49" dur="1000" fill="hold"/>
                                        <p:tgtEl>
                                          <p:spTgt spid="36"/>
                                        </p:tgtEl>
                                        <p:attrNameLst>
                                          <p:attrName>ppt_h</p:attrName>
                                        </p:attrNameLst>
                                      </p:cBhvr>
                                      <p:tavLst>
                                        <p:tav tm="0">
                                          <p:val>
                                            <p:fltVal val="0"/>
                                          </p:val>
                                        </p:tav>
                                        <p:tav tm="100000">
                                          <p:val>
                                            <p:strVal val="#ppt_h"/>
                                          </p:val>
                                        </p:tav>
                                      </p:tavLst>
                                    </p:anim>
                                  </p:childTnLst>
                                </p:cTn>
                              </p:par>
                              <p:par>
                                <p:cTn id="50" presetID="47" presetClass="entr" presetSubtype="0" fill="hold" nodeType="withEffect">
                                  <p:stCondLst>
                                    <p:cond delay="400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40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0"/>
                                        <p:tgtEl>
                                          <p:spTgt spid="18"/>
                                        </p:tgtEl>
                                      </p:cBhvr>
                                    </p:animEffect>
                                  </p:childTnLst>
                                </p:cTn>
                              </p:par>
                              <p:par>
                                <p:cTn id="58" presetID="0" presetClass="path" presetSubtype="0" accel="50000" decel="50000" fill="hold" grpId="1" nodeType="withEffect">
                                  <p:stCondLst>
                                    <p:cond delay="4000"/>
                                  </p:stCondLst>
                                  <p:childTnLst>
                                    <p:animMotion origin="layout" path="M 0.30364 0.00231 L 2.08333E-6 0 " pathEditMode="relative" rAng="0" ptsTypes="AA">
                                      <p:cBhvr>
                                        <p:cTn id="59" dur="2000" fill="hold"/>
                                        <p:tgtEl>
                                          <p:spTgt spid="18"/>
                                        </p:tgtEl>
                                        <p:attrNameLst>
                                          <p:attrName>ppt_x</p:attrName>
                                          <p:attrName>ppt_y</p:attrName>
                                        </p:attrNameLst>
                                      </p:cBhvr>
                                      <p:rCtr x="-15182" y="-116"/>
                                    </p:animMotion>
                                  </p:childTnLst>
                                </p:cTn>
                              </p:par>
                              <p:par>
                                <p:cTn id="60" presetID="23" presetClass="entr" presetSubtype="16" fill="hold" grpId="0" nodeType="withEffect">
                                  <p:stCondLst>
                                    <p:cond delay="500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fltVal val="0"/>
                                          </p:val>
                                        </p:tav>
                                        <p:tav tm="100000">
                                          <p:val>
                                            <p:strVal val="#ppt_w"/>
                                          </p:val>
                                        </p:tav>
                                      </p:tavLst>
                                    </p:anim>
                                    <p:anim calcmode="lin" valueType="num">
                                      <p:cBhvr>
                                        <p:cTn id="63" dur="1000" fill="hold"/>
                                        <p:tgtEl>
                                          <p:spTgt spid="28"/>
                                        </p:tgtEl>
                                        <p:attrNameLst>
                                          <p:attrName>ppt_h</p:attrName>
                                        </p:attrNameLst>
                                      </p:cBhvr>
                                      <p:tavLst>
                                        <p:tav tm="0">
                                          <p:val>
                                            <p:fltVal val="0"/>
                                          </p:val>
                                        </p:tav>
                                        <p:tav tm="100000">
                                          <p:val>
                                            <p:strVal val="#ppt_h"/>
                                          </p:val>
                                        </p:tav>
                                      </p:tavLst>
                                    </p:anim>
                                  </p:childTnLst>
                                </p:cTn>
                              </p:par>
                              <p:par>
                                <p:cTn id="64" presetID="47" presetClass="entr" presetSubtype="0" fill="hold" nodeType="withEffect">
                                  <p:stCondLst>
                                    <p:cond delay="50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500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000"/>
                                        <p:tgtEl>
                                          <p:spTgt spid="16"/>
                                        </p:tgtEl>
                                      </p:cBhvr>
                                    </p:animEffect>
                                  </p:childTnLst>
                                </p:cTn>
                              </p:par>
                              <p:par>
                                <p:cTn id="72" presetID="0" presetClass="path" presetSubtype="0" accel="50000" decel="50000" fill="hold" grpId="1" nodeType="withEffect">
                                  <p:stCondLst>
                                    <p:cond delay="5000"/>
                                  </p:stCondLst>
                                  <p:childTnLst>
                                    <p:animMotion origin="layout" path="M 2.08333E-6 0.39132 L -2.1875E-6 3.88889E-6 " pathEditMode="relative" rAng="0" ptsTypes="AA">
                                      <p:cBhvr>
                                        <p:cTn id="73" dur="2000" fill="hold"/>
                                        <p:tgtEl>
                                          <p:spTgt spid="16"/>
                                        </p:tgtEl>
                                        <p:attrNameLst>
                                          <p:attrName>ppt_x</p:attrName>
                                          <p:attrName>ppt_y</p:attrName>
                                        </p:attrNameLst>
                                      </p:cBhvr>
                                      <p:rCtr x="-26" y="-19965"/>
                                    </p:animMotion>
                                  </p:childTnLst>
                                </p:cTn>
                              </p:par>
                              <p:par>
                                <p:cTn id="74" presetID="23" presetClass="entr" presetSubtype="16" fill="hold" grpId="0" nodeType="withEffect">
                                  <p:stCondLst>
                                    <p:cond delay="600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fltVal val="0"/>
                                          </p:val>
                                        </p:tav>
                                        <p:tav tm="100000">
                                          <p:val>
                                            <p:strVal val="#ppt_w"/>
                                          </p:val>
                                        </p:tav>
                                      </p:tavLst>
                                    </p:anim>
                                    <p:anim calcmode="lin" valueType="num">
                                      <p:cBhvr>
                                        <p:cTn id="77" dur="1000" fill="hold"/>
                                        <p:tgtEl>
                                          <p:spTgt spid="24"/>
                                        </p:tgtEl>
                                        <p:attrNameLst>
                                          <p:attrName>ppt_h</p:attrName>
                                        </p:attrNameLst>
                                      </p:cBhvr>
                                      <p:tavLst>
                                        <p:tav tm="0">
                                          <p:val>
                                            <p:fltVal val="0"/>
                                          </p:val>
                                        </p:tav>
                                        <p:tav tm="100000">
                                          <p:val>
                                            <p:strVal val="#ppt_h"/>
                                          </p:val>
                                        </p:tav>
                                      </p:tavLst>
                                    </p:anim>
                                  </p:childTnLst>
                                </p:cTn>
                              </p:par>
                              <p:par>
                                <p:cTn id="78" presetID="47" presetClass="entr" presetSubtype="0" fill="hold" nodeType="withEffect">
                                  <p:stCondLst>
                                    <p:cond delay="600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P spid="18" grpId="0" animBg="1"/>
      <p:bldP spid="18" grpId="1" animBg="1"/>
      <p:bldP spid="19" grpId="0" animBg="1"/>
      <p:bldP spid="19" grpId="1" animBg="1"/>
      <p:bldP spid="20" grpId="0" animBg="1"/>
      <p:bldP spid="21" grpId="0" animBg="1"/>
      <p:bldP spid="21" grpId="1" animBg="1"/>
      <p:bldP spid="21" grpId="2" animBg="1"/>
      <p:bldP spid="22" grpId="0" animBg="1"/>
      <p:bldP spid="23" grpId="0"/>
      <p:bldP spid="24" grpId="0" animBg="1"/>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01A1E2DC-80DA-42E6-9614-14656B56674D}"/>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Risk analysis of Incapacity and its evolution</a:t>
            </a:r>
            <a:br>
              <a:rPr lang="fr-FR"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Summary of coverage offered in case of an incapacity to work</a:t>
            </a:r>
            <a:endParaRPr lang="fr-FR"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age 4">
            <a:extLst>
              <a:ext uri="{FF2B5EF4-FFF2-40B4-BE49-F238E27FC236}">
                <a16:creationId xmlns:a16="http://schemas.microsoft.com/office/drawing/2014/main" id="{71AD7F05-D8F2-46E9-8E82-48255D61493C}"/>
              </a:ext>
            </a:extLst>
          </p:cNvPr>
          <p:cNvPicPr preferRelativeResize="0">
            <a:picLocks/>
          </p:cNvPicPr>
          <p:nvPr/>
        </p:nvPicPr>
        <p:blipFill rotWithShape="1">
          <a:blip r:embed="rId3"/>
          <a:srcRect b="35163"/>
          <a:stretch/>
        </p:blipFill>
        <p:spPr>
          <a:xfrm>
            <a:off x="20283" y="1487660"/>
            <a:ext cx="5760000" cy="5040000"/>
          </a:xfrm>
          <a:prstGeom prst="rect">
            <a:avLst/>
          </a:prstGeom>
        </p:spPr>
      </p:pic>
      <p:pic>
        <p:nvPicPr>
          <p:cNvPr id="6" name="Image 5">
            <a:extLst>
              <a:ext uri="{FF2B5EF4-FFF2-40B4-BE49-F238E27FC236}">
                <a16:creationId xmlns:a16="http://schemas.microsoft.com/office/drawing/2014/main" id="{97DAEC5A-E67A-4452-B72D-871D74D8E41F}"/>
              </a:ext>
            </a:extLst>
          </p:cNvPr>
          <p:cNvPicPr preferRelativeResize="0">
            <a:picLocks/>
          </p:cNvPicPr>
          <p:nvPr/>
        </p:nvPicPr>
        <p:blipFill rotWithShape="1">
          <a:blip r:embed="rId4"/>
          <a:srcRect t="2264" b="34565"/>
          <a:stretch/>
        </p:blipFill>
        <p:spPr>
          <a:xfrm>
            <a:off x="6158630" y="1487660"/>
            <a:ext cx="5760000" cy="5040000"/>
          </a:xfrm>
          <a:prstGeom prst="rect">
            <a:avLst/>
          </a:prstGeom>
        </p:spPr>
      </p:pic>
    </p:spTree>
    <p:extLst>
      <p:ext uri="{BB962C8B-B14F-4D97-AF65-F5344CB8AC3E}">
        <p14:creationId xmlns:p14="http://schemas.microsoft.com/office/powerpoint/2010/main" val="106057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Risk analysis of Incapacity and its evolution</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main drivers of risk</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23">
            <a:extLst>
              <a:ext uri="{FF2B5EF4-FFF2-40B4-BE49-F238E27FC236}">
                <a16:creationId xmlns:a16="http://schemas.microsoft.com/office/drawing/2014/main" id="{B3B11F29-29D5-6E40-BD28-1D12BDEDF478}"/>
              </a:ext>
            </a:extLst>
          </p:cNvPr>
          <p:cNvSpPr/>
          <p:nvPr/>
        </p:nvSpPr>
        <p:spPr>
          <a:xfrm>
            <a:off x="92705" y="1901603"/>
            <a:ext cx="3480230" cy="4837862"/>
          </a:xfrm>
          <a:prstGeom prst="roundRect">
            <a:avLst>
              <a:gd name="adj" fmla="val 5745"/>
            </a:avLst>
          </a:prstGeom>
          <a:solidFill>
            <a:schemeClr val="bg1"/>
          </a:solidFill>
          <a:ln w="12700">
            <a:solidFill>
              <a:srgbClr val="00457C"/>
            </a:solidFill>
            <a:prstDash val="solid"/>
          </a:ln>
          <a:effectLst>
            <a:innerShdw blurRad="190500">
              <a:srgbClr val="D6D4D4"/>
            </a:inn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1">
            <a:extLst>
              <a:ext uri="{FF2B5EF4-FFF2-40B4-BE49-F238E27FC236}">
                <a16:creationId xmlns:a16="http://schemas.microsoft.com/office/drawing/2014/main" id="{F1583E67-172C-544F-B28F-6469B46BFC5E}"/>
              </a:ext>
            </a:extLst>
          </p:cNvPr>
          <p:cNvGrpSpPr/>
          <p:nvPr/>
        </p:nvGrpSpPr>
        <p:grpSpPr>
          <a:xfrm>
            <a:off x="92705" y="5950908"/>
            <a:ext cx="2323104" cy="334646"/>
            <a:chOff x="783908" y="5354803"/>
            <a:chExt cx="2323104" cy="334646"/>
          </a:xfrm>
        </p:grpSpPr>
        <p:sp>
          <p:nvSpPr>
            <p:cNvPr id="10" name="Freeform: Shape 9">
              <a:extLst>
                <a:ext uri="{FF2B5EF4-FFF2-40B4-BE49-F238E27FC236}">
                  <a16:creationId xmlns:a16="http://schemas.microsoft.com/office/drawing/2014/main" id="{55EACEBE-D501-694E-A5C4-956B24D51B41}"/>
                </a:ext>
              </a:extLst>
            </p:cNvPr>
            <p:cNvSpPr/>
            <p:nvPr/>
          </p:nvSpPr>
          <p:spPr>
            <a:xfrm rot="5400000">
              <a:off x="1720866" y="4417845"/>
              <a:ext cx="334646" cy="2208562"/>
            </a:xfrm>
            <a:prstGeom prst="round2SameRect">
              <a:avLst>
                <a:gd name="adj1" fmla="val 50000"/>
                <a:gd name="adj2" fmla="val 0"/>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TextBox 139">
              <a:extLst>
                <a:ext uri="{FF2B5EF4-FFF2-40B4-BE49-F238E27FC236}">
                  <a16:creationId xmlns:a16="http://schemas.microsoft.com/office/drawing/2014/main" id="{08D5C321-5ABE-0747-9EAB-E01FE6266790}"/>
                </a:ext>
              </a:extLst>
            </p:cNvPr>
            <p:cNvSpPr txBox="1"/>
            <p:nvPr/>
          </p:nvSpPr>
          <p:spPr>
            <a:xfrm>
              <a:off x="1005948" y="5369067"/>
              <a:ext cx="210106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The age</a:t>
              </a:r>
            </a:p>
          </p:txBody>
        </p:sp>
      </p:grpSp>
      <p:sp>
        <p:nvSpPr>
          <p:cNvPr id="9" name="Rectangle 8">
            <a:extLst>
              <a:ext uri="{FF2B5EF4-FFF2-40B4-BE49-F238E27FC236}">
                <a16:creationId xmlns:a16="http://schemas.microsoft.com/office/drawing/2014/main" id="{57A19357-0494-EA4D-BEE0-587E7B839996}"/>
              </a:ext>
            </a:extLst>
          </p:cNvPr>
          <p:cNvSpPr/>
          <p:nvPr/>
        </p:nvSpPr>
        <p:spPr>
          <a:xfrm>
            <a:off x="167813" y="1999724"/>
            <a:ext cx="3330014" cy="1018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Seniors stop more often and longer than young people because of heavier pathologies.</a:t>
            </a:r>
          </a:p>
        </p:txBody>
      </p:sp>
      <p:sp>
        <p:nvSpPr>
          <p:cNvPr id="5" name="Rectangle 4"/>
          <p:cNvSpPr/>
          <p:nvPr/>
        </p:nvSpPr>
        <p:spPr>
          <a:xfrm>
            <a:off x="838200" y="1181906"/>
            <a:ext cx="9829800" cy="480131"/>
          </a:xfrm>
          <a:prstGeom prst="rect">
            <a:avLst/>
          </a:prstGeom>
        </p:spPr>
        <p:txBody>
          <a:bodyPr wrap="square">
            <a:spAutoFit/>
          </a:bodyPr>
          <a:lstStyle/>
          <a:p>
            <a:pPr marL="228600" marR="0" lvl="0" indent="-228600" algn="l" defTabSz="914400" rtl="0" eaLnBrk="1" fontAlgn="base" latinLnBrk="0" hangingPunct="1">
              <a:lnSpc>
                <a:spcPct val="90000"/>
              </a:lnSpc>
              <a:spcBef>
                <a:spcPts val="1000"/>
              </a:spcBef>
              <a:spcAft>
                <a:spcPct val="0"/>
              </a:spcAft>
              <a:buClr>
                <a:srgbClr val="00457C"/>
              </a:buClr>
              <a:buSzPct val="85000"/>
              <a:buFont typeface="Wingdings" panose="05000000000000000000" pitchFamily="2" charset="2"/>
              <a:buChar char=""/>
              <a:tabLst/>
              <a:defRPr/>
            </a:pPr>
            <a:r>
              <a:rPr kumimoji="0" lang="en-US" altLang="fr-FR"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following summarizes two studies conducted in 2017 on work and road accidents and occupational diseases: a national study by ANACT and a private sector study by AYMING</a:t>
            </a:r>
          </a:p>
        </p:txBody>
      </p:sp>
      <p:sp>
        <p:nvSpPr>
          <p:cNvPr id="14" name="Rounded Rectangle 23">
            <a:extLst>
              <a:ext uri="{FF2B5EF4-FFF2-40B4-BE49-F238E27FC236}">
                <a16:creationId xmlns:a16="http://schemas.microsoft.com/office/drawing/2014/main" id="{B3B11F29-29D5-6E40-BD28-1D12BDEDF478}"/>
              </a:ext>
            </a:extLst>
          </p:cNvPr>
          <p:cNvSpPr/>
          <p:nvPr/>
        </p:nvSpPr>
        <p:spPr>
          <a:xfrm>
            <a:off x="3647413" y="1916650"/>
            <a:ext cx="4497526" cy="4837862"/>
          </a:xfrm>
          <a:prstGeom prst="roundRect">
            <a:avLst>
              <a:gd name="adj" fmla="val 5745"/>
            </a:avLst>
          </a:prstGeom>
          <a:solidFill>
            <a:schemeClr val="bg1"/>
          </a:solidFill>
          <a:ln w="12700">
            <a:solidFill>
              <a:srgbClr val="00457C"/>
            </a:solidFill>
            <a:prstDash val="solid"/>
          </a:ln>
          <a:effectLst>
            <a:innerShdw blurRad="190500">
              <a:srgbClr val="D6D4D4"/>
            </a:inn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5" name="Group 1">
            <a:extLst>
              <a:ext uri="{FF2B5EF4-FFF2-40B4-BE49-F238E27FC236}">
                <a16:creationId xmlns:a16="http://schemas.microsoft.com/office/drawing/2014/main" id="{F1583E67-172C-544F-B28F-6469B46BFC5E}"/>
              </a:ext>
            </a:extLst>
          </p:cNvPr>
          <p:cNvGrpSpPr/>
          <p:nvPr/>
        </p:nvGrpSpPr>
        <p:grpSpPr>
          <a:xfrm>
            <a:off x="3647413" y="5965955"/>
            <a:ext cx="2323104" cy="334646"/>
            <a:chOff x="783908" y="5354803"/>
            <a:chExt cx="2323104" cy="334646"/>
          </a:xfrm>
        </p:grpSpPr>
        <p:sp>
          <p:nvSpPr>
            <p:cNvPr id="16" name="Freeform: Shape 9">
              <a:extLst>
                <a:ext uri="{FF2B5EF4-FFF2-40B4-BE49-F238E27FC236}">
                  <a16:creationId xmlns:a16="http://schemas.microsoft.com/office/drawing/2014/main" id="{55EACEBE-D501-694E-A5C4-956B24D51B41}"/>
                </a:ext>
              </a:extLst>
            </p:cNvPr>
            <p:cNvSpPr/>
            <p:nvPr/>
          </p:nvSpPr>
          <p:spPr>
            <a:xfrm rot="5400000">
              <a:off x="1720866" y="4417845"/>
              <a:ext cx="334646" cy="2208562"/>
            </a:xfrm>
            <a:prstGeom prst="round2SameRect">
              <a:avLst>
                <a:gd name="adj1" fmla="val 50000"/>
                <a:gd name="adj2" fmla="val 0"/>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Box 139">
              <a:extLst>
                <a:ext uri="{FF2B5EF4-FFF2-40B4-BE49-F238E27FC236}">
                  <a16:creationId xmlns:a16="http://schemas.microsoft.com/office/drawing/2014/main" id="{08D5C321-5ABE-0747-9EAB-E01FE6266790}"/>
                </a:ext>
              </a:extLst>
            </p:cNvPr>
            <p:cNvSpPr txBox="1"/>
            <p:nvPr/>
          </p:nvSpPr>
          <p:spPr>
            <a:xfrm>
              <a:off x="1005948" y="5369067"/>
              <a:ext cx="210106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The gender</a:t>
              </a:r>
            </a:p>
          </p:txBody>
        </p:sp>
      </p:grpSp>
      <p:sp>
        <p:nvSpPr>
          <p:cNvPr id="18" name="Rectangle 17">
            <a:extLst>
              <a:ext uri="{FF2B5EF4-FFF2-40B4-BE49-F238E27FC236}">
                <a16:creationId xmlns:a16="http://schemas.microsoft.com/office/drawing/2014/main" id="{57A19357-0494-EA4D-BEE0-587E7B839996}"/>
              </a:ext>
            </a:extLst>
          </p:cNvPr>
          <p:cNvSpPr/>
          <p:nvPr/>
        </p:nvSpPr>
        <p:spPr>
          <a:xfrm>
            <a:off x="3722521" y="2014771"/>
            <a:ext cx="4422418" cy="19877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increase in claims for women is higher in mixed and predominantly female sectors.</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Exposure to occupational risks is different according to gender because a large part of the sectors have non-mixed jobs or different working conditions according to gender.</a:t>
            </a:r>
          </a:p>
        </p:txBody>
      </p:sp>
      <p:sp>
        <p:nvSpPr>
          <p:cNvPr id="22" name="Rounded Rectangle 23">
            <a:extLst>
              <a:ext uri="{FF2B5EF4-FFF2-40B4-BE49-F238E27FC236}">
                <a16:creationId xmlns:a16="http://schemas.microsoft.com/office/drawing/2014/main" id="{B3B11F29-29D5-6E40-BD28-1D12BDEDF478}"/>
              </a:ext>
            </a:extLst>
          </p:cNvPr>
          <p:cNvSpPr/>
          <p:nvPr/>
        </p:nvSpPr>
        <p:spPr>
          <a:xfrm>
            <a:off x="8218321" y="1901603"/>
            <a:ext cx="3855146" cy="4837862"/>
          </a:xfrm>
          <a:prstGeom prst="roundRect">
            <a:avLst>
              <a:gd name="adj" fmla="val 5745"/>
            </a:avLst>
          </a:prstGeom>
          <a:solidFill>
            <a:schemeClr val="bg1"/>
          </a:solidFill>
          <a:ln w="12700">
            <a:solidFill>
              <a:srgbClr val="00457C"/>
            </a:solidFill>
            <a:prstDash val="solid"/>
          </a:ln>
          <a:effectLst>
            <a:innerShdw blurRad="190500">
              <a:srgbClr val="D6D4D4"/>
            </a:inn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23" name="Group 1">
            <a:extLst>
              <a:ext uri="{FF2B5EF4-FFF2-40B4-BE49-F238E27FC236}">
                <a16:creationId xmlns:a16="http://schemas.microsoft.com/office/drawing/2014/main" id="{F1583E67-172C-544F-B28F-6469B46BFC5E}"/>
              </a:ext>
            </a:extLst>
          </p:cNvPr>
          <p:cNvGrpSpPr/>
          <p:nvPr/>
        </p:nvGrpSpPr>
        <p:grpSpPr>
          <a:xfrm>
            <a:off x="8218321" y="5950908"/>
            <a:ext cx="2323104" cy="334646"/>
            <a:chOff x="783908" y="5354803"/>
            <a:chExt cx="2323104" cy="334646"/>
          </a:xfrm>
        </p:grpSpPr>
        <p:sp>
          <p:nvSpPr>
            <p:cNvPr id="24" name="Freeform: Shape 9">
              <a:extLst>
                <a:ext uri="{FF2B5EF4-FFF2-40B4-BE49-F238E27FC236}">
                  <a16:creationId xmlns:a16="http://schemas.microsoft.com/office/drawing/2014/main" id="{55EACEBE-D501-694E-A5C4-956B24D51B41}"/>
                </a:ext>
              </a:extLst>
            </p:cNvPr>
            <p:cNvSpPr/>
            <p:nvPr/>
          </p:nvSpPr>
          <p:spPr>
            <a:xfrm rot="5400000">
              <a:off x="1720866" y="4417845"/>
              <a:ext cx="334646" cy="2208562"/>
            </a:xfrm>
            <a:prstGeom prst="round2SameRect">
              <a:avLst>
                <a:gd name="adj1" fmla="val 50000"/>
                <a:gd name="adj2" fmla="val 0"/>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TextBox 139">
              <a:extLst>
                <a:ext uri="{FF2B5EF4-FFF2-40B4-BE49-F238E27FC236}">
                  <a16:creationId xmlns:a16="http://schemas.microsoft.com/office/drawing/2014/main" id="{08D5C321-5ABE-0747-9EAB-E01FE6266790}"/>
                </a:ext>
              </a:extLst>
            </p:cNvPr>
            <p:cNvSpPr txBox="1"/>
            <p:nvPr/>
          </p:nvSpPr>
          <p:spPr>
            <a:xfrm>
              <a:off x="1005948" y="5369067"/>
              <a:ext cx="210106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The occupation</a:t>
              </a:r>
            </a:p>
          </p:txBody>
        </p:sp>
      </p:grpSp>
      <p:sp>
        <p:nvSpPr>
          <p:cNvPr id="26" name="Rectangle 25">
            <a:extLst>
              <a:ext uri="{FF2B5EF4-FFF2-40B4-BE49-F238E27FC236}">
                <a16:creationId xmlns:a16="http://schemas.microsoft.com/office/drawing/2014/main" id="{57A19357-0494-EA4D-BEE0-587E7B839996}"/>
              </a:ext>
            </a:extLst>
          </p:cNvPr>
          <p:cNvSpPr/>
          <p:nvPr/>
        </p:nvSpPr>
        <p:spPr>
          <a:xfrm>
            <a:off x="8293429" y="1999724"/>
            <a:ext cx="3684096" cy="235449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Works accidents are more common in service activities for women and in construction and public works industries for men.</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400" cap="none" spc="2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Occupational diseases are more prevalent among manual and non-manual workers.</a:t>
            </a:r>
          </a:p>
        </p:txBody>
      </p:sp>
      <p:pic>
        <p:nvPicPr>
          <p:cNvPr id="2" name="Image 1"/>
          <p:cNvPicPr preferRelativeResize="0">
            <a:picLocks/>
          </p:cNvPicPr>
          <p:nvPr/>
        </p:nvPicPr>
        <p:blipFill>
          <a:blip r:embed="rId2"/>
          <a:stretch>
            <a:fillRect/>
          </a:stretch>
        </p:blipFill>
        <p:spPr>
          <a:xfrm>
            <a:off x="9716725" y="4227642"/>
            <a:ext cx="2260800" cy="1677600"/>
          </a:xfrm>
          <a:prstGeom prst="rect">
            <a:avLst/>
          </a:prstGeom>
        </p:spPr>
      </p:pic>
      <p:pic>
        <p:nvPicPr>
          <p:cNvPr id="3" name="Image 2"/>
          <p:cNvPicPr>
            <a:picLocks noChangeAspect="1"/>
          </p:cNvPicPr>
          <p:nvPr/>
        </p:nvPicPr>
        <p:blipFill>
          <a:blip r:embed="rId3"/>
          <a:stretch>
            <a:fillRect/>
          </a:stretch>
        </p:blipFill>
        <p:spPr>
          <a:xfrm>
            <a:off x="5314465" y="4222662"/>
            <a:ext cx="2758775" cy="1654531"/>
          </a:xfrm>
          <a:prstGeom prst="rect">
            <a:avLst/>
          </a:prstGeom>
        </p:spPr>
      </p:pic>
      <p:pic>
        <p:nvPicPr>
          <p:cNvPr id="4" name="Image 3"/>
          <p:cNvPicPr>
            <a:picLocks noChangeAspect="1"/>
          </p:cNvPicPr>
          <p:nvPr/>
        </p:nvPicPr>
        <p:blipFill>
          <a:blip r:embed="rId4"/>
          <a:stretch>
            <a:fillRect/>
          </a:stretch>
        </p:blipFill>
        <p:spPr>
          <a:xfrm>
            <a:off x="235230" y="3851918"/>
            <a:ext cx="3236727" cy="1871510"/>
          </a:xfrm>
          <a:prstGeom prst="rect">
            <a:avLst/>
          </a:prstGeom>
        </p:spPr>
      </p:pic>
    </p:spTree>
    <p:extLst>
      <p:ext uri="{BB962C8B-B14F-4D97-AF65-F5344CB8AC3E}">
        <p14:creationId xmlns:p14="http://schemas.microsoft.com/office/powerpoint/2010/main" val="133232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Risk analysis of Incapacity and its evolution</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main causes</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70" name="Group 124">
            <a:extLst>
              <a:ext uri="{FF2B5EF4-FFF2-40B4-BE49-F238E27FC236}">
                <a16:creationId xmlns:a16="http://schemas.microsoft.com/office/drawing/2014/main" id="{1DC4DD98-2A50-0D49-879D-A15349038F2C}"/>
              </a:ext>
            </a:extLst>
          </p:cNvPr>
          <p:cNvGrpSpPr/>
          <p:nvPr/>
        </p:nvGrpSpPr>
        <p:grpSpPr>
          <a:xfrm>
            <a:off x="6412759" y="4359522"/>
            <a:ext cx="2241194" cy="567847"/>
            <a:chOff x="3067291" y="3565002"/>
            <a:chExt cx="3513497" cy="1319514"/>
          </a:xfrm>
        </p:grpSpPr>
        <p:sp>
          <p:nvSpPr>
            <p:cNvPr id="471" name="Rectangle: Rounded Corners 1">
              <a:extLst>
                <a:ext uri="{FF2B5EF4-FFF2-40B4-BE49-F238E27FC236}">
                  <a16:creationId xmlns:a16="http://schemas.microsoft.com/office/drawing/2014/main" id="{52A73E0F-7058-B04C-A047-C187002EFB8D}"/>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2" name="TextBox 126">
              <a:extLst>
                <a:ext uri="{FF2B5EF4-FFF2-40B4-BE49-F238E27FC236}">
                  <a16:creationId xmlns:a16="http://schemas.microsoft.com/office/drawing/2014/main" id="{1E5B3F9F-D9A9-ED48-B77D-40498040EE8C}"/>
                </a:ext>
              </a:extLst>
            </p:cNvPr>
            <p:cNvSpPr txBox="1"/>
            <p:nvPr/>
          </p:nvSpPr>
          <p:spPr>
            <a:xfrm>
              <a:off x="4234577" y="3775905"/>
              <a:ext cx="2346211" cy="929741"/>
            </a:xfrm>
            <a:prstGeom prst="rect">
              <a:avLst/>
            </a:prstGeom>
            <a:noFill/>
          </p:spPr>
          <p:txBody>
            <a:bodyPr wrap="squar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Diseases related to asbestos</a:t>
              </a:r>
            </a:p>
          </p:txBody>
        </p:sp>
      </p:grpSp>
      <p:sp>
        <p:nvSpPr>
          <p:cNvPr id="473" name="Right Triangle 48">
            <a:extLst>
              <a:ext uri="{FF2B5EF4-FFF2-40B4-BE49-F238E27FC236}">
                <a16:creationId xmlns:a16="http://schemas.microsoft.com/office/drawing/2014/main" id="{938E367E-E9FA-D646-B353-78B0E0EA176B}"/>
              </a:ext>
            </a:extLst>
          </p:cNvPr>
          <p:cNvSpPr/>
          <p:nvPr/>
        </p:nvSpPr>
        <p:spPr>
          <a:xfrm rot="10800000" flipV="1">
            <a:off x="2" y="4468761"/>
            <a:ext cx="12191997" cy="2391166"/>
          </a:xfrm>
          <a:prstGeom prst="rtTriangle">
            <a:avLst/>
          </a:prstGeom>
          <a:gradFill flip="none" rotWithShape="1">
            <a:gsLst>
              <a:gs pos="0">
                <a:schemeClr val="bg1"/>
              </a:gs>
              <a:gs pos="100000">
                <a:srgbClr val="F6F8F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474" name="Group 12">
            <a:extLst>
              <a:ext uri="{FF2B5EF4-FFF2-40B4-BE49-F238E27FC236}">
                <a16:creationId xmlns:a16="http://schemas.microsoft.com/office/drawing/2014/main" id="{FF7460C0-A075-5448-B305-BED9536D842B}"/>
              </a:ext>
            </a:extLst>
          </p:cNvPr>
          <p:cNvGrpSpPr/>
          <p:nvPr/>
        </p:nvGrpSpPr>
        <p:grpSpPr>
          <a:xfrm>
            <a:off x="9062809" y="2910398"/>
            <a:ext cx="1986101" cy="567847"/>
            <a:chOff x="3067291" y="3565002"/>
            <a:chExt cx="3113590" cy="1319514"/>
          </a:xfrm>
        </p:grpSpPr>
        <p:sp>
          <p:nvSpPr>
            <p:cNvPr id="475" name="Rectangle: Rounded Corners 84">
              <a:extLst>
                <a:ext uri="{FF2B5EF4-FFF2-40B4-BE49-F238E27FC236}">
                  <a16:creationId xmlns:a16="http://schemas.microsoft.com/office/drawing/2014/main" id="{67F593B4-0ED8-C644-AE88-C087982608EF}"/>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6" name="TextBox 14">
              <a:extLst>
                <a:ext uri="{FF2B5EF4-FFF2-40B4-BE49-F238E27FC236}">
                  <a16:creationId xmlns:a16="http://schemas.microsoft.com/office/drawing/2014/main" id="{62132179-92C3-274C-A59B-48E2C8A548CC}"/>
                </a:ext>
              </a:extLst>
            </p:cNvPr>
            <p:cNvSpPr txBox="1"/>
            <p:nvPr/>
          </p:nvSpPr>
          <p:spPr>
            <a:xfrm>
              <a:off x="3250902" y="3630126"/>
              <a:ext cx="2739657" cy="1215814"/>
            </a:xfrm>
            <a:prstGeom prst="rect">
              <a:avLst/>
            </a:prstGeom>
            <a:noFill/>
          </p:spPr>
          <p:txBody>
            <a:bodyPr wrap="square" rtlCol="0"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Psycho-social risks</a:t>
              </a:r>
            </a:p>
          </p:txBody>
        </p:sp>
      </p:grpSp>
      <p:grpSp>
        <p:nvGrpSpPr>
          <p:cNvPr id="477" name="Group 29">
            <a:extLst>
              <a:ext uri="{FF2B5EF4-FFF2-40B4-BE49-F238E27FC236}">
                <a16:creationId xmlns:a16="http://schemas.microsoft.com/office/drawing/2014/main" id="{E3ECF10B-B1C9-7447-8BFB-69FB1343DC70}"/>
              </a:ext>
            </a:extLst>
          </p:cNvPr>
          <p:cNvGrpSpPr/>
          <p:nvPr/>
        </p:nvGrpSpPr>
        <p:grpSpPr>
          <a:xfrm>
            <a:off x="3801761" y="2897576"/>
            <a:ext cx="1986101" cy="567847"/>
            <a:chOff x="3067291" y="3565002"/>
            <a:chExt cx="3113590" cy="1319514"/>
          </a:xfrm>
        </p:grpSpPr>
        <p:sp>
          <p:nvSpPr>
            <p:cNvPr id="478" name="Rectangle: Rounded Corners 1">
              <a:extLst>
                <a:ext uri="{FF2B5EF4-FFF2-40B4-BE49-F238E27FC236}">
                  <a16:creationId xmlns:a16="http://schemas.microsoft.com/office/drawing/2014/main" id="{13668D03-5FDB-8E41-B2A5-DA8DEFF2503D}"/>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9" name="TextBox 31">
              <a:extLst>
                <a:ext uri="{FF2B5EF4-FFF2-40B4-BE49-F238E27FC236}">
                  <a16:creationId xmlns:a16="http://schemas.microsoft.com/office/drawing/2014/main" id="{6C9AC99C-3F40-D449-9414-5EFA456F9C17}"/>
                </a:ext>
              </a:extLst>
            </p:cNvPr>
            <p:cNvSpPr txBox="1"/>
            <p:nvPr/>
          </p:nvSpPr>
          <p:spPr>
            <a:xfrm>
              <a:off x="3268642" y="3861894"/>
              <a:ext cx="2707701" cy="715186"/>
            </a:xfrm>
            <a:prstGeom prst="rect">
              <a:avLst/>
            </a:prstGeom>
            <a:noFill/>
          </p:spPr>
          <p:txBody>
            <a:bodyPr wrap="square" rtlCol="0"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Road accidents</a:t>
              </a:r>
            </a:p>
          </p:txBody>
        </p:sp>
      </p:grpSp>
      <p:grpSp>
        <p:nvGrpSpPr>
          <p:cNvPr id="480" name="Group 50">
            <a:extLst>
              <a:ext uri="{FF2B5EF4-FFF2-40B4-BE49-F238E27FC236}">
                <a16:creationId xmlns:a16="http://schemas.microsoft.com/office/drawing/2014/main" id="{357B6407-1B9E-9E4B-908A-8A16127858AD}"/>
              </a:ext>
            </a:extLst>
          </p:cNvPr>
          <p:cNvGrpSpPr/>
          <p:nvPr/>
        </p:nvGrpSpPr>
        <p:grpSpPr>
          <a:xfrm>
            <a:off x="6412064" y="2910398"/>
            <a:ext cx="1986101" cy="567847"/>
            <a:chOff x="3067291" y="3565002"/>
            <a:chExt cx="3113590" cy="1319514"/>
          </a:xfrm>
        </p:grpSpPr>
        <p:sp>
          <p:nvSpPr>
            <p:cNvPr id="481" name="Rectangle: Rounded Corners 38">
              <a:extLst>
                <a:ext uri="{FF2B5EF4-FFF2-40B4-BE49-F238E27FC236}">
                  <a16:creationId xmlns:a16="http://schemas.microsoft.com/office/drawing/2014/main" id="{333CE7A2-E7E6-664E-8B1F-AA1CC6A9C4B2}"/>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2" name="TextBox 52">
              <a:extLst>
                <a:ext uri="{FF2B5EF4-FFF2-40B4-BE49-F238E27FC236}">
                  <a16:creationId xmlns:a16="http://schemas.microsoft.com/office/drawing/2014/main" id="{0F23DB2C-62A7-A540-A47B-FC2DD1299AC1}"/>
                </a:ext>
              </a:extLst>
            </p:cNvPr>
            <p:cNvSpPr txBox="1"/>
            <p:nvPr/>
          </p:nvSpPr>
          <p:spPr>
            <a:xfrm>
              <a:off x="3336460" y="3614567"/>
              <a:ext cx="2542272" cy="1215814"/>
            </a:xfrm>
            <a:prstGeom prst="rect">
              <a:avLst/>
            </a:prstGeom>
            <a:noFill/>
          </p:spPr>
          <p:txBody>
            <a:bodyPr wrap="square" rtlCol="0"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Occupational diseases</a:t>
              </a:r>
            </a:p>
          </p:txBody>
        </p:sp>
      </p:grpSp>
      <p:grpSp>
        <p:nvGrpSpPr>
          <p:cNvPr id="483" name="Group 73">
            <a:extLst>
              <a:ext uri="{FF2B5EF4-FFF2-40B4-BE49-F238E27FC236}">
                <a16:creationId xmlns:a16="http://schemas.microsoft.com/office/drawing/2014/main" id="{84916F83-D2BD-5549-B0E9-30AAF5B9FEF4}"/>
              </a:ext>
            </a:extLst>
          </p:cNvPr>
          <p:cNvGrpSpPr/>
          <p:nvPr/>
        </p:nvGrpSpPr>
        <p:grpSpPr>
          <a:xfrm>
            <a:off x="4822112" y="1608683"/>
            <a:ext cx="2556250" cy="738664"/>
            <a:chOff x="2173476" y="3381312"/>
            <a:chExt cx="4007407" cy="1716443"/>
          </a:xfrm>
        </p:grpSpPr>
        <p:sp>
          <p:nvSpPr>
            <p:cNvPr id="484" name="Rectangle: Rounded Corners 38">
              <a:extLst>
                <a:ext uri="{FF2B5EF4-FFF2-40B4-BE49-F238E27FC236}">
                  <a16:creationId xmlns:a16="http://schemas.microsoft.com/office/drawing/2014/main" id="{4B913E68-204B-6945-B2E3-5EC57B69B357}"/>
                </a:ext>
              </a:extLst>
            </p:cNvPr>
            <p:cNvSpPr/>
            <p:nvPr/>
          </p:nvSpPr>
          <p:spPr>
            <a:xfrm>
              <a:off x="2173476" y="3565002"/>
              <a:ext cx="4007407"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5" name="TextBox 75">
              <a:extLst>
                <a:ext uri="{FF2B5EF4-FFF2-40B4-BE49-F238E27FC236}">
                  <a16:creationId xmlns:a16="http://schemas.microsoft.com/office/drawing/2014/main" id="{F5ADD3FD-9AD3-DB4D-B29B-44CC22136CA8}"/>
                </a:ext>
              </a:extLst>
            </p:cNvPr>
            <p:cNvSpPr txBox="1"/>
            <p:nvPr/>
          </p:nvSpPr>
          <p:spPr>
            <a:xfrm>
              <a:off x="2419045" y="3381312"/>
              <a:ext cx="3516267" cy="1716443"/>
            </a:xfrm>
            <a:prstGeom prst="rect">
              <a:avLst/>
            </a:prstGeom>
            <a:noFill/>
          </p:spPr>
          <p:txBody>
            <a:bodyPr wrap="square" rtlCol="0"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Main causes of disability claims (related to work)</a:t>
              </a:r>
            </a:p>
          </p:txBody>
        </p:sp>
      </p:grpSp>
      <p:grpSp>
        <p:nvGrpSpPr>
          <p:cNvPr id="486" name="Group 76">
            <a:extLst>
              <a:ext uri="{FF2B5EF4-FFF2-40B4-BE49-F238E27FC236}">
                <a16:creationId xmlns:a16="http://schemas.microsoft.com/office/drawing/2014/main" id="{DA8AFC8B-EE50-0143-B572-2D30BE915420}"/>
              </a:ext>
            </a:extLst>
          </p:cNvPr>
          <p:cNvGrpSpPr/>
          <p:nvPr/>
        </p:nvGrpSpPr>
        <p:grpSpPr>
          <a:xfrm>
            <a:off x="1149643" y="2894410"/>
            <a:ext cx="1986101" cy="567847"/>
            <a:chOff x="3067291" y="3565002"/>
            <a:chExt cx="3113590" cy="1319514"/>
          </a:xfrm>
        </p:grpSpPr>
        <p:sp>
          <p:nvSpPr>
            <p:cNvPr id="487" name="Rectangle: Rounded Corners 1">
              <a:extLst>
                <a:ext uri="{FF2B5EF4-FFF2-40B4-BE49-F238E27FC236}">
                  <a16:creationId xmlns:a16="http://schemas.microsoft.com/office/drawing/2014/main" id="{F256D25C-F3F2-2241-A7DF-19CDAE74F364}"/>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8" name="TextBox 78">
              <a:extLst>
                <a:ext uri="{FF2B5EF4-FFF2-40B4-BE49-F238E27FC236}">
                  <a16:creationId xmlns:a16="http://schemas.microsoft.com/office/drawing/2014/main" id="{F2BB0F94-8D3C-FD4A-8CC1-C20D42A64268}"/>
                </a:ext>
              </a:extLst>
            </p:cNvPr>
            <p:cNvSpPr txBox="1"/>
            <p:nvPr/>
          </p:nvSpPr>
          <p:spPr>
            <a:xfrm>
              <a:off x="3434500" y="3615262"/>
              <a:ext cx="2464214" cy="1215814"/>
            </a:xfrm>
            <a:prstGeom prst="rect">
              <a:avLst/>
            </a:prstGeom>
            <a:noFill/>
          </p:spPr>
          <p:txBody>
            <a:bodyPr wrap="square" rtlCol="0"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Work accidents</a:t>
              </a:r>
            </a:p>
          </p:txBody>
        </p:sp>
      </p:grpSp>
      <p:grpSp>
        <p:nvGrpSpPr>
          <p:cNvPr id="489" name="Group 4">
            <a:extLst>
              <a:ext uri="{FF2B5EF4-FFF2-40B4-BE49-F238E27FC236}">
                <a16:creationId xmlns:a16="http://schemas.microsoft.com/office/drawing/2014/main" id="{5FE76C45-9F6D-1C4C-B0D2-23C9A8857CC5}"/>
              </a:ext>
            </a:extLst>
          </p:cNvPr>
          <p:cNvGrpSpPr/>
          <p:nvPr/>
        </p:nvGrpSpPr>
        <p:grpSpPr>
          <a:xfrm>
            <a:off x="2142694" y="2255580"/>
            <a:ext cx="7913166" cy="654818"/>
            <a:chOff x="2142694" y="2255580"/>
            <a:chExt cx="7913166" cy="654818"/>
          </a:xfrm>
        </p:grpSpPr>
        <p:cxnSp>
          <p:nvCxnSpPr>
            <p:cNvPr id="490" name="Straight Connector 7">
              <a:extLst>
                <a:ext uri="{FF2B5EF4-FFF2-40B4-BE49-F238E27FC236}">
                  <a16:creationId xmlns:a16="http://schemas.microsoft.com/office/drawing/2014/main" id="{C4FF23F5-6B34-804B-BE31-79D1A153AAF5}"/>
                </a:ext>
              </a:extLst>
            </p:cNvPr>
            <p:cNvCxnSpPr>
              <a:cxnSpLocks/>
            </p:cNvCxnSpPr>
            <p:nvPr/>
          </p:nvCxnSpPr>
          <p:spPr>
            <a:xfrm flipH="1">
              <a:off x="2143837" y="2653922"/>
              <a:ext cx="7912023" cy="1170"/>
            </a:xfrm>
            <a:prstGeom prst="line">
              <a:avLst/>
            </a:prstGeom>
            <a:ln w="25400" cap="rnd">
              <a:solidFill>
                <a:srgbClr val="1C4E89"/>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91" name="Straight Connector 23">
              <a:extLst>
                <a:ext uri="{FF2B5EF4-FFF2-40B4-BE49-F238E27FC236}">
                  <a16:creationId xmlns:a16="http://schemas.microsoft.com/office/drawing/2014/main" id="{0195AFAF-FDC3-9644-A66C-867898224C87}"/>
                </a:ext>
              </a:extLst>
            </p:cNvPr>
            <p:cNvCxnSpPr>
              <a:cxnSpLocks/>
              <a:endCxn id="475" idx="0"/>
            </p:cNvCxnSpPr>
            <p:nvPr/>
          </p:nvCxnSpPr>
          <p:spPr>
            <a:xfrm>
              <a:off x="10055860" y="2653922"/>
              <a:ext cx="0" cy="256476"/>
            </a:xfrm>
            <a:prstGeom prst="line">
              <a:avLst/>
            </a:prstGeom>
            <a:ln w="25400">
              <a:solidFill>
                <a:srgbClr val="1C4E89"/>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92" name="Straight Connector 103">
              <a:extLst>
                <a:ext uri="{FF2B5EF4-FFF2-40B4-BE49-F238E27FC236}">
                  <a16:creationId xmlns:a16="http://schemas.microsoft.com/office/drawing/2014/main" id="{D7ABA7A8-0DA1-9B47-A0AD-D6735061031C}"/>
                </a:ext>
              </a:extLst>
            </p:cNvPr>
            <p:cNvCxnSpPr>
              <a:cxnSpLocks/>
              <a:endCxn id="481" idx="0"/>
            </p:cNvCxnSpPr>
            <p:nvPr/>
          </p:nvCxnSpPr>
          <p:spPr>
            <a:xfrm>
              <a:off x="7405115" y="2653922"/>
              <a:ext cx="0" cy="256476"/>
            </a:xfrm>
            <a:prstGeom prst="line">
              <a:avLst/>
            </a:prstGeom>
            <a:ln w="25400">
              <a:solidFill>
                <a:srgbClr val="1C4E89"/>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93" name="Straight Connector 106">
              <a:extLst>
                <a:ext uri="{FF2B5EF4-FFF2-40B4-BE49-F238E27FC236}">
                  <a16:creationId xmlns:a16="http://schemas.microsoft.com/office/drawing/2014/main" id="{F804770A-0CD0-5543-88A5-B0DAE8FB3B5C}"/>
                </a:ext>
              </a:extLst>
            </p:cNvPr>
            <p:cNvCxnSpPr>
              <a:cxnSpLocks/>
            </p:cNvCxnSpPr>
            <p:nvPr/>
          </p:nvCxnSpPr>
          <p:spPr>
            <a:xfrm>
              <a:off x="4794812" y="2644024"/>
              <a:ext cx="0" cy="256032"/>
            </a:xfrm>
            <a:prstGeom prst="line">
              <a:avLst/>
            </a:prstGeom>
            <a:ln w="25400">
              <a:solidFill>
                <a:srgbClr val="1C4E89"/>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94" name="Straight Connector 114">
              <a:extLst>
                <a:ext uri="{FF2B5EF4-FFF2-40B4-BE49-F238E27FC236}">
                  <a16:creationId xmlns:a16="http://schemas.microsoft.com/office/drawing/2014/main" id="{E8A6311C-83D6-1C4C-8BED-8CD412CC9A68}"/>
                </a:ext>
              </a:extLst>
            </p:cNvPr>
            <p:cNvCxnSpPr>
              <a:cxnSpLocks/>
              <a:endCxn id="487" idx="0"/>
            </p:cNvCxnSpPr>
            <p:nvPr/>
          </p:nvCxnSpPr>
          <p:spPr>
            <a:xfrm flipH="1">
              <a:off x="2142694" y="2653922"/>
              <a:ext cx="1143" cy="240488"/>
            </a:xfrm>
            <a:prstGeom prst="line">
              <a:avLst/>
            </a:prstGeom>
            <a:ln w="25400">
              <a:solidFill>
                <a:srgbClr val="1C4E89"/>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95" name="Straight Connector 119">
              <a:extLst>
                <a:ext uri="{FF2B5EF4-FFF2-40B4-BE49-F238E27FC236}">
                  <a16:creationId xmlns:a16="http://schemas.microsoft.com/office/drawing/2014/main" id="{DADD8398-9398-404D-B2D2-371E4BFAF612}"/>
                </a:ext>
              </a:extLst>
            </p:cNvPr>
            <p:cNvCxnSpPr>
              <a:cxnSpLocks/>
            </p:cNvCxnSpPr>
            <p:nvPr/>
          </p:nvCxnSpPr>
          <p:spPr>
            <a:xfrm>
              <a:off x="6111812" y="2255580"/>
              <a:ext cx="0" cy="380064"/>
            </a:xfrm>
            <a:prstGeom prst="line">
              <a:avLst/>
            </a:prstGeom>
            <a:ln w="25400">
              <a:solidFill>
                <a:srgbClr val="1C4E89"/>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grpSp>
      <p:sp>
        <p:nvSpPr>
          <p:cNvPr id="498"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43BDBBDD-34B3-9E4A-8F67-C3C937907162}"/>
              </a:ext>
            </a:extLst>
          </p:cNvPr>
          <p:cNvSpPr txBox="1"/>
          <p:nvPr/>
        </p:nvSpPr>
        <p:spPr>
          <a:xfrm>
            <a:off x="1622675" y="5860721"/>
            <a:ext cx="2206899" cy="251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00" b="0" i="1" u="none" strike="noStrike" kern="14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Proportion of claims</a:t>
            </a:r>
          </a:p>
        </p:txBody>
      </p:sp>
      <p:grpSp>
        <p:nvGrpSpPr>
          <p:cNvPr id="506" name="Group 80">
            <a:extLst>
              <a:ext uri="{FF2B5EF4-FFF2-40B4-BE49-F238E27FC236}">
                <a16:creationId xmlns:a16="http://schemas.microsoft.com/office/drawing/2014/main" id="{98DA39FD-387F-F247-9D71-91CD5BECC185}"/>
              </a:ext>
            </a:extLst>
          </p:cNvPr>
          <p:cNvGrpSpPr/>
          <p:nvPr/>
        </p:nvGrpSpPr>
        <p:grpSpPr>
          <a:xfrm>
            <a:off x="1149643" y="3629962"/>
            <a:ext cx="2241194" cy="567847"/>
            <a:chOff x="3067291" y="3565002"/>
            <a:chExt cx="3513497" cy="1319514"/>
          </a:xfrm>
        </p:grpSpPr>
        <p:sp>
          <p:nvSpPr>
            <p:cNvPr id="507" name="Rectangle: Rounded Corners 1">
              <a:extLst>
                <a:ext uri="{FF2B5EF4-FFF2-40B4-BE49-F238E27FC236}">
                  <a16:creationId xmlns:a16="http://schemas.microsoft.com/office/drawing/2014/main" id="{8937E525-53E3-A443-8A40-F9FB54C3CFB3}"/>
                </a:ext>
              </a:extLst>
            </p:cNvPr>
            <p:cNvSpPr/>
            <p:nvPr/>
          </p:nvSpPr>
          <p:spPr>
            <a:xfrm>
              <a:off x="3067291" y="3565002"/>
              <a:ext cx="3113591"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08" name="TextBox 82">
              <a:extLst>
                <a:ext uri="{FF2B5EF4-FFF2-40B4-BE49-F238E27FC236}">
                  <a16:creationId xmlns:a16="http://schemas.microsoft.com/office/drawing/2014/main" id="{CCE682ED-FFFE-004B-B9E3-8F48DF0CB575}"/>
                </a:ext>
              </a:extLst>
            </p:cNvPr>
            <p:cNvSpPr txBox="1"/>
            <p:nvPr/>
          </p:nvSpPr>
          <p:spPr>
            <a:xfrm>
              <a:off x="4234577" y="3954700"/>
              <a:ext cx="2346211" cy="572147"/>
            </a:xfrm>
            <a:prstGeom prst="rect">
              <a:avLst/>
            </a:prstGeom>
            <a:noFill/>
          </p:spPr>
          <p:txBody>
            <a:bodyPr wrap="squar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Manual handling</a:t>
              </a:r>
            </a:p>
          </p:txBody>
        </p:sp>
      </p:grpSp>
      <p:grpSp>
        <p:nvGrpSpPr>
          <p:cNvPr id="512" name="Group 83">
            <a:extLst>
              <a:ext uri="{FF2B5EF4-FFF2-40B4-BE49-F238E27FC236}">
                <a16:creationId xmlns:a16="http://schemas.microsoft.com/office/drawing/2014/main" id="{390B6C8C-49B3-1C4F-92FC-272CAB235966}"/>
              </a:ext>
            </a:extLst>
          </p:cNvPr>
          <p:cNvGrpSpPr/>
          <p:nvPr/>
        </p:nvGrpSpPr>
        <p:grpSpPr>
          <a:xfrm>
            <a:off x="1149643" y="4346953"/>
            <a:ext cx="1986101" cy="567847"/>
            <a:chOff x="3067291" y="3565002"/>
            <a:chExt cx="3113590" cy="1319514"/>
          </a:xfrm>
        </p:grpSpPr>
        <p:sp>
          <p:nvSpPr>
            <p:cNvPr id="513" name="Rectangle: Rounded Corners 1">
              <a:extLst>
                <a:ext uri="{FF2B5EF4-FFF2-40B4-BE49-F238E27FC236}">
                  <a16:creationId xmlns:a16="http://schemas.microsoft.com/office/drawing/2014/main" id="{0FCCE322-CAA8-1F42-B9A0-2E5D2D9D84CA}"/>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4" name="TextBox 85">
              <a:extLst>
                <a:ext uri="{FF2B5EF4-FFF2-40B4-BE49-F238E27FC236}">
                  <a16:creationId xmlns:a16="http://schemas.microsoft.com/office/drawing/2014/main" id="{968171C7-D1E1-404A-AB8D-11742509CF94}"/>
                </a:ext>
              </a:extLst>
            </p:cNvPr>
            <p:cNvSpPr txBox="1"/>
            <p:nvPr/>
          </p:nvSpPr>
          <p:spPr>
            <a:xfrm>
              <a:off x="4234577" y="3846824"/>
              <a:ext cx="1371677" cy="929741"/>
            </a:xfrm>
            <a:prstGeom prst="rect">
              <a:avLst/>
            </a:prstGeom>
            <a:noFill/>
          </p:spPr>
          <p:txBody>
            <a:bodyPr wrap="squar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Same-level falls</a:t>
              </a:r>
            </a:p>
          </p:txBody>
        </p:sp>
      </p:grpSp>
      <p:grpSp>
        <p:nvGrpSpPr>
          <p:cNvPr id="518" name="Group 86">
            <a:extLst>
              <a:ext uri="{FF2B5EF4-FFF2-40B4-BE49-F238E27FC236}">
                <a16:creationId xmlns:a16="http://schemas.microsoft.com/office/drawing/2014/main" id="{A9D8588C-A91F-1143-AEDB-09BCBF71C15D}"/>
              </a:ext>
            </a:extLst>
          </p:cNvPr>
          <p:cNvGrpSpPr/>
          <p:nvPr/>
        </p:nvGrpSpPr>
        <p:grpSpPr>
          <a:xfrm>
            <a:off x="1149643" y="5066724"/>
            <a:ext cx="1986101" cy="567847"/>
            <a:chOff x="3067291" y="3565002"/>
            <a:chExt cx="3113590" cy="1319514"/>
          </a:xfrm>
        </p:grpSpPr>
        <p:sp>
          <p:nvSpPr>
            <p:cNvPr id="519" name="Rectangle: Rounded Corners 1">
              <a:extLst>
                <a:ext uri="{FF2B5EF4-FFF2-40B4-BE49-F238E27FC236}">
                  <a16:creationId xmlns:a16="http://schemas.microsoft.com/office/drawing/2014/main" id="{249E22C0-AAD6-104C-895F-357E123E02F8}"/>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0" name="TextBox 88">
              <a:extLst>
                <a:ext uri="{FF2B5EF4-FFF2-40B4-BE49-F238E27FC236}">
                  <a16:creationId xmlns:a16="http://schemas.microsoft.com/office/drawing/2014/main" id="{07D782FD-D568-E04F-9A60-3025AFBF7B59}"/>
                </a:ext>
              </a:extLst>
            </p:cNvPr>
            <p:cNvSpPr txBox="1"/>
            <p:nvPr/>
          </p:nvSpPr>
          <p:spPr>
            <a:xfrm>
              <a:off x="4234577" y="3730290"/>
              <a:ext cx="1583700" cy="929741"/>
            </a:xfrm>
            <a:prstGeom prst="rect">
              <a:avLst/>
            </a:prstGeom>
            <a:noFill/>
          </p:spPr>
          <p:txBody>
            <a:bodyPr wrap="squar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Falls from height</a:t>
              </a:r>
            </a:p>
          </p:txBody>
        </p:sp>
      </p:grpSp>
      <p:grpSp>
        <p:nvGrpSpPr>
          <p:cNvPr id="524" name="Group 196">
            <a:extLst>
              <a:ext uri="{FF2B5EF4-FFF2-40B4-BE49-F238E27FC236}">
                <a16:creationId xmlns:a16="http://schemas.microsoft.com/office/drawing/2014/main" id="{C3DADC54-D8D9-0E4B-B216-D3FDB75A5B99}"/>
              </a:ext>
            </a:extLst>
          </p:cNvPr>
          <p:cNvGrpSpPr/>
          <p:nvPr/>
        </p:nvGrpSpPr>
        <p:grpSpPr>
          <a:xfrm>
            <a:off x="3800870" y="3628866"/>
            <a:ext cx="2241194" cy="567847"/>
            <a:chOff x="3067291" y="3565002"/>
            <a:chExt cx="3513497" cy="1319514"/>
          </a:xfrm>
        </p:grpSpPr>
        <p:sp>
          <p:nvSpPr>
            <p:cNvPr id="525" name="Rectangle: Rounded Corners 1">
              <a:extLst>
                <a:ext uri="{FF2B5EF4-FFF2-40B4-BE49-F238E27FC236}">
                  <a16:creationId xmlns:a16="http://schemas.microsoft.com/office/drawing/2014/main" id="{30EEF7AB-05A2-DF4F-94CB-910ACEFA6057}"/>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6" name="TextBox 210">
              <a:extLst>
                <a:ext uri="{FF2B5EF4-FFF2-40B4-BE49-F238E27FC236}">
                  <a16:creationId xmlns:a16="http://schemas.microsoft.com/office/drawing/2014/main" id="{A3D9752B-FD09-4643-841B-A81BD32CDAEF}"/>
                </a:ext>
              </a:extLst>
            </p:cNvPr>
            <p:cNvSpPr txBox="1"/>
            <p:nvPr/>
          </p:nvSpPr>
          <p:spPr>
            <a:xfrm>
              <a:off x="4234577" y="3775905"/>
              <a:ext cx="2346211" cy="929741"/>
            </a:xfrm>
            <a:prstGeom prst="rect">
              <a:avLst/>
            </a:prstGeom>
            <a:noFill/>
          </p:spPr>
          <p:txBody>
            <a:bodyPr wrap="squar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Loss control of transport’s means</a:t>
              </a:r>
            </a:p>
          </p:txBody>
        </p:sp>
      </p:grpSp>
      <p:grpSp>
        <p:nvGrpSpPr>
          <p:cNvPr id="530" name="Group 212">
            <a:extLst>
              <a:ext uri="{FF2B5EF4-FFF2-40B4-BE49-F238E27FC236}">
                <a16:creationId xmlns:a16="http://schemas.microsoft.com/office/drawing/2014/main" id="{53D3F0BE-CC26-EB4D-90E0-BAE70924A408}"/>
              </a:ext>
            </a:extLst>
          </p:cNvPr>
          <p:cNvGrpSpPr/>
          <p:nvPr/>
        </p:nvGrpSpPr>
        <p:grpSpPr>
          <a:xfrm>
            <a:off x="3800870" y="4345857"/>
            <a:ext cx="2011283" cy="567847"/>
            <a:chOff x="3067291" y="3565002"/>
            <a:chExt cx="3153067" cy="1319514"/>
          </a:xfrm>
        </p:grpSpPr>
        <p:sp>
          <p:nvSpPr>
            <p:cNvPr id="531" name="Rectangle: Rounded Corners 1">
              <a:extLst>
                <a:ext uri="{FF2B5EF4-FFF2-40B4-BE49-F238E27FC236}">
                  <a16:creationId xmlns:a16="http://schemas.microsoft.com/office/drawing/2014/main" id="{BAE35AE3-4A13-3C4C-AE1B-BE9EF0D267DB}"/>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2" name="TextBox 237">
              <a:extLst>
                <a:ext uri="{FF2B5EF4-FFF2-40B4-BE49-F238E27FC236}">
                  <a16:creationId xmlns:a16="http://schemas.microsoft.com/office/drawing/2014/main" id="{66961F54-8E6A-6045-BA58-DFAC68B17D2F}"/>
                </a:ext>
              </a:extLst>
            </p:cNvPr>
            <p:cNvSpPr txBox="1"/>
            <p:nvPr/>
          </p:nvSpPr>
          <p:spPr>
            <a:xfrm>
              <a:off x="4234577" y="3911352"/>
              <a:ext cx="1985781" cy="572147"/>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Falls or missteps</a:t>
              </a:r>
            </a:p>
          </p:txBody>
        </p:sp>
      </p:grpSp>
      <p:grpSp>
        <p:nvGrpSpPr>
          <p:cNvPr id="545" name="Group 246">
            <a:extLst>
              <a:ext uri="{FF2B5EF4-FFF2-40B4-BE49-F238E27FC236}">
                <a16:creationId xmlns:a16="http://schemas.microsoft.com/office/drawing/2014/main" id="{DC9295A4-0A37-4C4A-A1DB-B8A66E94D205}"/>
              </a:ext>
            </a:extLst>
          </p:cNvPr>
          <p:cNvGrpSpPr/>
          <p:nvPr/>
        </p:nvGrpSpPr>
        <p:grpSpPr>
          <a:xfrm>
            <a:off x="6412064" y="3632978"/>
            <a:ext cx="2241194" cy="567847"/>
            <a:chOff x="3067291" y="3565002"/>
            <a:chExt cx="3513497" cy="1319514"/>
          </a:xfrm>
        </p:grpSpPr>
        <p:sp>
          <p:nvSpPr>
            <p:cNvPr id="546" name="Rectangle: Rounded Corners 1">
              <a:extLst>
                <a:ext uri="{FF2B5EF4-FFF2-40B4-BE49-F238E27FC236}">
                  <a16:creationId xmlns:a16="http://schemas.microsoft.com/office/drawing/2014/main" id="{EF225328-B70E-8F45-9254-5A94341462CD}"/>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7" name="TextBox 251">
              <a:extLst>
                <a:ext uri="{FF2B5EF4-FFF2-40B4-BE49-F238E27FC236}">
                  <a16:creationId xmlns:a16="http://schemas.microsoft.com/office/drawing/2014/main" id="{AC4C9E8E-A676-9142-8DCD-7736C48B5999}"/>
                </a:ext>
              </a:extLst>
            </p:cNvPr>
            <p:cNvSpPr txBox="1"/>
            <p:nvPr/>
          </p:nvSpPr>
          <p:spPr>
            <a:xfrm>
              <a:off x="4234577" y="3775905"/>
              <a:ext cx="2346211" cy="929741"/>
            </a:xfrm>
            <a:prstGeom prst="rect">
              <a:avLst/>
            </a:prstGeom>
            <a:noFill/>
          </p:spPr>
          <p:txBody>
            <a:bodyPr wrap="squar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Musculoskeletal disorders</a:t>
              </a:r>
            </a:p>
          </p:txBody>
        </p:sp>
      </p:grpSp>
      <p:grpSp>
        <p:nvGrpSpPr>
          <p:cNvPr id="557" name="Group 267">
            <a:extLst>
              <a:ext uri="{FF2B5EF4-FFF2-40B4-BE49-F238E27FC236}">
                <a16:creationId xmlns:a16="http://schemas.microsoft.com/office/drawing/2014/main" id="{3AB6C000-87CF-B841-B79A-FC6AA84AF389}"/>
              </a:ext>
            </a:extLst>
          </p:cNvPr>
          <p:cNvGrpSpPr/>
          <p:nvPr/>
        </p:nvGrpSpPr>
        <p:grpSpPr>
          <a:xfrm>
            <a:off x="9063291" y="3631882"/>
            <a:ext cx="2241194" cy="567847"/>
            <a:chOff x="3067291" y="3565002"/>
            <a:chExt cx="3513497" cy="1319514"/>
          </a:xfrm>
        </p:grpSpPr>
        <p:sp>
          <p:nvSpPr>
            <p:cNvPr id="558" name="Rectangle: Rounded Corners 1">
              <a:extLst>
                <a:ext uri="{FF2B5EF4-FFF2-40B4-BE49-F238E27FC236}">
                  <a16:creationId xmlns:a16="http://schemas.microsoft.com/office/drawing/2014/main" id="{15264BBF-E66C-E348-A956-DF7A9598ACC2}"/>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59" name="TextBox 272">
              <a:extLst>
                <a:ext uri="{FF2B5EF4-FFF2-40B4-BE49-F238E27FC236}">
                  <a16:creationId xmlns:a16="http://schemas.microsoft.com/office/drawing/2014/main" id="{7C59E2A2-83E4-7D4C-B089-A0CAF72BEE8F}"/>
                </a:ext>
              </a:extLst>
            </p:cNvPr>
            <p:cNvSpPr txBox="1"/>
            <p:nvPr/>
          </p:nvSpPr>
          <p:spPr>
            <a:xfrm>
              <a:off x="4234577" y="3775905"/>
              <a:ext cx="2346211" cy="929741"/>
            </a:xfrm>
            <a:prstGeom prst="rect">
              <a:avLst/>
            </a:prstGeom>
            <a:noFill/>
          </p:spPr>
          <p:txBody>
            <a:bodyPr wrap="squar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Dissatisfaction in the work</a:t>
              </a:r>
            </a:p>
          </p:txBody>
        </p:sp>
      </p:grpSp>
      <p:grpSp>
        <p:nvGrpSpPr>
          <p:cNvPr id="563" name="Group 6">
            <a:extLst>
              <a:ext uri="{FF2B5EF4-FFF2-40B4-BE49-F238E27FC236}">
                <a16:creationId xmlns:a16="http://schemas.microsoft.com/office/drawing/2014/main" id="{7B0EF97C-AC90-2544-BFC9-954EE212CDDB}"/>
              </a:ext>
            </a:extLst>
          </p:cNvPr>
          <p:cNvGrpSpPr/>
          <p:nvPr/>
        </p:nvGrpSpPr>
        <p:grpSpPr>
          <a:xfrm>
            <a:off x="9063291" y="4348873"/>
            <a:ext cx="2541105" cy="567847"/>
            <a:chOff x="9063291" y="4348873"/>
            <a:chExt cx="2541105" cy="567847"/>
          </a:xfrm>
        </p:grpSpPr>
        <p:sp>
          <p:nvSpPr>
            <p:cNvPr id="564" name="Rectangle: Rounded Corners 1">
              <a:extLst>
                <a:ext uri="{FF2B5EF4-FFF2-40B4-BE49-F238E27FC236}">
                  <a16:creationId xmlns:a16="http://schemas.microsoft.com/office/drawing/2014/main" id="{43819EF2-8C21-2E40-9993-8D95F2B51F88}"/>
                </a:ext>
              </a:extLst>
            </p:cNvPr>
            <p:cNvSpPr/>
            <p:nvPr/>
          </p:nvSpPr>
          <p:spPr>
            <a:xfrm>
              <a:off x="9063291" y="4348873"/>
              <a:ext cx="1986101" cy="567847"/>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5" name="TextBox 279">
              <a:extLst>
                <a:ext uri="{FF2B5EF4-FFF2-40B4-BE49-F238E27FC236}">
                  <a16:creationId xmlns:a16="http://schemas.microsoft.com/office/drawing/2014/main" id="{2BDB30B6-1D95-C141-99FB-E0C6BC17E065}"/>
                </a:ext>
              </a:extLst>
            </p:cNvPr>
            <p:cNvSpPr txBox="1"/>
            <p:nvPr/>
          </p:nvSpPr>
          <p:spPr>
            <a:xfrm>
              <a:off x="9807881" y="4420979"/>
              <a:ext cx="1796515" cy="400110"/>
            </a:xfrm>
            <a:prstGeom prst="rect">
              <a:avLst/>
            </a:prstGeom>
            <a:noFill/>
          </p:spPr>
          <p:txBody>
            <a:bodyPr wrap="squar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Tensions caused by delays</a:t>
              </a:r>
            </a:p>
          </p:txBody>
        </p:sp>
      </p:grpSp>
      <p:grpSp>
        <p:nvGrpSpPr>
          <p:cNvPr id="566" name="Group 281">
            <a:extLst>
              <a:ext uri="{FF2B5EF4-FFF2-40B4-BE49-F238E27FC236}">
                <a16:creationId xmlns:a16="http://schemas.microsoft.com/office/drawing/2014/main" id="{B69D63F6-16D4-A24A-AF62-812B9BB7AD59}"/>
              </a:ext>
            </a:extLst>
          </p:cNvPr>
          <p:cNvGrpSpPr/>
          <p:nvPr/>
        </p:nvGrpSpPr>
        <p:grpSpPr>
          <a:xfrm>
            <a:off x="9063291" y="5068644"/>
            <a:ext cx="1986101" cy="567847"/>
            <a:chOff x="3067291" y="3565002"/>
            <a:chExt cx="3113590" cy="1319514"/>
          </a:xfrm>
        </p:grpSpPr>
        <p:sp>
          <p:nvSpPr>
            <p:cNvPr id="567" name="Rectangle: Rounded Corners 1">
              <a:extLst>
                <a:ext uri="{FF2B5EF4-FFF2-40B4-BE49-F238E27FC236}">
                  <a16:creationId xmlns:a16="http://schemas.microsoft.com/office/drawing/2014/main" id="{DE2A0490-68E5-164F-8A4E-8DABEFA4BDA0}"/>
                </a:ext>
              </a:extLst>
            </p:cNvPr>
            <p:cNvSpPr/>
            <p:nvPr/>
          </p:nvSpPr>
          <p:spPr>
            <a:xfrm>
              <a:off x="3067291" y="3565002"/>
              <a:ext cx="3113590" cy="1319514"/>
            </a:xfrm>
            <a:prstGeom prst="roundRect">
              <a:avLst>
                <a:gd name="adj" fmla="val 6861"/>
              </a:avLst>
            </a:prstGeom>
            <a:solidFill>
              <a:schemeClr val="bg1"/>
            </a:solidFill>
            <a:ln>
              <a:noFill/>
            </a:ln>
            <a:effectLst>
              <a:outerShdw blurRad="635000" dist="3429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8" name="TextBox 286">
              <a:extLst>
                <a:ext uri="{FF2B5EF4-FFF2-40B4-BE49-F238E27FC236}">
                  <a16:creationId xmlns:a16="http://schemas.microsoft.com/office/drawing/2014/main" id="{102EF0BE-0102-7B43-92DB-7E21C56B77AF}"/>
                </a:ext>
              </a:extLst>
            </p:cNvPr>
            <p:cNvSpPr txBox="1"/>
            <p:nvPr/>
          </p:nvSpPr>
          <p:spPr>
            <a:xfrm>
              <a:off x="4234577" y="3909086"/>
              <a:ext cx="1681708" cy="572147"/>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Job insecurity</a:t>
              </a:r>
            </a:p>
          </p:txBody>
        </p:sp>
      </p:grpSp>
      <p:sp>
        <p:nvSpPr>
          <p:cNvPr id="3" name="Rectangle à coins arrondis 2"/>
          <p:cNvSpPr/>
          <p:nvPr/>
        </p:nvSpPr>
        <p:spPr>
          <a:xfrm>
            <a:off x="1180499" y="3720723"/>
            <a:ext cx="679450" cy="400110"/>
          </a:xfrm>
          <a:prstGeom prst="roundRect">
            <a:avLst/>
          </a:prstGeom>
          <a:no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53% </a:t>
            </a:r>
          </a:p>
        </p:txBody>
      </p:sp>
      <p:sp>
        <p:nvSpPr>
          <p:cNvPr id="581" name="Rectangle à coins arrondis 580"/>
          <p:cNvSpPr/>
          <p:nvPr/>
        </p:nvSpPr>
        <p:spPr>
          <a:xfrm>
            <a:off x="852393" y="5801214"/>
            <a:ext cx="679450" cy="400110"/>
          </a:xfrm>
          <a:prstGeom prst="roundRect">
            <a:avLst/>
          </a:prstGeom>
          <a:no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
        <p:nvSpPr>
          <p:cNvPr id="582" name="Rectangle à coins arrondis 581"/>
          <p:cNvSpPr/>
          <p:nvPr/>
        </p:nvSpPr>
        <p:spPr>
          <a:xfrm>
            <a:off x="1172528" y="4495178"/>
            <a:ext cx="679450" cy="400110"/>
          </a:xfrm>
          <a:prstGeom prst="roundRect">
            <a:avLst/>
          </a:prstGeom>
          <a:no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13% </a:t>
            </a:r>
          </a:p>
        </p:txBody>
      </p:sp>
      <p:sp>
        <p:nvSpPr>
          <p:cNvPr id="583" name="Rectangle à coins arrondis 582"/>
          <p:cNvSpPr/>
          <p:nvPr/>
        </p:nvSpPr>
        <p:spPr>
          <a:xfrm>
            <a:off x="1172528" y="5136602"/>
            <a:ext cx="679450" cy="400110"/>
          </a:xfrm>
          <a:prstGeom prst="roundRect">
            <a:avLst/>
          </a:prstGeom>
          <a:no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12% </a:t>
            </a:r>
          </a:p>
        </p:txBody>
      </p:sp>
      <p:sp>
        <p:nvSpPr>
          <p:cNvPr id="584" name="Rectangle à coins arrondis 583"/>
          <p:cNvSpPr/>
          <p:nvPr/>
        </p:nvSpPr>
        <p:spPr>
          <a:xfrm>
            <a:off x="3781342" y="3731431"/>
            <a:ext cx="679450" cy="400110"/>
          </a:xfrm>
          <a:prstGeom prst="roundRect">
            <a:avLst/>
          </a:prstGeom>
          <a:no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60% </a:t>
            </a:r>
          </a:p>
        </p:txBody>
      </p:sp>
      <p:sp>
        <p:nvSpPr>
          <p:cNvPr id="585" name="Rectangle à coins arrondis 584"/>
          <p:cNvSpPr/>
          <p:nvPr/>
        </p:nvSpPr>
        <p:spPr>
          <a:xfrm>
            <a:off x="3774931" y="4495178"/>
            <a:ext cx="679450" cy="400110"/>
          </a:xfrm>
          <a:prstGeom prst="roundRect">
            <a:avLst/>
          </a:prstGeom>
          <a:no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25% </a:t>
            </a:r>
          </a:p>
        </p:txBody>
      </p:sp>
      <p:sp>
        <p:nvSpPr>
          <p:cNvPr id="586" name="Rectangle à coins arrondis 585"/>
          <p:cNvSpPr/>
          <p:nvPr/>
        </p:nvSpPr>
        <p:spPr>
          <a:xfrm>
            <a:off x="6367465" y="3713918"/>
            <a:ext cx="679450" cy="400110"/>
          </a:xfrm>
          <a:prstGeom prst="roundRect">
            <a:avLst/>
          </a:prstGeom>
          <a:no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87% </a:t>
            </a:r>
          </a:p>
        </p:txBody>
      </p:sp>
      <p:sp>
        <p:nvSpPr>
          <p:cNvPr id="587" name="Rectangle à coins arrondis 586"/>
          <p:cNvSpPr/>
          <p:nvPr/>
        </p:nvSpPr>
        <p:spPr>
          <a:xfrm>
            <a:off x="6367465" y="4497174"/>
            <a:ext cx="679450" cy="400110"/>
          </a:xfrm>
          <a:prstGeom prst="roundRect">
            <a:avLst/>
          </a:prstGeom>
          <a:no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7% </a:t>
            </a:r>
          </a:p>
        </p:txBody>
      </p:sp>
    </p:spTree>
    <p:extLst>
      <p:ext uri="{BB962C8B-B14F-4D97-AF65-F5344CB8AC3E}">
        <p14:creationId xmlns:p14="http://schemas.microsoft.com/office/powerpoint/2010/main" val="22644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83"/>
                                        </p:tgtEl>
                                        <p:attrNameLst>
                                          <p:attrName>style.visibility</p:attrName>
                                        </p:attrNameLst>
                                      </p:cBhvr>
                                      <p:to>
                                        <p:strVal val="visible"/>
                                      </p:to>
                                    </p:set>
                                    <p:anim calcmode="lin" valueType="num">
                                      <p:cBhvr>
                                        <p:cTn id="7" dur="1000" fill="hold"/>
                                        <p:tgtEl>
                                          <p:spTgt spid="483"/>
                                        </p:tgtEl>
                                        <p:attrNameLst>
                                          <p:attrName>ppt_w</p:attrName>
                                        </p:attrNameLst>
                                      </p:cBhvr>
                                      <p:tavLst>
                                        <p:tav tm="0">
                                          <p:val>
                                            <p:fltVal val="0"/>
                                          </p:val>
                                        </p:tav>
                                        <p:tav tm="100000">
                                          <p:val>
                                            <p:strVal val="#ppt_w"/>
                                          </p:val>
                                        </p:tav>
                                      </p:tavLst>
                                    </p:anim>
                                    <p:anim calcmode="lin" valueType="num">
                                      <p:cBhvr>
                                        <p:cTn id="8" dur="1000" fill="hold"/>
                                        <p:tgtEl>
                                          <p:spTgt spid="483"/>
                                        </p:tgtEl>
                                        <p:attrNameLst>
                                          <p:attrName>ppt_h</p:attrName>
                                        </p:attrNameLst>
                                      </p:cBhvr>
                                      <p:tavLst>
                                        <p:tav tm="0">
                                          <p:val>
                                            <p:fltVal val="0"/>
                                          </p:val>
                                        </p:tav>
                                        <p:tav tm="100000">
                                          <p:val>
                                            <p:strVal val="#ppt_h"/>
                                          </p:val>
                                        </p:tav>
                                      </p:tavLst>
                                    </p:anim>
                                  </p:childTnLst>
                                </p:cTn>
                              </p:par>
                              <p:par>
                                <p:cTn id="9" presetID="55" presetClass="entr" presetSubtype="0" fill="hold" nodeType="withEffect">
                                  <p:stCondLst>
                                    <p:cond delay="1000"/>
                                  </p:stCondLst>
                                  <p:childTnLst>
                                    <p:set>
                                      <p:cBhvr>
                                        <p:cTn id="10" dur="1" fill="hold">
                                          <p:stCondLst>
                                            <p:cond delay="0"/>
                                          </p:stCondLst>
                                        </p:cTn>
                                        <p:tgtEl>
                                          <p:spTgt spid="489"/>
                                        </p:tgtEl>
                                        <p:attrNameLst>
                                          <p:attrName>style.visibility</p:attrName>
                                        </p:attrNameLst>
                                      </p:cBhvr>
                                      <p:to>
                                        <p:strVal val="visible"/>
                                      </p:to>
                                    </p:set>
                                    <p:anim calcmode="lin" valueType="num">
                                      <p:cBhvr>
                                        <p:cTn id="11" dur="2000" fill="hold"/>
                                        <p:tgtEl>
                                          <p:spTgt spid="489"/>
                                        </p:tgtEl>
                                        <p:attrNameLst>
                                          <p:attrName>ppt_w</p:attrName>
                                        </p:attrNameLst>
                                      </p:cBhvr>
                                      <p:tavLst>
                                        <p:tav tm="0">
                                          <p:val>
                                            <p:strVal val="#ppt_w*0.70"/>
                                          </p:val>
                                        </p:tav>
                                        <p:tav tm="100000">
                                          <p:val>
                                            <p:strVal val="#ppt_w"/>
                                          </p:val>
                                        </p:tav>
                                      </p:tavLst>
                                    </p:anim>
                                    <p:anim calcmode="lin" valueType="num">
                                      <p:cBhvr>
                                        <p:cTn id="12" dur="2000" fill="hold"/>
                                        <p:tgtEl>
                                          <p:spTgt spid="489"/>
                                        </p:tgtEl>
                                        <p:attrNameLst>
                                          <p:attrName>ppt_h</p:attrName>
                                        </p:attrNameLst>
                                      </p:cBhvr>
                                      <p:tavLst>
                                        <p:tav tm="0">
                                          <p:val>
                                            <p:strVal val="#ppt_h"/>
                                          </p:val>
                                        </p:tav>
                                        <p:tav tm="100000">
                                          <p:val>
                                            <p:strVal val="#ppt_h"/>
                                          </p:val>
                                        </p:tav>
                                      </p:tavLst>
                                    </p:anim>
                                    <p:animEffect transition="in" filter="fade">
                                      <p:cBhvr>
                                        <p:cTn id="13" dur="2000"/>
                                        <p:tgtEl>
                                          <p:spTgt spid="489"/>
                                        </p:tgtEl>
                                      </p:cBhvr>
                                    </p:animEffect>
                                  </p:childTnLst>
                                </p:cTn>
                              </p:par>
                              <p:par>
                                <p:cTn id="14" presetID="47" presetClass="entr" presetSubtype="0" fill="hold" nodeType="withEffect">
                                  <p:stCondLst>
                                    <p:cond delay="2000"/>
                                  </p:stCondLst>
                                  <p:childTnLst>
                                    <p:set>
                                      <p:cBhvr>
                                        <p:cTn id="15" dur="1" fill="hold">
                                          <p:stCondLst>
                                            <p:cond delay="0"/>
                                          </p:stCondLst>
                                        </p:cTn>
                                        <p:tgtEl>
                                          <p:spTgt spid="486"/>
                                        </p:tgtEl>
                                        <p:attrNameLst>
                                          <p:attrName>style.visibility</p:attrName>
                                        </p:attrNameLst>
                                      </p:cBhvr>
                                      <p:to>
                                        <p:strVal val="visible"/>
                                      </p:to>
                                    </p:set>
                                    <p:animEffect transition="in" filter="fade">
                                      <p:cBhvr>
                                        <p:cTn id="16" dur="1000"/>
                                        <p:tgtEl>
                                          <p:spTgt spid="486"/>
                                        </p:tgtEl>
                                      </p:cBhvr>
                                    </p:animEffect>
                                    <p:anim calcmode="lin" valueType="num">
                                      <p:cBhvr>
                                        <p:cTn id="17" dur="1000" fill="hold"/>
                                        <p:tgtEl>
                                          <p:spTgt spid="486"/>
                                        </p:tgtEl>
                                        <p:attrNameLst>
                                          <p:attrName>ppt_x</p:attrName>
                                        </p:attrNameLst>
                                      </p:cBhvr>
                                      <p:tavLst>
                                        <p:tav tm="0">
                                          <p:val>
                                            <p:strVal val="#ppt_x"/>
                                          </p:val>
                                        </p:tav>
                                        <p:tav tm="100000">
                                          <p:val>
                                            <p:strVal val="#ppt_x"/>
                                          </p:val>
                                        </p:tav>
                                      </p:tavLst>
                                    </p:anim>
                                    <p:anim calcmode="lin" valueType="num">
                                      <p:cBhvr>
                                        <p:cTn id="18" dur="1000" fill="hold"/>
                                        <p:tgtEl>
                                          <p:spTgt spid="48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2000"/>
                                  </p:stCondLst>
                                  <p:childTnLst>
                                    <p:set>
                                      <p:cBhvr>
                                        <p:cTn id="20" dur="1" fill="hold">
                                          <p:stCondLst>
                                            <p:cond delay="0"/>
                                          </p:stCondLst>
                                        </p:cTn>
                                        <p:tgtEl>
                                          <p:spTgt spid="477"/>
                                        </p:tgtEl>
                                        <p:attrNameLst>
                                          <p:attrName>style.visibility</p:attrName>
                                        </p:attrNameLst>
                                      </p:cBhvr>
                                      <p:to>
                                        <p:strVal val="visible"/>
                                      </p:to>
                                    </p:set>
                                    <p:animEffect transition="in" filter="fade">
                                      <p:cBhvr>
                                        <p:cTn id="21" dur="1000"/>
                                        <p:tgtEl>
                                          <p:spTgt spid="477"/>
                                        </p:tgtEl>
                                      </p:cBhvr>
                                    </p:animEffect>
                                    <p:anim calcmode="lin" valueType="num">
                                      <p:cBhvr>
                                        <p:cTn id="22" dur="1000" fill="hold"/>
                                        <p:tgtEl>
                                          <p:spTgt spid="477"/>
                                        </p:tgtEl>
                                        <p:attrNameLst>
                                          <p:attrName>ppt_x</p:attrName>
                                        </p:attrNameLst>
                                      </p:cBhvr>
                                      <p:tavLst>
                                        <p:tav tm="0">
                                          <p:val>
                                            <p:strVal val="#ppt_x"/>
                                          </p:val>
                                        </p:tav>
                                        <p:tav tm="100000">
                                          <p:val>
                                            <p:strVal val="#ppt_x"/>
                                          </p:val>
                                        </p:tav>
                                      </p:tavLst>
                                    </p:anim>
                                    <p:anim calcmode="lin" valueType="num">
                                      <p:cBhvr>
                                        <p:cTn id="23" dur="1000" fill="hold"/>
                                        <p:tgtEl>
                                          <p:spTgt spid="47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2000"/>
                                  </p:stCondLst>
                                  <p:childTnLst>
                                    <p:set>
                                      <p:cBhvr>
                                        <p:cTn id="25" dur="1" fill="hold">
                                          <p:stCondLst>
                                            <p:cond delay="0"/>
                                          </p:stCondLst>
                                        </p:cTn>
                                        <p:tgtEl>
                                          <p:spTgt spid="480"/>
                                        </p:tgtEl>
                                        <p:attrNameLst>
                                          <p:attrName>style.visibility</p:attrName>
                                        </p:attrNameLst>
                                      </p:cBhvr>
                                      <p:to>
                                        <p:strVal val="visible"/>
                                      </p:to>
                                    </p:set>
                                    <p:animEffect transition="in" filter="fade">
                                      <p:cBhvr>
                                        <p:cTn id="26" dur="1000"/>
                                        <p:tgtEl>
                                          <p:spTgt spid="480"/>
                                        </p:tgtEl>
                                      </p:cBhvr>
                                    </p:animEffect>
                                    <p:anim calcmode="lin" valueType="num">
                                      <p:cBhvr>
                                        <p:cTn id="27" dur="1000" fill="hold"/>
                                        <p:tgtEl>
                                          <p:spTgt spid="480"/>
                                        </p:tgtEl>
                                        <p:attrNameLst>
                                          <p:attrName>ppt_x</p:attrName>
                                        </p:attrNameLst>
                                      </p:cBhvr>
                                      <p:tavLst>
                                        <p:tav tm="0">
                                          <p:val>
                                            <p:strVal val="#ppt_x"/>
                                          </p:val>
                                        </p:tav>
                                        <p:tav tm="100000">
                                          <p:val>
                                            <p:strVal val="#ppt_x"/>
                                          </p:val>
                                        </p:tav>
                                      </p:tavLst>
                                    </p:anim>
                                    <p:anim calcmode="lin" valueType="num">
                                      <p:cBhvr>
                                        <p:cTn id="28" dur="1000" fill="hold"/>
                                        <p:tgtEl>
                                          <p:spTgt spid="48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2000"/>
                                  </p:stCondLst>
                                  <p:childTnLst>
                                    <p:set>
                                      <p:cBhvr>
                                        <p:cTn id="30" dur="1" fill="hold">
                                          <p:stCondLst>
                                            <p:cond delay="0"/>
                                          </p:stCondLst>
                                        </p:cTn>
                                        <p:tgtEl>
                                          <p:spTgt spid="474"/>
                                        </p:tgtEl>
                                        <p:attrNameLst>
                                          <p:attrName>style.visibility</p:attrName>
                                        </p:attrNameLst>
                                      </p:cBhvr>
                                      <p:to>
                                        <p:strVal val="visible"/>
                                      </p:to>
                                    </p:set>
                                    <p:animEffect transition="in" filter="fade">
                                      <p:cBhvr>
                                        <p:cTn id="31" dur="1000"/>
                                        <p:tgtEl>
                                          <p:spTgt spid="474"/>
                                        </p:tgtEl>
                                      </p:cBhvr>
                                    </p:animEffect>
                                    <p:anim calcmode="lin" valueType="num">
                                      <p:cBhvr>
                                        <p:cTn id="32" dur="1000" fill="hold"/>
                                        <p:tgtEl>
                                          <p:spTgt spid="474"/>
                                        </p:tgtEl>
                                        <p:attrNameLst>
                                          <p:attrName>ppt_x</p:attrName>
                                        </p:attrNameLst>
                                      </p:cBhvr>
                                      <p:tavLst>
                                        <p:tav tm="0">
                                          <p:val>
                                            <p:strVal val="#ppt_x"/>
                                          </p:val>
                                        </p:tav>
                                        <p:tav tm="100000">
                                          <p:val>
                                            <p:strVal val="#ppt_x"/>
                                          </p:val>
                                        </p:tav>
                                      </p:tavLst>
                                    </p:anim>
                                    <p:anim calcmode="lin" valueType="num">
                                      <p:cBhvr>
                                        <p:cTn id="33" dur="1000" fill="hold"/>
                                        <p:tgtEl>
                                          <p:spTgt spid="474"/>
                                        </p:tgtEl>
                                        <p:attrNameLst>
                                          <p:attrName>ppt_y</p:attrName>
                                        </p:attrNameLst>
                                      </p:cBhvr>
                                      <p:tavLst>
                                        <p:tav tm="0">
                                          <p:val>
                                            <p:strVal val="#ppt_y-.1"/>
                                          </p:val>
                                        </p:tav>
                                        <p:tav tm="100000">
                                          <p:val>
                                            <p:strVal val="#ppt_y"/>
                                          </p:val>
                                        </p:tav>
                                      </p:tavLst>
                                    </p:anim>
                                  </p:childTnLst>
                                </p:cTn>
                              </p:par>
                              <p:par>
                                <p:cTn id="34" presetID="12" presetClass="entr" presetSubtype="2" fill="hold" nodeType="withEffect">
                                  <p:stCondLst>
                                    <p:cond delay="2500"/>
                                  </p:stCondLst>
                                  <p:childTnLst>
                                    <p:set>
                                      <p:cBhvr>
                                        <p:cTn id="35" dur="1" fill="hold">
                                          <p:stCondLst>
                                            <p:cond delay="0"/>
                                          </p:stCondLst>
                                        </p:cTn>
                                        <p:tgtEl>
                                          <p:spTgt spid="506"/>
                                        </p:tgtEl>
                                        <p:attrNameLst>
                                          <p:attrName>style.visibility</p:attrName>
                                        </p:attrNameLst>
                                      </p:cBhvr>
                                      <p:to>
                                        <p:strVal val="visible"/>
                                      </p:to>
                                    </p:set>
                                    <p:anim calcmode="lin" valueType="num">
                                      <p:cBhvr additive="base">
                                        <p:cTn id="36" dur="2000"/>
                                        <p:tgtEl>
                                          <p:spTgt spid="506"/>
                                        </p:tgtEl>
                                        <p:attrNameLst>
                                          <p:attrName>ppt_x</p:attrName>
                                        </p:attrNameLst>
                                      </p:cBhvr>
                                      <p:tavLst>
                                        <p:tav tm="0">
                                          <p:val>
                                            <p:strVal val="#ppt_x+#ppt_w*1.125000"/>
                                          </p:val>
                                        </p:tav>
                                        <p:tav tm="100000">
                                          <p:val>
                                            <p:strVal val="#ppt_x"/>
                                          </p:val>
                                        </p:tav>
                                      </p:tavLst>
                                    </p:anim>
                                    <p:animEffect transition="in" filter="wipe(left)">
                                      <p:cBhvr>
                                        <p:cTn id="37" dur="2000"/>
                                        <p:tgtEl>
                                          <p:spTgt spid="506"/>
                                        </p:tgtEl>
                                      </p:cBhvr>
                                    </p:animEffect>
                                  </p:childTnLst>
                                </p:cTn>
                              </p:par>
                              <p:par>
                                <p:cTn id="38" presetID="12" presetClass="entr" presetSubtype="2" fill="hold" nodeType="withEffect">
                                  <p:stCondLst>
                                    <p:cond delay="2500"/>
                                  </p:stCondLst>
                                  <p:childTnLst>
                                    <p:set>
                                      <p:cBhvr>
                                        <p:cTn id="39" dur="1" fill="hold">
                                          <p:stCondLst>
                                            <p:cond delay="0"/>
                                          </p:stCondLst>
                                        </p:cTn>
                                        <p:tgtEl>
                                          <p:spTgt spid="512"/>
                                        </p:tgtEl>
                                        <p:attrNameLst>
                                          <p:attrName>style.visibility</p:attrName>
                                        </p:attrNameLst>
                                      </p:cBhvr>
                                      <p:to>
                                        <p:strVal val="visible"/>
                                      </p:to>
                                    </p:set>
                                    <p:anim calcmode="lin" valueType="num">
                                      <p:cBhvr additive="base">
                                        <p:cTn id="40" dur="2000"/>
                                        <p:tgtEl>
                                          <p:spTgt spid="512"/>
                                        </p:tgtEl>
                                        <p:attrNameLst>
                                          <p:attrName>ppt_x</p:attrName>
                                        </p:attrNameLst>
                                      </p:cBhvr>
                                      <p:tavLst>
                                        <p:tav tm="0">
                                          <p:val>
                                            <p:strVal val="#ppt_x+#ppt_w*1.125000"/>
                                          </p:val>
                                        </p:tav>
                                        <p:tav tm="100000">
                                          <p:val>
                                            <p:strVal val="#ppt_x"/>
                                          </p:val>
                                        </p:tav>
                                      </p:tavLst>
                                    </p:anim>
                                    <p:animEffect transition="in" filter="wipe(left)">
                                      <p:cBhvr>
                                        <p:cTn id="41" dur="2000"/>
                                        <p:tgtEl>
                                          <p:spTgt spid="512"/>
                                        </p:tgtEl>
                                      </p:cBhvr>
                                    </p:animEffect>
                                  </p:childTnLst>
                                </p:cTn>
                              </p:par>
                              <p:par>
                                <p:cTn id="42" presetID="12" presetClass="entr" presetSubtype="2" fill="hold" nodeType="withEffect">
                                  <p:stCondLst>
                                    <p:cond delay="2500"/>
                                  </p:stCondLst>
                                  <p:childTnLst>
                                    <p:set>
                                      <p:cBhvr>
                                        <p:cTn id="43" dur="1" fill="hold">
                                          <p:stCondLst>
                                            <p:cond delay="0"/>
                                          </p:stCondLst>
                                        </p:cTn>
                                        <p:tgtEl>
                                          <p:spTgt spid="518"/>
                                        </p:tgtEl>
                                        <p:attrNameLst>
                                          <p:attrName>style.visibility</p:attrName>
                                        </p:attrNameLst>
                                      </p:cBhvr>
                                      <p:to>
                                        <p:strVal val="visible"/>
                                      </p:to>
                                    </p:set>
                                    <p:anim calcmode="lin" valueType="num">
                                      <p:cBhvr additive="base">
                                        <p:cTn id="44" dur="2000"/>
                                        <p:tgtEl>
                                          <p:spTgt spid="518"/>
                                        </p:tgtEl>
                                        <p:attrNameLst>
                                          <p:attrName>ppt_x</p:attrName>
                                        </p:attrNameLst>
                                      </p:cBhvr>
                                      <p:tavLst>
                                        <p:tav tm="0">
                                          <p:val>
                                            <p:strVal val="#ppt_x+#ppt_w*1.125000"/>
                                          </p:val>
                                        </p:tav>
                                        <p:tav tm="100000">
                                          <p:val>
                                            <p:strVal val="#ppt_x"/>
                                          </p:val>
                                        </p:tav>
                                      </p:tavLst>
                                    </p:anim>
                                    <p:animEffect transition="in" filter="wipe(left)">
                                      <p:cBhvr>
                                        <p:cTn id="45" dur="2000"/>
                                        <p:tgtEl>
                                          <p:spTgt spid="518"/>
                                        </p:tgtEl>
                                      </p:cBhvr>
                                    </p:animEffect>
                                  </p:childTnLst>
                                </p:cTn>
                              </p:par>
                              <p:par>
                                <p:cTn id="46" presetID="12" presetClass="entr" presetSubtype="8" fill="hold" nodeType="withEffect">
                                  <p:stCondLst>
                                    <p:cond delay="2500"/>
                                  </p:stCondLst>
                                  <p:childTnLst>
                                    <p:set>
                                      <p:cBhvr>
                                        <p:cTn id="47" dur="1" fill="hold">
                                          <p:stCondLst>
                                            <p:cond delay="0"/>
                                          </p:stCondLst>
                                        </p:cTn>
                                        <p:tgtEl>
                                          <p:spTgt spid="524"/>
                                        </p:tgtEl>
                                        <p:attrNameLst>
                                          <p:attrName>style.visibility</p:attrName>
                                        </p:attrNameLst>
                                      </p:cBhvr>
                                      <p:to>
                                        <p:strVal val="visible"/>
                                      </p:to>
                                    </p:set>
                                    <p:anim calcmode="lin" valueType="num">
                                      <p:cBhvr additive="base">
                                        <p:cTn id="48" dur="2000"/>
                                        <p:tgtEl>
                                          <p:spTgt spid="524"/>
                                        </p:tgtEl>
                                        <p:attrNameLst>
                                          <p:attrName>ppt_x</p:attrName>
                                        </p:attrNameLst>
                                      </p:cBhvr>
                                      <p:tavLst>
                                        <p:tav tm="0">
                                          <p:val>
                                            <p:strVal val="#ppt_x-#ppt_w*1.125000"/>
                                          </p:val>
                                        </p:tav>
                                        <p:tav tm="100000">
                                          <p:val>
                                            <p:strVal val="#ppt_x"/>
                                          </p:val>
                                        </p:tav>
                                      </p:tavLst>
                                    </p:anim>
                                    <p:animEffect transition="in" filter="wipe(right)">
                                      <p:cBhvr>
                                        <p:cTn id="49" dur="2000"/>
                                        <p:tgtEl>
                                          <p:spTgt spid="524"/>
                                        </p:tgtEl>
                                      </p:cBhvr>
                                    </p:animEffect>
                                  </p:childTnLst>
                                </p:cTn>
                              </p:par>
                              <p:par>
                                <p:cTn id="50" presetID="12" presetClass="entr" presetSubtype="8" fill="hold" nodeType="withEffect">
                                  <p:stCondLst>
                                    <p:cond delay="2500"/>
                                  </p:stCondLst>
                                  <p:childTnLst>
                                    <p:set>
                                      <p:cBhvr>
                                        <p:cTn id="51" dur="1" fill="hold">
                                          <p:stCondLst>
                                            <p:cond delay="0"/>
                                          </p:stCondLst>
                                        </p:cTn>
                                        <p:tgtEl>
                                          <p:spTgt spid="530"/>
                                        </p:tgtEl>
                                        <p:attrNameLst>
                                          <p:attrName>style.visibility</p:attrName>
                                        </p:attrNameLst>
                                      </p:cBhvr>
                                      <p:to>
                                        <p:strVal val="visible"/>
                                      </p:to>
                                    </p:set>
                                    <p:anim calcmode="lin" valueType="num">
                                      <p:cBhvr additive="base">
                                        <p:cTn id="52" dur="2000"/>
                                        <p:tgtEl>
                                          <p:spTgt spid="530"/>
                                        </p:tgtEl>
                                        <p:attrNameLst>
                                          <p:attrName>ppt_x</p:attrName>
                                        </p:attrNameLst>
                                      </p:cBhvr>
                                      <p:tavLst>
                                        <p:tav tm="0">
                                          <p:val>
                                            <p:strVal val="#ppt_x-#ppt_w*1.125000"/>
                                          </p:val>
                                        </p:tav>
                                        <p:tav tm="100000">
                                          <p:val>
                                            <p:strVal val="#ppt_x"/>
                                          </p:val>
                                        </p:tav>
                                      </p:tavLst>
                                    </p:anim>
                                    <p:animEffect transition="in" filter="wipe(right)">
                                      <p:cBhvr>
                                        <p:cTn id="53" dur="2000"/>
                                        <p:tgtEl>
                                          <p:spTgt spid="530"/>
                                        </p:tgtEl>
                                      </p:cBhvr>
                                    </p:animEffect>
                                  </p:childTnLst>
                                </p:cTn>
                              </p:par>
                              <p:par>
                                <p:cTn id="54" presetID="12" presetClass="entr" presetSubtype="2" fill="hold" nodeType="withEffect">
                                  <p:stCondLst>
                                    <p:cond delay="2500"/>
                                  </p:stCondLst>
                                  <p:childTnLst>
                                    <p:set>
                                      <p:cBhvr>
                                        <p:cTn id="55" dur="1" fill="hold">
                                          <p:stCondLst>
                                            <p:cond delay="0"/>
                                          </p:stCondLst>
                                        </p:cTn>
                                        <p:tgtEl>
                                          <p:spTgt spid="545"/>
                                        </p:tgtEl>
                                        <p:attrNameLst>
                                          <p:attrName>style.visibility</p:attrName>
                                        </p:attrNameLst>
                                      </p:cBhvr>
                                      <p:to>
                                        <p:strVal val="visible"/>
                                      </p:to>
                                    </p:set>
                                    <p:anim calcmode="lin" valueType="num">
                                      <p:cBhvr additive="base">
                                        <p:cTn id="56" dur="2000"/>
                                        <p:tgtEl>
                                          <p:spTgt spid="545"/>
                                        </p:tgtEl>
                                        <p:attrNameLst>
                                          <p:attrName>ppt_x</p:attrName>
                                        </p:attrNameLst>
                                      </p:cBhvr>
                                      <p:tavLst>
                                        <p:tav tm="0">
                                          <p:val>
                                            <p:strVal val="#ppt_x+#ppt_w*1.125000"/>
                                          </p:val>
                                        </p:tav>
                                        <p:tav tm="100000">
                                          <p:val>
                                            <p:strVal val="#ppt_x"/>
                                          </p:val>
                                        </p:tav>
                                      </p:tavLst>
                                    </p:anim>
                                    <p:animEffect transition="in" filter="wipe(left)">
                                      <p:cBhvr>
                                        <p:cTn id="57" dur="2000"/>
                                        <p:tgtEl>
                                          <p:spTgt spid="545"/>
                                        </p:tgtEl>
                                      </p:cBhvr>
                                    </p:animEffect>
                                  </p:childTnLst>
                                </p:cTn>
                              </p:par>
                              <p:par>
                                <p:cTn id="58" presetID="12" presetClass="entr" presetSubtype="2" fill="hold" nodeType="withEffect">
                                  <p:stCondLst>
                                    <p:cond delay="2500"/>
                                  </p:stCondLst>
                                  <p:childTnLst>
                                    <p:set>
                                      <p:cBhvr>
                                        <p:cTn id="59" dur="1" fill="hold">
                                          <p:stCondLst>
                                            <p:cond delay="0"/>
                                          </p:stCondLst>
                                        </p:cTn>
                                        <p:tgtEl>
                                          <p:spTgt spid="470"/>
                                        </p:tgtEl>
                                        <p:attrNameLst>
                                          <p:attrName>style.visibility</p:attrName>
                                        </p:attrNameLst>
                                      </p:cBhvr>
                                      <p:to>
                                        <p:strVal val="visible"/>
                                      </p:to>
                                    </p:set>
                                    <p:anim calcmode="lin" valueType="num">
                                      <p:cBhvr additive="base">
                                        <p:cTn id="60" dur="2000"/>
                                        <p:tgtEl>
                                          <p:spTgt spid="470"/>
                                        </p:tgtEl>
                                        <p:attrNameLst>
                                          <p:attrName>ppt_x</p:attrName>
                                        </p:attrNameLst>
                                      </p:cBhvr>
                                      <p:tavLst>
                                        <p:tav tm="0">
                                          <p:val>
                                            <p:strVal val="#ppt_x+#ppt_w*1.125000"/>
                                          </p:val>
                                        </p:tav>
                                        <p:tav tm="100000">
                                          <p:val>
                                            <p:strVal val="#ppt_x"/>
                                          </p:val>
                                        </p:tav>
                                      </p:tavLst>
                                    </p:anim>
                                    <p:animEffect transition="in" filter="wipe(left)">
                                      <p:cBhvr>
                                        <p:cTn id="61" dur="2000"/>
                                        <p:tgtEl>
                                          <p:spTgt spid="470"/>
                                        </p:tgtEl>
                                      </p:cBhvr>
                                    </p:animEffect>
                                  </p:childTnLst>
                                </p:cTn>
                              </p:par>
                              <p:par>
                                <p:cTn id="62" presetID="12" presetClass="entr" presetSubtype="8" fill="hold" nodeType="withEffect">
                                  <p:stCondLst>
                                    <p:cond delay="2500"/>
                                  </p:stCondLst>
                                  <p:childTnLst>
                                    <p:set>
                                      <p:cBhvr>
                                        <p:cTn id="63" dur="1" fill="hold">
                                          <p:stCondLst>
                                            <p:cond delay="0"/>
                                          </p:stCondLst>
                                        </p:cTn>
                                        <p:tgtEl>
                                          <p:spTgt spid="557"/>
                                        </p:tgtEl>
                                        <p:attrNameLst>
                                          <p:attrName>style.visibility</p:attrName>
                                        </p:attrNameLst>
                                      </p:cBhvr>
                                      <p:to>
                                        <p:strVal val="visible"/>
                                      </p:to>
                                    </p:set>
                                    <p:anim calcmode="lin" valueType="num">
                                      <p:cBhvr additive="base">
                                        <p:cTn id="64" dur="2000"/>
                                        <p:tgtEl>
                                          <p:spTgt spid="557"/>
                                        </p:tgtEl>
                                        <p:attrNameLst>
                                          <p:attrName>ppt_x</p:attrName>
                                        </p:attrNameLst>
                                      </p:cBhvr>
                                      <p:tavLst>
                                        <p:tav tm="0">
                                          <p:val>
                                            <p:strVal val="#ppt_x-#ppt_w*1.125000"/>
                                          </p:val>
                                        </p:tav>
                                        <p:tav tm="100000">
                                          <p:val>
                                            <p:strVal val="#ppt_x"/>
                                          </p:val>
                                        </p:tav>
                                      </p:tavLst>
                                    </p:anim>
                                    <p:animEffect transition="in" filter="wipe(right)">
                                      <p:cBhvr>
                                        <p:cTn id="65" dur="2000"/>
                                        <p:tgtEl>
                                          <p:spTgt spid="557"/>
                                        </p:tgtEl>
                                      </p:cBhvr>
                                    </p:animEffect>
                                  </p:childTnLst>
                                </p:cTn>
                              </p:par>
                              <p:par>
                                <p:cTn id="66" presetID="12" presetClass="entr" presetSubtype="8" fill="hold" nodeType="withEffect">
                                  <p:stCondLst>
                                    <p:cond delay="2500"/>
                                  </p:stCondLst>
                                  <p:childTnLst>
                                    <p:set>
                                      <p:cBhvr>
                                        <p:cTn id="67" dur="1" fill="hold">
                                          <p:stCondLst>
                                            <p:cond delay="0"/>
                                          </p:stCondLst>
                                        </p:cTn>
                                        <p:tgtEl>
                                          <p:spTgt spid="563"/>
                                        </p:tgtEl>
                                        <p:attrNameLst>
                                          <p:attrName>style.visibility</p:attrName>
                                        </p:attrNameLst>
                                      </p:cBhvr>
                                      <p:to>
                                        <p:strVal val="visible"/>
                                      </p:to>
                                    </p:set>
                                    <p:anim calcmode="lin" valueType="num">
                                      <p:cBhvr additive="base">
                                        <p:cTn id="68" dur="2000"/>
                                        <p:tgtEl>
                                          <p:spTgt spid="563"/>
                                        </p:tgtEl>
                                        <p:attrNameLst>
                                          <p:attrName>ppt_x</p:attrName>
                                        </p:attrNameLst>
                                      </p:cBhvr>
                                      <p:tavLst>
                                        <p:tav tm="0">
                                          <p:val>
                                            <p:strVal val="#ppt_x-#ppt_w*1.125000"/>
                                          </p:val>
                                        </p:tav>
                                        <p:tav tm="100000">
                                          <p:val>
                                            <p:strVal val="#ppt_x"/>
                                          </p:val>
                                        </p:tav>
                                      </p:tavLst>
                                    </p:anim>
                                    <p:animEffect transition="in" filter="wipe(right)">
                                      <p:cBhvr>
                                        <p:cTn id="69" dur="2000"/>
                                        <p:tgtEl>
                                          <p:spTgt spid="563"/>
                                        </p:tgtEl>
                                      </p:cBhvr>
                                    </p:animEffect>
                                  </p:childTnLst>
                                </p:cTn>
                              </p:par>
                              <p:par>
                                <p:cTn id="70" presetID="12" presetClass="entr" presetSubtype="8" fill="hold" nodeType="withEffect">
                                  <p:stCondLst>
                                    <p:cond delay="2500"/>
                                  </p:stCondLst>
                                  <p:childTnLst>
                                    <p:set>
                                      <p:cBhvr>
                                        <p:cTn id="71" dur="1" fill="hold">
                                          <p:stCondLst>
                                            <p:cond delay="0"/>
                                          </p:stCondLst>
                                        </p:cTn>
                                        <p:tgtEl>
                                          <p:spTgt spid="566"/>
                                        </p:tgtEl>
                                        <p:attrNameLst>
                                          <p:attrName>style.visibility</p:attrName>
                                        </p:attrNameLst>
                                      </p:cBhvr>
                                      <p:to>
                                        <p:strVal val="visible"/>
                                      </p:to>
                                    </p:set>
                                    <p:anim calcmode="lin" valueType="num">
                                      <p:cBhvr additive="base">
                                        <p:cTn id="72" dur="2000"/>
                                        <p:tgtEl>
                                          <p:spTgt spid="566"/>
                                        </p:tgtEl>
                                        <p:attrNameLst>
                                          <p:attrName>ppt_x</p:attrName>
                                        </p:attrNameLst>
                                      </p:cBhvr>
                                      <p:tavLst>
                                        <p:tav tm="0">
                                          <p:val>
                                            <p:strVal val="#ppt_x-#ppt_w*1.125000"/>
                                          </p:val>
                                        </p:tav>
                                        <p:tav tm="100000">
                                          <p:val>
                                            <p:strVal val="#ppt_x"/>
                                          </p:val>
                                        </p:tav>
                                      </p:tavLst>
                                    </p:anim>
                                    <p:animEffect transition="in" filter="wipe(right)">
                                      <p:cBhvr>
                                        <p:cTn id="73" dur="2000"/>
                                        <p:tgtEl>
                                          <p:spTgt spid="566"/>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73"/>
                                        </p:tgtEl>
                                        <p:attrNameLst>
                                          <p:attrName>style.visibility</p:attrName>
                                        </p:attrNameLst>
                                      </p:cBhvr>
                                      <p:to>
                                        <p:strVal val="visible"/>
                                      </p:to>
                                    </p:set>
                                    <p:animEffect transition="in" filter="wipe(right)">
                                      <p:cBhvr>
                                        <p:cTn id="76" dur="50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6"/>
            <a:ext cx="10515600" cy="806450"/>
          </a:xfrm>
        </p:spPr>
        <p:txBody>
          <a:bodyPr/>
          <a:lstStyle/>
          <a:p>
            <a:pPr eaLnBrk="1" hangingPunct="1"/>
            <a:r>
              <a:rPr lang="en-US" altLang="fr-FR" sz="2400" dirty="0">
                <a:latin typeface="Verdana" panose="020B0604030504040204" pitchFamily="34" charset="0"/>
                <a:ea typeface="Verdana" panose="020B0604030504040204" pitchFamily="34" charset="0"/>
                <a:cs typeface="Verdana" panose="020B0604030504040204" pitchFamily="34" charset="0"/>
              </a:rPr>
              <a:t>Prospective modelling of Temporary Incapacity</a:t>
            </a:r>
            <a:br>
              <a:rPr lang="en-US" altLang="fr-FR" sz="2400" dirty="0">
                <a:latin typeface="Verdana" panose="020B0604030504040204" pitchFamily="34" charset="0"/>
                <a:ea typeface="Verdana" panose="020B0604030504040204" pitchFamily="34" charset="0"/>
                <a:cs typeface="Verdana" panose="020B0604030504040204" pitchFamily="34" charset="0"/>
              </a:rPr>
            </a:br>
            <a:r>
              <a:rPr lang="en-US" altLang="fr-FR" sz="2400" dirty="0">
                <a:latin typeface="Verdana" panose="020B0604030504040204" pitchFamily="34" charset="0"/>
                <a:ea typeface="Verdana" panose="020B0604030504040204" pitchFamily="34" charset="0"/>
                <a:cs typeface="Verdana" panose="020B0604030504040204" pitchFamily="34" charset="0"/>
              </a:rPr>
              <a:t>	</a:t>
            </a:r>
            <a:r>
              <a:rPr lang="en-US" altLang="fr-FR" sz="1800" dirty="0">
                <a:solidFill>
                  <a:srgbClr val="FF0000"/>
                </a:solidFill>
                <a:latin typeface="Verdana" panose="020B0604030504040204" pitchFamily="34" charset="0"/>
                <a:ea typeface="Verdana" panose="020B0604030504040204" pitchFamily="34" charset="0"/>
                <a:cs typeface="Verdana" panose="020B0604030504040204" pitchFamily="34" charset="0"/>
              </a:rPr>
              <a:t>Summary of the approach</a:t>
            </a:r>
            <a:endParaRPr lang="en-US" altLang="fr-F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5" name="Group 32">
            <a:extLst>
              <a:ext uri="{FF2B5EF4-FFF2-40B4-BE49-F238E27FC236}">
                <a16:creationId xmlns:a16="http://schemas.microsoft.com/office/drawing/2014/main" id="{9146FE9F-D5A3-9B4D-9392-021A394510BB}"/>
              </a:ext>
            </a:extLst>
          </p:cNvPr>
          <p:cNvGrpSpPr/>
          <p:nvPr/>
        </p:nvGrpSpPr>
        <p:grpSpPr>
          <a:xfrm>
            <a:off x="1913918" y="2760900"/>
            <a:ext cx="8285373" cy="1808046"/>
            <a:chOff x="1913918" y="2760900"/>
            <a:chExt cx="8285373" cy="1808046"/>
          </a:xfrm>
        </p:grpSpPr>
        <p:sp>
          <p:nvSpPr>
            <p:cNvPr id="66" name="Arc 65">
              <a:extLst>
                <a:ext uri="{FF2B5EF4-FFF2-40B4-BE49-F238E27FC236}">
                  <a16:creationId xmlns:a16="http://schemas.microsoft.com/office/drawing/2014/main" id="{B8788647-D183-1A46-80C7-52E26AC786D9}"/>
                </a:ext>
              </a:extLst>
            </p:cNvPr>
            <p:cNvSpPr/>
            <p:nvPr/>
          </p:nvSpPr>
          <p:spPr>
            <a:xfrm>
              <a:off x="8794234" y="2760900"/>
              <a:ext cx="702528" cy="727045"/>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67" name="Straight Connector 114">
              <a:extLst>
                <a:ext uri="{FF2B5EF4-FFF2-40B4-BE49-F238E27FC236}">
                  <a16:creationId xmlns:a16="http://schemas.microsoft.com/office/drawing/2014/main" id="{74494186-0765-A445-BED5-D3047E1AD957}"/>
                </a:ext>
              </a:extLst>
            </p:cNvPr>
            <p:cNvCxnSpPr>
              <a:cxnSpLocks/>
            </p:cNvCxnSpPr>
            <p:nvPr/>
          </p:nvCxnSpPr>
          <p:spPr>
            <a:xfrm rot="16200000">
              <a:off x="8956261" y="3664923"/>
              <a:ext cx="1081001" cy="0"/>
            </a:xfrm>
            <a:prstGeom prst="line">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68" name="Arc 67">
              <a:extLst>
                <a:ext uri="{FF2B5EF4-FFF2-40B4-BE49-F238E27FC236}">
                  <a16:creationId xmlns:a16="http://schemas.microsoft.com/office/drawing/2014/main" id="{429ABCF9-5E96-9F42-A7B6-1595E9209709}"/>
                </a:ext>
              </a:extLst>
            </p:cNvPr>
            <p:cNvSpPr/>
            <p:nvPr/>
          </p:nvSpPr>
          <p:spPr>
            <a:xfrm rot="16200000" flipH="1">
              <a:off x="9484504" y="3851837"/>
              <a:ext cx="727045" cy="702528"/>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69" name="Group 1">
              <a:extLst>
                <a:ext uri="{FF2B5EF4-FFF2-40B4-BE49-F238E27FC236}">
                  <a16:creationId xmlns:a16="http://schemas.microsoft.com/office/drawing/2014/main" id="{B126C02B-4975-45D7-8529-64DE2EBF3838}"/>
                </a:ext>
              </a:extLst>
            </p:cNvPr>
            <p:cNvGrpSpPr/>
            <p:nvPr/>
          </p:nvGrpSpPr>
          <p:grpSpPr>
            <a:xfrm>
              <a:off x="1913918" y="2760900"/>
              <a:ext cx="7231580" cy="1808046"/>
              <a:chOff x="1835459" y="2504990"/>
              <a:chExt cx="9543713" cy="2305666"/>
            </a:xfrm>
          </p:grpSpPr>
          <p:grpSp>
            <p:nvGrpSpPr>
              <p:cNvPr id="70" name="Group 2">
                <a:extLst>
                  <a:ext uri="{FF2B5EF4-FFF2-40B4-BE49-F238E27FC236}">
                    <a16:creationId xmlns:a16="http://schemas.microsoft.com/office/drawing/2014/main" id="{9E712AB2-B113-4DA5-9A38-2A61C65E4577}"/>
                  </a:ext>
                </a:extLst>
              </p:cNvPr>
              <p:cNvGrpSpPr/>
              <p:nvPr/>
            </p:nvGrpSpPr>
            <p:grpSpPr>
              <a:xfrm>
                <a:off x="1835459" y="2507951"/>
                <a:ext cx="2769240" cy="2302705"/>
                <a:chOff x="1835459" y="2507951"/>
                <a:chExt cx="2769240" cy="2302705"/>
              </a:xfrm>
            </p:grpSpPr>
            <p:sp>
              <p:nvSpPr>
                <p:cNvPr id="86" name="Arc 85">
                  <a:extLst>
                    <a:ext uri="{FF2B5EF4-FFF2-40B4-BE49-F238E27FC236}">
                      <a16:creationId xmlns:a16="http://schemas.microsoft.com/office/drawing/2014/main" id="{1C04A179-B1BC-4CCE-81E1-26B26D54DA0F}"/>
                    </a:ext>
                  </a:extLst>
                </p:cNvPr>
                <p:cNvSpPr/>
                <p:nvPr/>
              </p:nvSpPr>
              <p:spPr>
                <a:xfrm>
                  <a:off x="1835459" y="2507951"/>
                  <a:ext cx="927146" cy="927146"/>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87" name="Straight Connector 20">
                  <a:extLst>
                    <a:ext uri="{FF2B5EF4-FFF2-40B4-BE49-F238E27FC236}">
                      <a16:creationId xmlns:a16="http://schemas.microsoft.com/office/drawing/2014/main" id="{4E027CF0-84A3-4967-B9B6-19CBD1D7AA49}"/>
                    </a:ext>
                  </a:extLst>
                </p:cNvPr>
                <p:cNvCxnSpPr>
                  <a:cxnSpLocks/>
                </p:cNvCxnSpPr>
                <p:nvPr/>
              </p:nvCxnSpPr>
              <p:spPr>
                <a:xfrm rot="16200000">
                  <a:off x="2073345" y="3660784"/>
                  <a:ext cx="1378520" cy="0"/>
                </a:xfrm>
                <a:prstGeom prst="line">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88" name="Arc 87">
                  <a:extLst>
                    <a:ext uri="{FF2B5EF4-FFF2-40B4-BE49-F238E27FC236}">
                      <a16:creationId xmlns:a16="http://schemas.microsoft.com/office/drawing/2014/main" id="{0DBA75C7-5B53-4D9D-8F27-3EF51506BE07}"/>
                    </a:ext>
                  </a:extLst>
                </p:cNvPr>
                <p:cNvSpPr/>
                <p:nvPr/>
              </p:nvSpPr>
              <p:spPr>
                <a:xfrm rot="16200000" flipH="1">
                  <a:off x="2762605" y="3883510"/>
                  <a:ext cx="927146" cy="927146"/>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89" name="Straight Connector 22">
                  <a:extLst>
                    <a:ext uri="{FF2B5EF4-FFF2-40B4-BE49-F238E27FC236}">
                      <a16:creationId xmlns:a16="http://schemas.microsoft.com/office/drawing/2014/main" id="{8CF6D731-9380-4395-ABBF-E0641F02E61E}"/>
                    </a:ext>
                  </a:extLst>
                </p:cNvPr>
                <p:cNvCxnSpPr/>
                <p:nvPr/>
              </p:nvCxnSpPr>
              <p:spPr>
                <a:xfrm>
                  <a:off x="3226178" y="4810656"/>
                  <a:ext cx="1378521" cy="0"/>
                </a:xfrm>
                <a:prstGeom prst="line">
                  <a:avLst/>
                </a:prstGeom>
                <a:ln w="50800" cap="flat">
                  <a:solidFill>
                    <a:srgbClr val="1C4E8A"/>
                  </a:solidFill>
                  <a:prstDash val="solid"/>
                  <a:bevel/>
                </a:ln>
              </p:spPr>
              <p:style>
                <a:lnRef idx="1">
                  <a:schemeClr val="accent1"/>
                </a:lnRef>
                <a:fillRef idx="0">
                  <a:schemeClr val="accent1"/>
                </a:fillRef>
                <a:effectRef idx="0">
                  <a:schemeClr val="accent1"/>
                </a:effectRef>
                <a:fontRef idx="minor">
                  <a:schemeClr val="tx1"/>
                </a:fontRef>
              </p:style>
            </p:cxnSp>
          </p:grpSp>
          <p:grpSp>
            <p:nvGrpSpPr>
              <p:cNvPr id="71" name="Group 3">
                <a:extLst>
                  <a:ext uri="{FF2B5EF4-FFF2-40B4-BE49-F238E27FC236}">
                    <a16:creationId xmlns:a16="http://schemas.microsoft.com/office/drawing/2014/main" id="{9EC7E2BB-D73E-4051-A4B8-6D5BECD20396}"/>
                  </a:ext>
                </a:extLst>
              </p:cNvPr>
              <p:cNvGrpSpPr/>
              <p:nvPr/>
            </p:nvGrpSpPr>
            <p:grpSpPr>
              <a:xfrm flipV="1">
                <a:off x="4140326" y="2507951"/>
                <a:ext cx="2769240" cy="2302705"/>
                <a:chOff x="1835459" y="2507951"/>
                <a:chExt cx="2769240" cy="2302705"/>
              </a:xfrm>
            </p:grpSpPr>
            <p:sp>
              <p:nvSpPr>
                <p:cNvPr id="82" name="Arc 81">
                  <a:extLst>
                    <a:ext uri="{FF2B5EF4-FFF2-40B4-BE49-F238E27FC236}">
                      <a16:creationId xmlns:a16="http://schemas.microsoft.com/office/drawing/2014/main" id="{F1C8D857-CF8E-4409-A338-AEB422E079C8}"/>
                    </a:ext>
                  </a:extLst>
                </p:cNvPr>
                <p:cNvSpPr/>
                <p:nvPr/>
              </p:nvSpPr>
              <p:spPr>
                <a:xfrm>
                  <a:off x="1835459" y="2507951"/>
                  <a:ext cx="927146" cy="927146"/>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83" name="Straight Connector 15">
                  <a:extLst>
                    <a:ext uri="{FF2B5EF4-FFF2-40B4-BE49-F238E27FC236}">
                      <a16:creationId xmlns:a16="http://schemas.microsoft.com/office/drawing/2014/main" id="{54CD84EE-6002-4274-AF08-379D81B559CF}"/>
                    </a:ext>
                  </a:extLst>
                </p:cNvPr>
                <p:cNvCxnSpPr>
                  <a:cxnSpLocks/>
                </p:cNvCxnSpPr>
                <p:nvPr/>
              </p:nvCxnSpPr>
              <p:spPr>
                <a:xfrm rot="16200000">
                  <a:off x="2073345" y="3660784"/>
                  <a:ext cx="1378520" cy="0"/>
                </a:xfrm>
                <a:prstGeom prst="line">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84" name="Arc 83">
                  <a:extLst>
                    <a:ext uri="{FF2B5EF4-FFF2-40B4-BE49-F238E27FC236}">
                      <a16:creationId xmlns:a16="http://schemas.microsoft.com/office/drawing/2014/main" id="{8DB027E5-F037-4C12-828F-ECB929BE1169}"/>
                    </a:ext>
                  </a:extLst>
                </p:cNvPr>
                <p:cNvSpPr/>
                <p:nvPr/>
              </p:nvSpPr>
              <p:spPr>
                <a:xfrm rot="16200000" flipH="1">
                  <a:off x="2762605" y="3883510"/>
                  <a:ext cx="927146" cy="927146"/>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85" name="Straight Connector 17">
                  <a:extLst>
                    <a:ext uri="{FF2B5EF4-FFF2-40B4-BE49-F238E27FC236}">
                      <a16:creationId xmlns:a16="http://schemas.microsoft.com/office/drawing/2014/main" id="{3EB195AB-3E52-41D8-81A4-70930AA9D6A6}"/>
                    </a:ext>
                  </a:extLst>
                </p:cNvPr>
                <p:cNvCxnSpPr/>
                <p:nvPr/>
              </p:nvCxnSpPr>
              <p:spPr>
                <a:xfrm>
                  <a:off x="3226178" y="4810656"/>
                  <a:ext cx="1378521" cy="0"/>
                </a:xfrm>
                <a:prstGeom prst="line">
                  <a:avLst/>
                </a:prstGeom>
                <a:ln w="50800" cap="flat">
                  <a:solidFill>
                    <a:srgbClr val="1C4E8A"/>
                  </a:solidFill>
                  <a:prstDash val="solid"/>
                  <a:bevel/>
                </a:ln>
              </p:spPr>
              <p:style>
                <a:lnRef idx="1">
                  <a:schemeClr val="accent1"/>
                </a:lnRef>
                <a:fillRef idx="0">
                  <a:schemeClr val="accent1"/>
                </a:fillRef>
                <a:effectRef idx="0">
                  <a:schemeClr val="accent1"/>
                </a:effectRef>
                <a:fontRef idx="minor">
                  <a:schemeClr val="tx1"/>
                </a:fontRef>
              </p:style>
            </p:cxnSp>
          </p:grpSp>
          <p:grpSp>
            <p:nvGrpSpPr>
              <p:cNvPr id="72" name="Group 4">
                <a:extLst>
                  <a:ext uri="{FF2B5EF4-FFF2-40B4-BE49-F238E27FC236}">
                    <a16:creationId xmlns:a16="http://schemas.microsoft.com/office/drawing/2014/main" id="{B9E819AE-A361-46C3-96FE-5D4F56A268D9}"/>
                  </a:ext>
                </a:extLst>
              </p:cNvPr>
              <p:cNvGrpSpPr/>
              <p:nvPr/>
            </p:nvGrpSpPr>
            <p:grpSpPr>
              <a:xfrm>
                <a:off x="6444158" y="2507951"/>
                <a:ext cx="2769240" cy="2302705"/>
                <a:chOff x="1835459" y="2507951"/>
                <a:chExt cx="2769240" cy="2302705"/>
              </a:xfrm>
            </p:grpSpPr>
            <p:sp>
              <p:nvSpPr>
                <p:cNvPr id="78" name="Arc 77">
                  <a:extLst>
                    <a:ext uri="{FF2B5EF4-FFF2-40B4-BE49-F238E27FC236}">
                      <a16:creationId xmlns:a16="http://schemas.microsoft.com/office/drawing/2014/main" id="{C6AFBC7D-85B6-4E52-B8A7-373D80B34F58}"/>
                    </a:ext>
                  </a:extLst>
                </p:cNvPr>
                <p:cNvSpPr/>
                <p:nvPr/>
              </p:nvSpPr>
              <p:spPr>
                <a:xfrm>
                  <a:off x="1835459" y="2507951"/>
                  <a:ext cx="927146" cy="927146"/>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79" name="Straight Connector 11">
                  <a:extLst>
                    <a:ext uri="{FF2B5EF4-FFF2-40B4-BE49-F238E27FC236}">
                      <a16:creationId xmlns:a16="http://schemas.microsoft.com/office/drawing/2014/main" id="{EDB57884-EC89-4A2F-ACB7-A0D060F860B5}"/>
                    </a:ext>
                  </a:extLst>
                </p:cNvPr>
                <p:cNvCxnSpPr>
                  <a:cxnSpLocks/>
                </p:cNvCxnSpPr>
                <p:nvPr/>
              </p:nvCxnSpPr>
              <p:spPr>
                <a:xfrm rot="16200000">
                  <a:off x="2073345" y="3660784"/>
                  <a:ext cx="1378520" cy="0"/>
                </a:xfrm>
                <a:prstGeom prst="line">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80" name="Arc 79">
                  <a:extLst>
                    <a:ext uri="{FF2B5EF4-FFF2-40B4-BE49-F238E27FC236}">
                      <a16:creationId xmlns:a16="http://schemas.microsoft.com/office/drawing/2014/main" id="{3082F449-99F6-454F-A630-743D3D574755}"/>
                    </a:ext>
                  </a:extLst>
                </p:cNvPr>
                <p:cNvSpPr/>
                <p:nvPr/>
              </p:nvSpPr>
              <p:spPr>
                <a:xfrm rot="16200000" flipH="1">
                  <a:off x="2762605" y="3883510"/>
                  <a:ext cx="927146" cy="927146"/>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81" name="Straight Connector 13">
                  <a:extLst>
                    <a:ext uri="{FF2B5EF4-FFF2-40B4-BE49-F238E27FC236}">
                      <a16:creationId xmlns:a16="http://schemas.microsoft.com/office/drawing/2014/main" id="{167F99E7-ABD9-4BC8-BEAE-DA91E49EFC11}"/>
                    </a:ext>
                  </a:extLst>
                </p:cNvPr>
                <p:cNvCxnSpPr/>
                <p:nvPr/>
              </p:nvCxnSpPr>
              <p:spPr>
                <a:xfrm>
                  <a:off x="3226178" y="4810656"/>
                  <a:ext cx="1378521" cy="0"/>
                </a:xfrm>
                <a:prstGeom prst="line">
                  <a:avLst/>
                </a:prstGeom>
                <a:ln w="50800" cap="flat">
                  <a:solidFill>
                    <a:srgbClr val="1C4E8A"/>
                  </a:solidFill>
                  <a:prstDash val="solid"/>
                  <a:bevel/>
                </a:ln>
              </p:spPr>
              <p:style>
                <a:lnRef idx="1">
                  <a:schemeClr val="accent1"/>
                </a:lnRef>
                <a:fillRef idx="0">
                  <a:schemeClr val="accent1"/>
                </a:fillRef>
                <a:effectRef idx="0">
                  <a:schemeClr val="accent1"/>
                </a:effectRef>
                <a:fontRef idx="minor">
                  <a:schemeClr val="tx1"/>
                </a:fontRef>
              </p:style>
            </p:cxnSp>
          </p:grpSp>
          <p:grpSp>
            <p:nvGrpSpPr>
              <p:cNvPr id="73" name="Group 5">
                <a:extLst>
                  <a:ext uri="{FF2B5EF4-FFF2-40B4-BE49-F238E27FC236}">
                    <a16:creationId xmlns:a16="http://schemas.microsoft.com/office/drawing/2014/main" id="{35F9D4C4-1D6A-485C-800F-392531C815E3}"/>
                  </a:ext>
                </a:extLst>
              </p:cNvPr>
              <p:cNvGrpSpPr/>
              <p:nvPr/>
            </p:nvGrpSpPr>
            <p:grpSpPr>
              <a:xfrm flipV="1">
                <a:off x="8746148" y="2504990"/>
                <a:ext cx="2633024" cy="2305666"/>
                <a:chOff x="1835459" y="2507951"/>
                <a:chExt cx="2633024" cy="2305666"/>
              </a:xfrm>
            </p:grpSpPr>
            <p:sp>
              <p:nvSpPr>
                <p:cNvPr id="74" name="Arc 73">
                  <a:extLst>
                    <a:ext uri="{FF2B5EF4-FFF2-40B4-BE49-F238E27FC236}">
                      <a16:creationId xmlns:a16="http://schemas.microsoft.com/office/drawing/2014/main" id="{4581F77F-00F5-4D64-900F-F893114DAD27}"/>
                    </a:ext>
                  </a:extLst>
                </p:cNvPr>
                <p:cNvSpPr/>
                <p:nvPr/>
              </p:nvSpPr>
              <p:spPr>
                <a:xfrm>
                  <a:off x="1835459" y="2507951"/>
                  <a:ext cx="927146" cy="927146"/>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75" name="Straight Connector 7">
                  <a:extLst>
                    <a:ext uri="{FF2B5EF4-FFF2-40B4-BE49-F238E27FC236}">
                      <a16:creationId xmlns:a16="http://schemas.microsoft.com/office/drawing/2014/main" id="{796F2896-439A-4775-9C97-754FBC0F2F4E}"/>
                    </a:ext>
                  </a:extLst>
                </p:cNvPr>
                <p:cNvCxnSpPr>
                  <a:cxnSpLocks/>
                </p:cNvCxnSpPr>
                <p:nvPr/>
              </p:nvCxnSpPr>
              <p:spPr>
                <a:xfrm rot="16200000">
                  <a:off x="2073345" y="3660784"/>
                  <a:ext cx="1378520" cy="0"/>
                </a:xfrm>
                <a:prstGeom prst="line">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76" name="Arc 75">
                  <a:extLst>
                    <a:ext uri="{FF2B5EF4-FFF2-40B4-BE49-F238E27FC236}">
                      <a16:creationId xmlns:a16="http://schemas.microsoft.com/office/drawing/2014/main" id="{6235FDEF-4292-454C-B5FD-1A691CCDCF9D}"/>
                    </a:ext>
                  </a:extLst>
                </p:cNvPr>
                <p:cNvSpPr/>
                <p:nvPr/>
              </p:nvSpPr>
              <p:spPr>
                <a:xfrm rot="16200000" flipH="1">
                  <a:off x="2762605" y="3883510"/>
                  <a:ext cx="927146" cy="927146"/>
                </a:xfrm>
                <a:prstGeom prst="arc">
                  <a:avLst/>
                </a:prstGeom>
                <a:ln w="50800" cap="rnd">
                  <a:solidFill>
                    <a:srgbClr val="1C4E8A"/>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77" name="Straight Connector 9">
                  <a:extLst>
                    <a:ext uri="{FF2B5EF4-FFF2-40B4-BE49-F238E27FC236}">
                      <a16:creationId xmlns:a16="http://schemas.microsoft.com/office/drawing/2014/main" id="{E24823BE-A6A1-4827-BC83-FBEF9DDBFFCF}"/>
                    </a:ext>
                  </a:extLst>
                </p:cNvPr>
                <p:cNvCxnSpPr>
                  <a:cxnSpLocks/>
                  <a:endCxn id="66" idx="0"/>
                </p:cNvCxnSpPr>
                <p:nvPr/>
              </p:nvCxnSpPr>
              <p:spPr>
                <a:xfrm>
                  <a:off x="3226179" y="4810656"/>
                  <a:ext cx="1242304" cy="2961"/>
                </a:xfrm>
                <a:prstGeom prst="line">
                  <a:avLst/>
                </a:prstGeom>
                <a:ln w="50800" cap="flat">
                  <a:solidFill>
                    <a:srgbClr val="1C4E8A"/>
                  </a:solidFill>
                  <a:prstDash val="solid"/>
                  <a:bevel/>
                </a:ln>
              </p:spPr>
              <p:style>
                <a:lnRef idx="1">
                  <a:schemeClr val="accent1"/>
                </a:lnRef>
                <a:fillRef idx="0">
                  <a:schemeClr val="accent1"/>
                </a:fillRef>
                <a:effectRef idx="0">
                  <a:schemeClr val="accent1"/>
                </a:effectRef>
                <a:fontRef idx="minor">
                  <a:schemeClr val="tx1"/>
                </a:fontRef>
              </p:style>
            </p:cxnSp>
          </p:grpSp>
        </p:grpSp>
      </p:grpSp>
      <p:grpSp>
        <p:nvGrpSpPr>
          <p:cNvPr id="90" name="Group 29">
            <a:extLst>
              <a:ext uri="{FF2B5EF4-FFF2-40B4-BE49-F238E27FC236}">
                <a16:creationId xmlns:a16="http://schemas.microsoft.com/office/drawing/2014/main" id="{6892C0DA-AF54-114B-AA6D-CF28550A86B9}"/>
              </a:ext>
            </a:extLst>
          </p:cNvPr>
          <p:cNvGrpSpPr/>
          <p:nvPr/>
        </p:nvGrpSpPr>
        <p:grpSpPr>
          <a:xfrm>
            <a:off x="8211307" y="3234999"/>
            <a:ext cx="883389" cy="862170"/>
            <a:chOff x="8211307" y="3234999"/>
            <a:chExt cx="883389" cy="862170"/>
          </a:xfrm>
        </p:grpSpPr>
        <p:sp>
          <p:nvSpPr>
            <p:cNvPr id="91" name="Rectangle: Rounded Corners 51">
              <a:extLst>
                <a:ext uri="{FF2B5EF4-FFF2-40B4-BE49-F238E27FC236}">
                  <a16:creationId xmlns:a16="http://schemas.microsoft.com/office/drawing/2014/main" id="{D3FD2C34-2F24-42D9-BEBE-163F61C87953}"/>
                </a:ext>
              </a:extLst>
            </p:cNvPr>
            <p:cNvSpPr/>
            <p:nvPr/>
          </p:nvSpPr>
          <p:spPr>
            <a:xfrm>
              <a:off x="8314420" y="3316209"/>
              <a:ext cx="686929" cy="686932"/>
            </a:xfrm>
            <a:prstGeom prst="roundRect">
              <a:avLst>
                <a:gd name="adj" fmla="val 50000"/>
              </a:avLst>
            </a:prstGeom>
            <a:solidFill>
              <a:schemeClr val="bg1"/>
            </a:solidFill>
            <a:ln>
              <a:noFill/>
              <a:prstDash val="sysDash"/>
            </a:ln>
            <a:effectLst>
              <a:outerShdw blurRad="165100" dist="38100" dir="2700000" sx="95000" sy="9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6D4D4"/>
                  </a:solidFill>
                  <a:effectLst/>
                  <a:uLnTx/>
                  <a:uFillTx/>
                  <a:latin typeface="Verdana" panose="020B0604030504040204" pitchFamily="34" charset="0"/>
                  <a:ea typeface="Verdana" panose="020B0604030504040204" pitchFamily="34" charset="0"/>
                  <a:cs typeface="Verdana" panose="020B0604030504040204" pitchFamily="34" charset="0"/>
                </a:rPr>
                <a:t>5</a:t>
              </a:r>
            </a:p>
          </p:txBody>
        </p:sp>
        <p:sp>
          <p:nvSpPr>
            <p:cNvPr id="92" name="Arc 46">
              <a:extLst>
                <a:ext uri="{FF2B5EF4-FFF2-40B4-BE49-F238E27FC236}">
                  <a16:creationId xmlns:a16="http://schemas.microsoft.com/office/drawing/2014/main" id="{D0760B6A-EC5C-418E-8561-F0EF14CC2911}"/>
                </a:ext>
              </a:extLst>
            </p:cNvPr>
            <p:cNvSpPr/>
            <p:nvPr/>
          </p:nvSpPr>
          <p:spPr>
            <a:xfrm>
              <a:off x="8211307" y="3234999"/>
              <a:ext cx="883389" cy="862170"/>
            </a:xfrm>
            <a:prstGeom prst="arc">
              <a:avLst>
                <a:gd name="adj1" fmla="val 16776991"/>
                <a:gd name="adj2" fmla="val 16588478"/>
              </a:avLst>
            </a:prstGeom>
            <a:ln w="50800" cap="rnd">
              <a:solidFill>
                <a:srgbClr val="D6D4D4"/>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3" name="Group 23">
            <a:extLst>
              <a:ext uri="{FF2B5EF4-FFF2-40B4-BE49-F238E27FC236}">
                <a16:creationId xmlns:a16="http://schemas.microsoft.com/office/drawing/2014/main" id="{3D3AEDD7-BE81-EA45-A7BA-A6C537F97E03}"/>
              </a:ext>
            </a:extLst>
          </p:cNvPr>
          <p:cNvGrpSpPr/>
          <p:nvPr/>
        </p:nvGrpSpPr>
        <p:grpSpPr>
          <a:xfrm>
            <a:off x="1374650" y="3234999"/>
            <a:ext cx="883389" cy="862170"/>
            <a:chOff x="1374650" y="3234999"/>
            <a:chExt cx="883389" cy="862170"/>
          </a:xfrm>
        </p:grpSpPr>
        <p:sp>
          <p:nvSpPr>
            <p:cNvPr id="94" name="Rectangle: Rounded Corners 39">
              <a:extLst>
                <a:ext uri="{FF2B5EF4-FFF2-40B4-BE49-F238E27FC236}">
                  <a16:creationId xmlns:a16="http://schemas.microsoft.com/office/drawing/2014/main" id="{80BF5D29-D9EE-48E1-A65C-910A92266CE1}"/>
                </a:ext>
              </a:extLst>
            </p:cNvPr>
            <p:cNvSpPr/>
            <p:nvPr/>
          </p:nvSpPr>
          <p:spPr>
            <a:xfrm>
              <a:off x="1477762" y="3316209"/>
              <a:ext cx="686929" cy="686932"/>
            </a:xfrm>
            <a:prstGeom prst="roundRect">
              <a:avLst>
                <a:gd name="adj" fmla="val 50000"/>
              </a:avLst>
            </a:prstGeom>
            <a:solidFill>
              <a:schemeClr val="bg1"/>
            </a:solidFill>
            <a:ln>
              <a:noFill/>
              <a:prstDash val="sysDash"/>
            </a:ln>
            <a:effectLst>
              <a:outerShdw blurRad="165100" dist="38100" dir="2700000" sx="95000" sy="9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6D4D4"/>
                  </a:solidFill>
                  <a:effectLst/>
                  <a:uLnTx/>
                  <a:uFillTx/>
                  <a:latin typeface="Verdana" panose="020B0604030504040204" pitchFamily="34" charset="0"/>
                  <a:ea typeface="Verdana" panose="020B0604030504040204" pitchFamily="34" charset="0"/>
                  <a:cs typeface="Verdana" panose="020B0604030504040204" pitchFamily="34" charset="0"/>
                </a:rPr>
                <a:t>1</a:t>
              </a:r>
            </a:p>
          </p:txBody>
        </p:sp>
        <p:sp>
          <p:nvSpPr>
            <p:cNvPr id="95" name="Arc 46">
              <a:extLst>
                <a:ext uri="{FF2B5EF4-FFF2-40B4-BE49-F238E27FC236}">
                  <a16:creationId xmlns:a16="http://schemas.microsoft.com/office/drawing/2014/main" id="{F01A9020-AF76-44A1-A6CC-575E61F20050}"/>
                </a:ext>
              </a:extLst>
            </p:cNvPr>
            <p:cNvSpPr/>
            <p:nvPr/>
          </p:nvSpPr>
          <p:spPr>
            <a:xfrm>
              <a:off x="1374650" y="3234999"/>
              <a:ext cx="883389" cy="862170"/>
            </a:xfrm>
            <a:prstGeom prst="arc">
              <a:avLst>
                <a:gd name="adj1" fmla="val 16785435"/>
                <a:gd name="adj2" fmla="val 16588478"/>
              </a:avLst>
            </a:prstGeom>
            <a:ln w="50800" cap="rnd">
              <a:solidFill>
                <a:srgbClr val="D6D4D4"/>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6" name="Group 25">
            <a:extLst>
              <a:ext uri="{FF2B5EF4-FFF2-40B4-BE49-F238E27FC236}">
                <a16:creationId xmlns:a16="http://schemas.microsoft.com/office/drawing/2014/main" id="{6539411B-A9AC-F24E-9918-60FCF824E48F}"/>
              </a:ext>
            </a:extLst>
          </p:cNvPr>
          <p:cNvGrpSpPr/>
          <p:nvPr/>
        </p:nvGrpSpPr>
        <p:grpSpPr>
          <a:xfrm>
            <a:off x="3083814" y="3234999"/>
            <a:ext cx="883389" cy="862170"/>
            <a:chOff x="3083814" y="3234999"/>
            <a:chExt cx="883389" cy="862170"/>
          </a:xfrm>
        </p:grpSpPr>
        <p:sp>
          <p:nvSpPr>
            <p:cNvPr id="97" name="Rectangle: Rounded Corners 48">
              <a:extLst>
                <a:ext uri="{FF2B5EF4-FFF2-40B4-BE49-F238E27FC236}">
                  <a16:creationId xmlns:a16="http://schemas.microsoft.com/office/drawing/2014/main" id="{143B64C5-ACCE-45AD-9214-9F0BEB845873}"/>
                </a:ext>
              </a:extLst>
            </p:cNvPr>
            <p:cNvSpPr/>
            <p:nvPr/>
          </p:nvSpPr>
          <p:spPr>
            <a:xfrm>
              <a:off x="3186927" y="3316209"/>
              <a:ext cx="686929" cy="686932"/>
            </a:xfrm>
            <a:prstGeom prst="roundRect">
              <a:avLst>
                <a:gd name="adj" fmla="val 50000"/>
              </a:avLst>
            </a:prstGeom>
            <a:solidFill>
              <a:schemeClr val="bg1"/>
            </a:solidFill>
            <a:ln>
              <a:noFill/>
              <a:prstDash val="sysDash"/>
            </a:ln>
            <a:effectLst>
              <a:outerShdw blurRad="165100" dist="38100" dir="2700000" sx="95000" sy="9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6D4D4"/>
                  </a:solidFill>
                  <a:effectLst/>
                  <a:uLnTx/>
                  <a:uFillTx/>
                  <a:latin typeface="Verdana" panose="020B0604030504040204" pitchFamily="34" charset="0"/>
                  <a:ea typeface="Verdana" panose="020B0604030504040204" pitchFamily="34" charset="0"/>
                  <a:cs typeface="Verdana" panose="020B0604030504040204" pitchFamily="34" charset="0"/>
                </a:rPr>
                <a:t>2</a:t>
              </a:r>
            </a:p>
          </p:txBody>
        </p:sp>
        <p:sp>
          <p:nvSpPr>
            <p:cNvPr id="98" name="Arc 46">
              <a:extLst>
                <a:ext uri="{FF2B5EF4-FFF2-40B4-BE49-F238E27FC236}">
                  <a16:creationId xmlns:a16="http://schemas.microsoft.com/office/drawing/2014/main" id="{2A0EB528-03E3-43AE-A65F-8939ACC79C39}"/>
                </a:ext>
              </a:extLst>
            </p:cNvPr>
            <p:cNvSpPr/>
            <p:nvPr/>
          </p:nvSpPr>
          <p:spPr>
            <a:xfrm>
              <a:off x="3083814" y="3234999"/>
              <a:ext cx="883389" cy="862170"/>
            </a:xfrm>
            <a:prstGeom prst="arc">
              <a:avLst>
                <a:gd name="adj1" fmla="val 16798978"/>
                <a:gd name="adj2" fmla="val 16588478"/>
              </a:avLst>
            </a:prstGeom>
            <a:ln w="50800" cap="rnd">
              <a:solidFill>
                <a:srgbClr val="D6D4D4"/>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9" name="Group 26">
            <a:extLst>
              <a:ext uri="{FF2B5EF4-FFF2-40B4-BE49-F238E27FC236}">
                <a16:creationId xmlns:a16="http://schemas.microsoft.com/office/drawing/2014/main" id="{3C8FC5E3-BDD7-2B4D-80AC-1C86143193AB}"/>
              </a:ext>
            </a:extLst>
          </p:cNvPr>
          <p:cNvGrpSpPr/>
          <p:nvPr/>
        </p:nvGrpSpPr>
        <p:grpSpPr>
          <a:xfrm>
            <a:off x="4792978" y="3234999"/>
            <a:ext cx="883389" cy="862170"/>
            <a:chOff x="4792978" y="3234999"/>
            <a:chExt cx="883389" cy="862170"/>
          </a:xfrm>
        </p:grpSpPr>
        <p:sp>
          <p:nvSpPr>
            <p:cNvPr id="100" name="Rectangle: Rounded Corners 42">
              <a:extLst>
                <a:ext uri="{FF2B5EF4-FFF2-40B4-BE49-F238E27FC236}">
                  <a16:creationId xmlns:a16="http://schemas.microsoft.com/office/drawing/2014/main" id="{7D7EB9B1-DD84-4FD7-94F7-54D40FE1069E}"/>
                </a:ext>
              </a:extLst>
            </p:cNvPr>
            <p:cNvSpPr/>
            <p:nvPr/>
          </p:nvSpPr>
          <p:spPr>
            <a:xfrm>
              <a:off x="4896091" y="3316209"/>
              <a:ext cx="686929" cy="686932"/>
            </a:xfrm>
            <a:prstGeom prst="roundRect">
              <a:avLst>
                <a:gd name="adj" fmla="val 50000"/>
              </a:avLst>
            </a:prstGeom>
            <a:solidFill>
              <a:schemeClr val="bg1"/>
            </a:solidFill>
            <a:ln>
              <a:noFill/>
              <a:prstDash val="sysDash"/>
            </a:ln>
            <a:effectLst>
              <a:outerShdw blurRad="165100" dist="38100" dir="2700000" sx="95000" sy="9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6D4D4"/>
                  </a:solidFill>
                  <a:effectLst/>
                  <a:uLnTx/>
                  <a:uFillTx/>
                  <a:latin typeface="Verdana" panose="020B0604030504040204" pitchFamily="34" charset="0"/>
                  <a:ea typeface="Verdana" panose="020B0604030504040204" pitchFamily="34" charset="0"/>
                  <a:cs typeface="Verdana" panose="020B0604030504040204" pitchFamily="34" charset="0"/>
                </a:rPr>
                <a:t>3</a:t>
              </a:r>
            </a:p>
          </p:txBody>
        </p:sp>
        <p:sp>
          <p:nvSpPr>
            <p:cNvPr id="101" name="Arc 46">
              <a:extLst>
                <a:ext uri="{FF2B5EF4-FFF2-40B4-BE49-F238E27FC236}">
                  <a16:creationId xmlns:a16="http://schemas.microsoft.com/office/drawing/2014/main" id="{944F51B5-23CF-4B8A-BD6A-C0DDA0D8BE95}"/>
                </a:ext>
              </a:extLst>
            </p:cNvPr>
            <p:cNvSpPr/>
            <p:nvPr/>
          </p:nvSpPr>
          <p:spPr>
            <a:xfrm>
              <a:off x="4792978" y="3234999"/>
              <a:ext cx="883389" cy="862170"/>
            </a:xfrm>
            <a:prstGeom prst="arc">
              <a:avLst>
                <a:gd name="adj1" fmla="val 16691575"/>
                <a:gd name="adj2" fmla="val 16588478"/>
              </a:avLst>
            </a:prstGeom>
            <a:ln w="50800" cap="rnd">
              <a:solidFill>
                <a:srgbClr val="D6D4D4"/>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2" name="Group 28">
            <a:extLst>
              <a:ext uri="{FF2B5EF4-FFF2-40B4-BE49-F238E27FC236}">
                <a16:creationId xmlns:a16="http://schemas.microsoft.com/office/drawing/2014/main" id="{2C5CCABC-178D-3142-8F3A-6F526344E861}"/>
              </a:ext>
            </a:extLst>
          </p:cNvPr>
          <p:cNvGrpSpPr/>
          <p:nvPr/>
        </p:nvGrpSpPr>
        <p:grpSpPr>
          <a:xfrm>
            <a:off x="6502142" y="3234999"/>
            <a:ext cx="883389" cy="862170"/>
            <a:chOff x="6502142" y="3234999"/>
            <a:chExt cx="883389" cy="862170"/>
          </a:xfrm>
        </p:grpSpPr>
        <p:sp>
          <p:nvSpPr>
            <p:cNvPr id="103" name="Rectangle: Rounded Corners 45">
              <a:extLst>
                <a:ext uri="{FF2B5EF4-FFF2-40B4-BE49-F238E27FC236}">
                  <a16:creationId xmlns:a16="http://schemas.microsoft.com/office/drawing/2014/main" id="{E1EB62A9-3899-4A09-AD81-0D887587E696}"/>
                </a:ext>
              </a:extLst>
            </p:cNvPr>
            <p:cNvSpPr/>
            <p:nvPr/>
          </p:nvSpPr>
          <p:spPr>
            <a:xfrm>
              <a:off x="6605254" y="3316209"/>
              <a:ext cx="686929" cy="686932"/>
            </a:xfrm>
            <a:prstGeom prst="roundRect">
              <a:avLst>
                <a:gd name="adj" fmla="val 50000"/>
              </a:avLst>
            </a:prstGeom>
            <a:solidFill>
              <a:schemeClr val="bg1"/>
            </a:solidFill>
            <a:ln>
              <a:noFill/>
              <a:prstDash val="sysDash"/>
            </a:ln>
            <a:effectLst>
              <a:outerShdw blurRad="165100" dist="38100" dir="2700000" sx="95000" sy="9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6D4D4"/>
                  </a:solidFill>
                  <a:effectLst/>
                  <a:uLnTx/>
                  <a:uFillTx/>
                  <a:latin typeface="Verdana" panose="020B0604030504040204" pitchFamily="34" charset="0"/>
                  <a:ea typeface="Verdana" panose="020B0604030504040204" pitchFamily="34" charset="0"/>
                  <a:cs typeface="Verdana" panose="020B0604030504040204" pitchFamily="34" charset="0"/>
                </a:rPr>
                <a:t>4</a:t>
              </a:r>
            </a:p>
          </p:txBody>
        </p:sp>
        <p:sp>
          <p:nvSpPr>
            <p:cNvPr id="104" name="Arc 46">
              <a:extLst>
                <a:ext uri="{FF2B5EF4-FFF2-40B4-BE49-F238E27FC236}">
                  <a16:creationId xmlns:a16="http://schemas.microsoft.com/office/drawing/2014/main" id="{56B1A3E1-466F-4721-B9A8-D73D08F4D334}"/>
                </a:ext>
              </a:extLst>
            </p:cNvPr>
            <p:cNvSpPr/>
            <p:nvPr/>
          </p:nvSpPr>
          <p:spPr>
            <a:xfrm>
              <a:off x="6502142" y="3234999"/>
              <a:ext cx="883389" cy="862170"/>
            </a:xfrm>
            <a:prstGeom prst="arc">
              <a:avLst>
                <a:gd name="adj1" fmla="val 16678955"/>
                <a:gd name="adj2" fmla="val 16588478"/>
              </a:avLst>
            </a:prstGeom>
            <a:ln w="50800" cap="rnd">
              <a:solidFill>
                <a:srgbClr val="D6D4D4"/>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5" name="Group 31">
            <a:extLst>
              <a:ext uri="{FF2B5EF4-FFF2-40B4-BE49-F238E27FC236}">
                <a16:creationId xmlns:a16="http://schemas.microsoft.com/office/drawing/2014/main" id="{03DEC010-BF34-E845-946B-447CEF181ADF}"/>
              </a:ext>
            </a:extLst>
          </p:cNvPr>
          <p:cNvGrpSpPr/>
          <p:nvPr/>
        </p:nvGrpSpPr>
        <p:grpSpPr>
          <a:xfrm>
            <a:off x="9971592" y="3234999"/>
            <a:ext cx="883389" cy="862169"/>
            <a:chOff x="9971592" y="3234999"/>
            <a:chExt cx="883389" cy="862169"/>
          </a:xfrm>
        </p:grpSpPr>
        <p:sp>
          <p:nvSpPr>
            <p:cNvPr id="106" name="Rectangle: Rounded Corners 51">
              <a:extLst>
                <a:ext uri="{FF2B5EF4-FFF2-40B4-BE49-F238E27FC236}">
                  <a16:creationId xmlns:a16="http://schemas.microsoft.com/office/drawing/2014/main" id="{0AE6E520-285E-BF4A-A597-01CD5E47066A}"/>
                </a:ext>
              </a:extLst>
            </p:cNvPr>
            <p:cNvSpPr/>
            <p:nvPr/>
          </p:nvSpPr>
          <p:spPr>
            <a:xfrm>
              <a:off x="10074704" y="3316209"/>
              <a:ext cx="686929" cy="686932"/>
            </a:xfrm>
            <a:prstGeom prst="roundRect">
              <a:avLst>
                <a:gd name="adj" fmla="val 50000"/>
              </a:avLst>
            </a:prstGeom>
            <a:solidFill>
              <a:schemeClr val="bg1"/>
            </a:solidFill>
            <a:ln>
              <a:noFill/>
              <a:prstDash val="sysDash"/>
            </a:ln>
            <a:effectLst>
              <a:outerShdw blurRad="165100" dist="38100" dir="2700000" sx="95000" sy="9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6D4D4"/>
                  </a:solidFill>
                  <a:effectLst/>
                  <a:uLnTx/>
                  <a:uFillTx/>
                  <a:latin typeface="Verdana" panose="020B0604030504040204" pitchFamily="34" charset="0"/>
                  <a:ea typeface="Verdana" panose="020B0604030504040204" pitchFamily="34" charset="0"/>
                  <a:cs typeface="Verdana" panose="020B0604030504040204" pitchFamily="34" charset="0"/>
                </a:rPr>
                <a:t>6</a:t>
              </a:r>
            </a:p>
          </p:txBody>
        </p:sp>
        <p:sp>
          <p:nvSpPr>
            <p:cNvPr id="107" name="Arc 46">
              <a:extLst>
                <a:ext uri="{FF2B5EF4-FFF2-40B4-BE49-F238E27FC236}">
                  <a16:creationId xmlns:a16="http://schemas.microsoft.com/office/drawing/2014/main" id="{C0B9BFFA-BF74-ED44-BFAA-93A049D51A1C}"/>
                </a:ext>
              </a:extLst>
            </p:cNvPr>
            <p:cNvSpPr/>
            <p:nvPr/>
          </p:nvSpPr>
          <p:spPr>
            <a:xfrm>
              <a:off x="9971592" y="3234999"/>
              <a:ext cx="883389" cy="862169"/>
            </a:xfrm>
            <a:prstGeom prst="arc">
              <a:avLst>
                <a:gd name="adj1" fmla="val 16750131"/>
                <a:gd name="adj2" fmla="val 16588478"/>
              </a:avLst>
            </a:prstGeom>
            <a:ln w="50800" cap="rnd">
              <a:solidFill>
                <a:srgbClr val="D6D4D4"/>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108"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9B945031-4423-CB4E-86CA-2D4230681C4D}"/>
              </a:ext>
            </a:extLst>
          </p:cNvPr>
          <p:cNvSpPr txBox="1"/>
          <p:nvPr/>
        </p:nvSpPr>
        <p:spPr>
          <a:xfrm>
            <a:off x="993135" y="4648895"/>
            <a:ext cx="1662437" cy="948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0" i="1" u="none" strike="noStrike" kern="14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data used are those relating to health insurance expenditure (OPEN DAMIR)</a:t>
            </a:r>
          </a:p>
        </p:txBody>
      </p:sp>
      <p:sp>
        <p:nvSpPr>
          <p:cNvPr id="109"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61552679-0667-EA4B-9CBE-BB1C94416F0F}"/>
              </a:ext>
            </a:extLst>
          </p:cNvPr>
          <p:cNvSpPr txBox="1"/>
          <p:nvPr/>
        </p:nvSpPr>
        <p:spPr>
          <a:xfrm>
            <a:off x="4375704" y="4648755"/>
            <a:ext cx="1717935"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0" i="1" u="none" strike="noStrike" kern="14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An Boosting learning algorithm is used</a:t>
            </a:r>
          </a:p>
        </p:txBody>
      </p:sp>
      <p:sp>
        <p:nvSpPr>
          <p:cNvPr id="110"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53004520-20D7-4B45-B28B-126C183953F8}"/>
              </a:ext>
            </a:extLst>
          </p:cNvPr>
          <p:cNvSpPr txBox="1"/>
          <p:nvPr/>
        </p:nvSpPr>
        <p:spPr>
          <a:xfrm>
            <a:off x="7723313" y="4649028"/>
            <a:ext cx="2011703" cy="1308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0" i="1" u="none" strike="noStrike" kern="14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A two-dimensional model similar to the LEE-CARTER model will be implemented with simplified parameterization by a learning algorithm</a:t>
            </a:r>
          </a:p>
        </p:txBody>
      </p:sp>
      <p:sp>
        <p:nvSpPr>
          <p:cNvPr id="111"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69C367E4-D86B-D942-95B0-A6715A7C7894}"/>
              </a:ext>
            </a:extLst>
          </p:cNvPr>
          <p:cNvSpPr txBox="1"/>
          <p:nvPr/>
        </p:nvSpPr>
        <p:spPr>
          <a:xfrm>
            <a:off x="2709991" y="2012128"/>
            <a:ext cx="1637836"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0" i="1" u="none" strike="noStrike" kern="14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The rate compensation for incapacity to work is the study variable</a:t>
            </a:r>
          </a:p>
        </p:txBody>
      </p:sp>
      <p:sp>
        <p:nvSpPr>
          <p:cNvPr id="112"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E57971C7-C270-E343-AF08-CE96E452F53D}"/>
              </a:ext>
            </a:extLst>
          </p:cNvPr>
          <p:cNvSpPr txBox="1"/>
          <p:nvPr/>
        </p:nvSpPr>
        <p:spPr>
          <a:xfrm>
            <a:off x="6160656" y="1777947"/>
            <a:ext cx="1692241" cy="948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0" i="1" u="none" strike="noStrike" kern="14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This approach allows to replace the values not entered in this variable by a Boosting algorithm</a:t>
            </a:r>
          </a:p>
        </p:txBody>
      </p:sp>
      <p:sp>
        <p:nvSpPr>
          <p:cNvPr id="113"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17A28E68-CDFF-D745-B471-A78ED3B3BFD0}"/>
              </a:ext>
            </a:extLst>
          </p:cNvPr>
          <p:cNvSpPr txBox="1"/>
          <p:nvPr/>
        </p:nvSpPr>
        <p:spPr>
          <a:xfrm>
            <a:off x="9621284" y="1736162"/>
            <a:ext cx="1842170" cy="948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200" b="0" i="1" u="none" strike="noStrike" kern="14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A comparison of the daily allowances paid and modelled is made into the model configuration grid</a:t>
            </a:r>
          </a:p>
        </p:txBody>
      </p:sp>
      <p:sp>
        <p:nvSpPr>
          <p:cNvPr id="114" name="Rectangle: Rounded Corners 24">
            <a:extLst>
              <a:ext uri="{FF2B5EF4-FFF2-40B4-BE49-F238E27FC236}">
                <a16:creationId xmlns:a16="http://schemas.microsoft.com/office/drawing/2014/main" id="{6EB490D0-F79E-0A4F-9267-45FF08480D58}"/>
              </a:ext>
            </a:extLst>
          </p:cNvPr>
          <p:cNvSpPr/>
          <p:nvPr/>
        </p:nvSpPr>
        <p:spPr>
          <a:xfrm>
            <a:off x="9664545" y="4394964"/>
            <a:ext cx="1482558" cy="338676"/>
          </a:xfrm>
          <a:prstGeom prst="roundRect">
            <a:avLst>
              <a:gd name="adj" fmla="val 50000"/>
            </a:avLst>
          </a:prstGeom>
          <a:solidFill>
            <a:srgbClr val="F6F7FD"/>
          </a:solidFill>
          <a:ln>
            <a:noFill/>
          </a:ln>
          <a:effectLst>
            <a:innerShdw blurRad="88900" dist="50800" dir="21540000">
              <a:srgbClr val="D6D4D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Model validation</a:t>
            </a:r>
          </a:p>
        </p:txBody>
      </p:sp>
      <p:sp>
        <p:nvSpPr>
          <p:cNvPr id="115" name="Rectangle: Rounded Corners 30">
            <a:extLst>
              <a:ext uri="{FF2B5EF4-FFF2-40B4-BE49-F238E27FC236}">
                <a16:creationId xmlns:a16="http://schemas.microsoft.com/office/drawing/2014/main" id="{116E393F-3B94-4210-9976-3A06706B6727}"/>
              </a:ext>
            </a:extLst>
          </p:cNvPr>
          <p:cNvSpPr/>
          <p:nvPr/>
        </p:nvSpPr>
        <p:spPr>
          <a:xfrm>
            <a:off x="1075065" y="2575700"/>
            <a:ext cx="1482558" cy="338675"/>
          </a:xfrm>
          <a:prstGeom prst="roundRect">
            <a:avLst>
              <a:gd name="adj" fmla="val 50000"/>
            </a:avLst>
          </a:prstGeom>
          <a:solidFill>
            <a:srgbClr val="F6F7FD"/>
          </a:solidFill>
          <a:ln>
            <a:noFill/>
          </a:ln>
          <a:effectLst>
            <a:innerShdw blurRad="88900" dist="50800" dir="13500000">
              <a:srgbClr val="D6D4D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Study Data selection and analysis</a:t>
            </a:r>
          </a:p>
        </p:txBody>
      </p:sp>
      <p:sp>
        <p:nvSpPr>
          <p:cNvPr id="116" name="Rectangle: Rounded Corners 24">
            <a:extLst>
              <a:ext uri="{FF2B5EF4-FFF2-40B4-BE49-F238E27FC236}">
                <a16:creationId xmlns:a16="http://schemas.microsoft.com/office/drawing/2014/main" id="{75367016-63DB-4727-91A7-8B3AB5D480C4}"/>
              </a:ext>
            </a:extLst>
          </p:cNvPr>
          <p:cNvSpPr/>
          <p:nvPr/>
        </p:nvSpPr>
        <p:spPr>
          <a:xfrm>
            <a:off x="2784229" y="4397287"/>
            <a:ext cx="1482558" cy="338675"/>
          </a:xfrm>
          <a:prstGeom prst="roundRect">
            <a:avLst>
              <a:gd name="adj" fmla="val 50000"/>
            </a:avLst>
          </a:prstGeom>
          <a:solidFill>
            <a:srgbClr val="F6F7FD"/>
          </a:solidFill>
          <a:ln>
            <a:noFill/>
          </a:ln>
          <a:effectLst>
            <a:innerShdw blurRad="88900" dist="50800" dir="21540000">
              <a:srgbClr val="D6D4D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Choice of the variable studied</a:t>
            </a:r>
          </a:p>
        </p:txBody>
      </p:sp>
      <p:sp>
        <p:nvSpPr>
          <p:cNvPr id="117" name="Rectangle: Rounded Corners 27">
            <a:extLst>
              <a:ext uri="{FF2B5EF4-FFF2-40B4-BE49-F238E27FC236}">
                <a16:creationId xmlns:a16="http://schemas.microsoft.com/office/drawing/2014/main" id="{272F9BDC-9C36-409A-9201-348FBF436AFB}"/>
              </a:ext>
            </a:extLst>
          </p:cNvPr>
          <p:cNvSpPr/>
          <p:nvPr/>
        </p:nvSpPr>
        <p:spPr>
          <a:xfrm>
            <a:off x="4493393" y="2575700"/>
            <a:ext cx="1482558" cy="338675"/>
          </a:xfrm>
          <a:prstGeom prst="roundRect">
            <a:avLst>
              <a:gd name="adj" fmla="val 50000"/>
            </a:avLst>
          </a:prstGeom>
          <a:solidFill>
            <a:srgbClr val="F6F7FD"/>
          </a:solidFill>
          <a:ln>
            <a:noFill/>
          </a:ln>
          <a:effectLst>
            <a:innerShdw blurRad="88900" dist="50800" dir="13500000">
              <a:srgbClr val="D6D4D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Classification of explanatory variables</a:t>
            </a:r>
          </a:p>
        </p:txBody>
      </p:sp>
      <p:sp>
        <p:nvSpPr>
          <p:cNvPr id="118" name="Rectangle: Rounded Corners 33">
            <a:extLst>
              <a:ext uri="{FF2B5EF4-FFF2-40B4-BE49-F238E27FC236}">
                <a16:creationId xmlns:a16="http://schemas.microsoft.com/office/drawing/2014/main" id="{BE39AFAE-1398-43B0-948A-7EB38EFAA6C0}"/>
              </a:ext>
            </a:extLst>
          </p:cNvPr>
          <p:cNvSpPr/>
          <p:nvPr/>
        </p:nvSpPr>
        <p:spPr>
          <a:xfrm>
            <a:off x="6202558" y="4397287"/>
            <a:ext cx="1482558" cy="338675"/>
          </a:xfrm>
          <a:prstGeom prst="roundRect">
            <a:avLst>
              <a:gd name="adj" fmla="val 50000"/>
            </a:avLst>
          </a:prstGeom>
          <a:solidFill>
            <a:srgbClr val="F6F7FD"/>
          </a:solidFill>
          <a:ln>
            <a:noFill/>
          </a:ln>
          <a:effectLst>
            <a:innerShdw blurRad="88900" dist="50800" dir="21540000">
              <a:srgbClr val="D6D4D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Prediction of the ITT prescriber’s specialty</a:t>
            </a:r>
          </a:p>
        </p:txBody>
      </p:sp>
      <p:sp>
        <p:nvSpPr>
          <p:cNvPr id="119" name="Rectangle: Rounded Corners 36">
            <a:extLst>
              <a:ext uri="{FF2B5EF4-FFF2-40B4-BE49-F238E27FC236}">
                <a16:creationId xmlns:a16="http://schemas.microsoft.com/office/drawing/2014/main" id="{9CD5C579-B441-46F9-90BA-2BB7E7D27637}"/>
              </a:ext>
            </a:extLst>
          </p:cNvPr>
          <p:cNvSpPr/>
          <p:nvPr/>
        </p:nvSpPr>
        <p:spPr>
          <a:xfrm>
            <a:off x="7911721" y="2575700"/>
            <a:ext cx="1482558" cy="338675"/>
          </a:xfrm>
          <a:prstGeom prst="roundRect">
            <a:avLst>
              <a:gd name="adj" fmla="val 50000"/>
            </a:avLst>
          </a:prstGeom>
          <a:solidFill>
            <a:srgbClr val="F6F7FD"/>
          </a:solidFill>
          <a:ln>
            <a:noFill/>
          </a:ln>
          <a:effectLst>
            <a:innerShdw blurRad="88900" dist="50800" dir="13500000">
              <a:srgbClr val="D6D4D4"/>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457C"/>
                </a:solidFill>
                <a:effectLst/>
                <a:uLnTx/>
                <a:uFillTx/>
                <a:latin typeface="Verdana" panose="020B0604030504040204" pitchFamily="34" charset="0"/>
                <a:ea typeface="Verdana" panose="020B0604030504040204" pitchFamily="34" charset="0"/>
                <a:cs typeface="Verdana" panose="020B0604030504040204" pitchFamily="34" charset="0"/>
              </a:rPr>
              <a:t>Prospective modelling</a:t>
            </a:r>
          </a:p>
        </p:txBody>
      </p:sp>
    </p:spTree>
    <p:extLst>
      <p:ext uri="{BB962C8B-B14F-4D97-AF65-F5344CB8AC3E}">
        <p14:creationId xmlns:p14="http://schemas.microsoft.com/office/powerpoint/2010/main" val="16575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3000" fill="hold"/>
                                        <p:tgtEl>
                                          <p:spTgt spid="93"/>
                                        </p:tgtEl>
                                        <p:attrNameLst>
                                          <p:attrName>ppt_x</p:attrName>
                                        </p:attrNameLst>
                                      </p:cBhvr>
                                      <p:tavLst>
                                        <p:tav tm="0">
                                          <p:val>
                                            <p:strVal val="0-#ppt_w/2"/>
                                          </p:val>
                                        </p:tav>
                                        <p:tav tm="100000">
                                          <p:val>
                                            <p:strVal val="#ppt_x"/>
                                          </p:val>
                                        </p:tav>
                                      </p:tavLst>
                                    </p:anim>
                                    <p:anim calcmode="lin" valueType="num">
                                      <p:cBhvr additive="base">
                                        <p:cTn id="8" dur="3000" fill="hold"/>
                                        <p:tgtEl>
                                          <p:spTgt spid="93"/>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3000" fill="hold"/>
                                        <p:tgtEl>
                                          <p:spTgt spid="93"/>
                                        </p:tgtEl>
                                        <p:attrNameLst>
                                          <p:attrName>r</p:attrName>
                                        </p:attrNameLst>
                                      </p:cBhvr>
                                    </p:animRot>
                                  </p:childTnLst>
                                </p:cTn>
                              </p:par>
                              <p:par>
                                <p:cTn id="11" presetID="2" presetClass="entr" presetSubtype="8" decel="5000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3000" fill="hold"/>
                                        <p:tgtEl>
                                          <p:spTgt spid="96"/>
                                        </p:tgtEl>
                                        <p:attrNameLst>
                                          <p:attrName>ppt_x</p:attrName>
                                        </p:attrNameLst>
                                      </p:cBhvr>
                                      <p:tavLst>
                                        <p:tav tm="0">
                                          <p:val>
                                            <p:strVal val="0-#ppt_w/2"/>
                                          </p:val>
                                        </p:tav>
                                        <p:tav tm="100000">
                                          <p:val>
                                            <p:strVal val="#ppt_x"/>
                                          </p:val>
                                        </p:tav>
                                      </p:tavLst>
                                    </p:anim>
                                    <p:anim calcmode="lin" valueType="num">
                                      <p:cBhvr additive="base">
                                        <p:cTn id="14" dur="3000" fill="hold"/>
                                        <p:tgtEl>
                                          <p:spTgt spid="96"/>
                                        </p:tgtEl>
                                        <p:attrNameLst>
                                          <p:attrName>ppt_y</p:attrName>
                                        </p:attrNameLst>
                                      </p:cBhvr>
                                      <p:tavLst>
                                        <p:tav tm="0">
                                          <p:val>
                                            <p:strVal val="#ppt_y"/>
                                          </p:val>
                                        </p:tav>
                                        <p:tav tm="100000">
                                          <p:val>
                                            <p:strVal val="#ppt_y"/>
                                          </p:val>
                                        </p:tav>
                                      </p:tavLst>
                                    </p:anim>
                                  </p:childTnLst>
                                </p:cTn>
                              </p:par>
                              <p:par>
                                <p:cTn id="15" presetID="8" presetClass="emph" presetSubtype="0" fill="hold" nodeType="withEffect">
                                  <p:stCondLst>
                                    <p:cond delay="0"/>
                                  </p:stCondLst>
                                  <p:childTnLst>
                                    <p:animRot by="21600000">
                                      <p:cBhvr>
                                        <p:cTn id="16" dur="3000" fill="hold"/>
                                        <p:tgtEl>
                                          <p:spTgt spid="96"/>
                                        </p:tgtEl>
                                        <p:attrNameLst>
                                          <p:attrName>r</p:attrName>
                                        </p:attrNameLst>
                                      </p:cBhvr>
                                    </p:animRot>
                                  </p:childTnLst>
                                </p:cTn>
                              </p:par>
                              <p:par>
                                <p:cTn id="17" presetID="2" presetClass="entr" presetSubtype="8" decel="5000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3000" fill="hold"/>
                                        <p:tgtEl>
                                          <p:spTgt spid="99"/>
                                        </p:tgtEl>
                                        <p:attrNameLst>
                                          <p:attrName>ppt_x</p:attrName>
                                        </p:attrNameLst>
                                      </p:cBhvr>
                                      <p:tavLst>
                                        <p:tav tm="0">
                                          <p:val>
                                            <p:strVal val="0-#ppt_w/2"/>
                                          </p:val>
                                        </p:tav>
                                        <p:tav tm="100000">
                                          <p:val>
                                            <p:strVal val="#ppt_x"/>
                                          </p:val>
                                        </p:tav>
                                      </p:tavLst>
                                    </p:anim>
                                    <p:anim calcmode="lin" valueType="num">
                                      <p:cBhvr additive="base">
                                        <p:cTn id="20" dur="3000" fill="hold"/>
                                        <p:tgtEl>
                                          <p:spTgt spid="99"/>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0"/>
                                  </p:stCondLst>
                                  <p:childTnLst>
                                    <p:animRot by="21600000">
                                      <p:cBhvr>
                                        <p:cTn id="22" dur="3000" fill="hold"/>
                                        <p:tgtEl>
                                          <p:spTgt spid="99"/>
                                        </p:tgtEl>
                                        <p:attrNameLst>
                                          <p:attrName>r</p:attrName>
                                        </p:attrNameLst>
                                      </p:cBhvr>
                                    </p:animRot>
                                  </p:childTnLst>
                                </p:cTn>
                              </p:par>
                              <p:par>
                                <p:cTn id="23" presetID="2" presetClass="entr" presetSubtype="8" decel="50000" fill="hold" nodeType="with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3000" fill="hold"/>
                                        <p:tgtEl>
                                          <p:spTgt spid="102"/>
                                        </p:tgtEl>
                                        <p:attrNameLst>
                                          <p:attrName>ppt_x</p:attrName>
                                        </p:attrNameLst>
                                      </p:cBhvr>
                                      <p:tavLst>
                                        <p:tav tm="0">
                                          <p:val>
                                            <p:strVal val="0-#ppt_w/2"/>
                                          </p:val>
                                        </p:tav>
                                        <p:tav tm="100000">
                                          <p:val>
                                            <p:strVal val="#ppt_x"/>
                                          </p:val>
                                        </p:tav>
                                      </p:tavLst>
                                    </p:anim>
                                    <p:anim calcmode="lin" valueType="num">
                                      <p:cBhvr additive="base">
                                        <p:cTn id="26" dur="3000" fill="hold"/>
                                        <p:tgtEl>
                                          <p:spTgt spid="102"/>
                                        </p:tgtEl>
                                        <p:attrNameLst>
                                          <p:attrName>ppt_y</p:attrName>
                                        </p:attrNameLst>
                                      </p:cBhvr>
                                      <p:tavLst>
                                        <p:tav tm="0">
                                          <p:val>
                                            <p:strVal val="#ppt_y"/>
                                          </p:val>
                                        </p:tav>
                                        <p:tav tm="100000">
                                          <p:val>
                                            <p:strVal val="#ppt_y"/>
                                          </p:val>
                                        </p:tav>
                                      </p:tavLst>
                                    </p:anim>
                                  </p:childTnLst>
                                </p:cTn>
                              </p:par>
                              <p:par>
                                <p:cTn id="27" presetID="8" presetClass="emph" presetSubtype="0" fill="hold" nodeType="withEffect">
                                  <p:stCondLst>
                                    <p:cond delay="0"/>
                                  </p:stCondLst>
                                  <p:childTnLst>
                                    <p:animRot by="21600000">
                                      <p:cBhvr>
                                        <p:cTn id="28" dur="3000" fill="hold"/>
                                        <p:tgtEl>
                                          <p:spTgt spid="102"/>
                                        </p:tgtEl>
                                        <p:attrNameLst>
                                          <p:attrName>r</p:attrName>
                                        </p:attrNameLst>
                                      </p:cBhvr>
                                    </p:animRot>
                                  </p:childTnLst>
                                </p:cTn>
                              </p:par>
                              <p:par>
                                <p:cTn id="29" presetID="2" presetClass="entr" presetSubtype="8" decel="50000"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3000" fill="hold"/>
                                        <p:tgtEl>
                                          <p:spTgt spid="90"/>
                                        </p:tgtEl>
                                        <p:attrNameLst>
                                          <p:attrName>ppt_x</p:attrName>
                                        </p:attrNameLst>
                                      </p:cBhvr>
                                      <p:tavLst>
                                        <p:tav tm="0">
                                          <p:val>
                                            <p:strVal val="0-#ppt_w/2"/>
                                          </p:val>
                                        </p:tav>
                                        <p:tav tm="100000">
                                          <p:val>
                                            <p:strVal val="#ppt_x"/>
                                          </p:val>
                                        </p:tav>
                                      </p:tavLst>
                                    </p:anim>
                                    <p:anim calcmode="lin" valueType="num">
                                      <p:cBhvr additive="base">
                                        <p:cTn id="32" dur="3000" fill="hold"/>
                                        <p:tgtEl>
                                          <p:spTgt spid="90"/>
                                        </p:tgtEl>
                                        <p:attrNameLst>
                                          <p:attrName>ppt_y</p:attrName>
                                        </p:attrNameLst>
                                      </p:cBhvr>
                                      <p:tavLst>
                                        <p:tav tm="0">
                                          <p:val>
                                            <p:strVal val="#ppt_y"/>
                                          </p:val>
                                        </p:tav>
                                        <p:tav tm="100000">
                                          <p:val>
                                            <p:strVal val="#ppt_y"/>
                                          </p:val>
                                        </p:tav>
                                      </p:tavLst>
                                    </p:anim>
                                  </p:childTnLst>
                                </p:cTn>
                              </p:par>
                              <p:par>
                                <p:cTn id="33" presetID="8" presetClass="emph" presetSubtype="0" fill="hold" nodeType="withEffect">
                                  <p:stCondLst>
                                    <p:cond delay="0"/>
                                  </p:stCondLst>
                                  <p:childTnLst>
                                    <p:animRot by="21600000">
                                      <p:cBhvr>
                                        <p:cTn id="34" dur="3000" fill="hold"/>
                                        <p:tgtEl>
                                          <p:spTgt spid="90"/>
                                        </p:tgtEl>
                                        <p:attrNameLst>
                                          <p:attrName>r</p:attrName>
                                        </p:attrNameLst>
                                      </p:cBhvr>
                                    </p:animRot>
                                  </p:childTnLst>
                                </p:cTn>
                              </p:par>
                              <p:par>
                                <p:cTn id="35" presetID="2" presetClass="entr" presetSubtype="8" decel="50000"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 calcmode="lin" valueType="num">
                                      <p:cBhvr additive="base">
                                        <p:cTn id="37" dur="3000" fill="hold"/>
                                        <p:tgtEl>
                                          <p:spTgt spid="105"/>
                                        </p:tgtEl>
                                        <p:attrNameLst>
                                          <p:attrName>ppt_x</p:attrName>
                                        </p:attrNameLst>
                                      </p:cBhvr>
                                      <p:tavLst>
                                        <p:tav tm="0">
                                          <p:val>
                                            <p:strVal val="0-#ppt_w/2"/>
                                          </p:val>
                                        </p:tav>
                                        <p:tav tm="100000">
                                          <p:val>
                                            <p:strVal val="#ppt_x"/>
                                          </p:val>
                                        </p:tav>
                                      </p:tavLst>
                                    </p:anim>
                                    <p:anim calcmode="lin" valueType="num">
                                      <p:cBhvr additive="base">
                                        <p:cTn id="38" dur="3000" fill="hold"/>
                                        <p:tgtEl>
                                          <p:spTgt spid="105"/>
                                        </p:tgtEl>
                                        <p:attrNameLst>
                                          <p:attrName>ppt_y</p:attrName>
                                        </p:attrNameLst>
                                      </p:cBhvr>
                                      <p:tavLst>
                                        <p:tav tm="0">
                                          <p:val>
                                            <p:strVal val="#ppt_y"/>
                                          </p:val>
                                        </p:tav>
                                        <p:tav tm="100000">
                                          <p:val>
                                            <p:strVal val="#ppt_y"/>
                                          </p:val>
                                        </p:tav>
                                      </p:tavLst>
                                    </p:anim>
                                  </p:childTnLst>
                                </p:cTn>
                              </p:par>
                              <p:par>
                                <p:cTn id="39" presetID="8" presetClass="emph" presetSubtype="0" fill="hold" nodeType="withEffect">
                                  <p:stCondLst>
                                    <p:cond delay="0"/>
                                  </p:stCondLst>
                                  <p:childTnLst>
                                    <p:animRot by="21600000">
                                      <p:cBhvr>
                                        <p:cTn id="40" dur="3000" fill="hold"/>
                                        <p:tgtEl>
                                          <p:spTgt spid="105"/>
                                        </p:tgtEl>
                                        <p:attrNameLst>
                                          <p:attrName>r</p:attrName>
                                        </p:attrNameLst>
                                      </p:cBhvr>
                                    </p:animRo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4000"/>
                                        <p:tgtEl>
                                          <p:spTgt spid="65"/>
                                        </p:tgtEl>
                                      </p:cBhvr>
                                    </p:animEffect>
                                  </p:childTnLst>
                                </p:cTn>
                              </p:par>
                              <p:par>
                                <p:cTn id="45" presetID="23" presetClass="entr" presetSubtype="16"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1000" fill="hold"/>
                                        <p:tgtEl>
                                          <p:spTgt spid="115"/>
                                        </p:tgtEl>
                                        <p:attrNameLst>
                                          <p:attrName>ppt_w</p:attrName>
                                        </p:attrNameLst>
                                      </p:cBhvr>
                                      <p:tavLst>
                                        <p:tav tm="0">
                                          <p:val>
                                            <p:fltVal val="0"/>
                                          </p:val>
                                        </p:tav>
                                        <p:tav tm="100000">
                                          <p:val>
                                            <p:strVal val="#ppt_w"/>
                                          </p:val>
                                        </p:tav>
                                      </p:tavLst>
                                    </p:anim>
                                    <p:anim calcmode="lin" valueType="num">
                                      <p:cBhvr>
                                        <p:cTn id="48" dur="1000" fill="hold"/>
                                        <p:tgtEl>
                                          <p:spTgt spid="115"/>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5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1000" fill="hold"/>
                                        <p:tgtEl>
                                          <p:spTgt spid="116"/>
                                        </p:tgtEl>
                                        <p:attrNameLst>
                                          <p:attrName>ppt_w</p:attrName>
                                        </p:attrNameLst>
                                      </p:cBhvr>
                                      <p:tavLst>
                                        <p:tav tm="0">
                                          <p:val>
                                            <p:fltVal val="0"/>
                                          </p:val>
                                        </p:tav>
                                        <p:tav tm="100000">
                                          <p:val>
                                            <p:strVal val="#ppt_w"/>
                                          </p:val>
                                        </p:tav>
                                      </p:tavLst>
                                    </p:anim>
                                    <p:anim calcmode="lin" valueType="num">
                                      <p:cBhvr>
                                        <p:cTn id="52" dur="1000" fill="hold"/>
                                        <p:tgtEl>
                                          <p:spTgt spid="116"/>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0"/>
                                  </p:stCondLst>
                                  <p:childTnLst>
                                    <p:set>
                                      <p:cBhvr>
                                        <p:cTn id="54" dur="1" fill="hold">
                                          <p:stCondLst>
                                            <p:cond delay="0"/>
                                          </p:stCondLst>
                                        </p:cTn>
                                        <p:tgtEl>
                                          <p:spTgt spid="117"/>
                                        </p:tgtEl>
                                        <p:attrNameLst>
                                          <p:attrName>style.visibility</p:attrName>
                                        </p:attrNameLst>
                                      </p:cBhvr>
                                      <p:to>
                                        <p:strVal val="visible"/>
                                      </p:to>
                                    </p:set>
                                    <p:anim calcmode="lin" valueType="num">
                                      <p:cBhvr>
                                        <p:cTn id="55" dur="1000" fill="hold"/>
                                        <p:tgtEl>
                                          <p:spTgt spid="117"/>
                                        </p:tgtEl>
                                        <p:attrNameLst>
                                          <p:attrName>ppt_w</p:attrName>
                                        </p:attrNameLst>
                                      </p:cBhvr>
                                      <p:tavLst>
                                        <p:tav tm="0">
                                          <p:val>
                                            <p:fltVal val="0"/>
                                          </p:val>
                                        </p:tav>
                                        <p:tav tm="100000">
                                          <p:val>
                                            <p:strVal val="#ppt_w"/>
                                          </p:val>
                                        </p:tav>
                                      </p:tavLst>
                                    </p:anim>
                                    <p:anim calcmode="lin" valueType="num">
                                      <p:cBhvr>
                                        <p:cTn id="56" dur="1000" fill="hold"/>
                                        <p:tgtEl>
                                          <p:spTgt spid="117"/>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500"/>
                                  </p:stCondLst>
                                  <p:childTnLst>
                                    <p:set>
                                      <p:cBhvr>
                                        <p:cTn id="58" dur="1" fill="hold">
                                          <p:stCondLst>
                                            <p:cond delay="0"/>
                                          </p:stCondLst>
                                        </p:cTn>
                                        <p:tgtEl>
                                          <p:spTgt spid="118"/>
                                        </p:tgtEl>
                                        <p:attrNameLst>
                                          <p:attrName>style.visibility</p:attrName>
                                        </p:attrNameLst>
                                      </p:cBhvr>
                                      <p:to>
                                        <p:strVal val="visible"/>
                                      </p:to>
                                    </p:set>
                                    <p:anim calcmode="lin" valueType="num">
                                      <p:cBhvr>
                                        <p:cTn id="59" dur="1000" fill="hold"/>
                                        <p:tgtEl>
                                          <p:spTgt spid="118"/>
                                        </p:tgtEl>
                                        <p:attrNameLst>
                                          <p:attrName>ppt_w</p:attrName>
                                        </p:attrNameLst>
                                      </p:cBhvr>
                                      <p:tavLst>
                                        <p:tav tm="0">
                                          <p:val>
                                            <p:fltVal val="0"/>
                                          </p:val>
                                        </p:tav>
                                        <p:tav tm="100000">
                                          <p:val>
                                            <p:strVal val="#ppt_w"/>
                                          </p:val>
                                        </p:tav>
                                      </p:tavLst>
                                    </p:anim>
                                    <p:anim calcmode="lin" valueType="num">
                                      <p:cBhvr>
                                        <p:cTn id="60" dur="1000" fill="hold"/>
                                        <p:tgtEl>
                                          <p:spTgt spid="118"/>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200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1000" fill="hold"/>
                                        <p:tgtEl>
                                          <p:spTgt spid="119"/>
                                        </p:tgtEl>
                                        <p:attrNameLst>
                                          <p:attrName>ppt_w</p:attrName>
                                        </p:attrNameLst>
                                      </p:cBhvr>
                                      <p:tavLst>
                                        <p:tav tm="0">
                                          <p:val>
                                            <p:fltVal val="0"/>
                                          </p:val>
                                        </p:tav>
                                        <p:tav tm="100000">
                                          <p:val>
                                            <p:strVal val="#ppt_w"/>
                                          </p:val>
                                        </p:tav>
                                      </p:tavLst>
                                    </p:anim>
                                    <p:anim calcmode="lin" valueType="num">
                                      <p:cBhvr>
                                        <p:cTn id="64" dur="1000" fill="hold"/>
                                        <p:tgtEl>
                                          <p:spTgt spid="119"/>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2500"/>
                                  </p:stCondLst>
                                  <p:childTnLst>
                                    <p:set>
                                      <p:cBhvr>
                                        <p:cTn id="66" dur="1" fill="hold">
                                          <p:stCondLst>
                                            <p:cond delay="0"/>
                                          </p:stCondLst>
                                        </p:cTn>
                                        <p:tgtEl>
                                          <p:spTgt spid="114"/>
                                        </p:tgtEl>
                                        <p:attrNameLst>
                                          <p:attrName>style.visibility</p:attrName>
                                        </p:attrNameLst>
                                      </p:cBhvr>
                                      <p:to>
                                        <p:strVal val="visible"/>
                                      </p:to>
                                    </p:set>
                                    <p:anim calcmode="lin" valueType="num">
                                      <p:cBhvr>
                                        <p:cTn id="67" dur="1000" fill="hold"/>
                                        <p:tgtEl>
                                          <p:spTgt spid="114"/>
                                        </p:tgtEl>
                                        <p:attrNameLst>
                                          <p:attrName>ppt_w</p:attrName>
                                        </p:attrNameLst>
                                      </p:cBhvr>
                                      <p:tavLst>
                                        <p:tav tm="0">
                                          <p:val>
                                            <p:fltVal val="0"/>
                                          </p:val>
                                        </p:tav>
                                        <p:tav tm="100000">
                                          <p:val>
                                            <p:strVal val="#ppt_w"/>
                                          </p:val>
                                        </p:tav>
                                      </p:tavLst>
                                    </p:anim>
                                    <p:anim calcmode="lin" valueType="num">
                                      <p:cBhvr>
                                        <p:cTn id="68" dur="1000" fill="hold"/>
                                        <p:tgtEl>
                                          <p:spTgt spid="114"/>
                                        </p:tgtEl>
                                        <p:attrNameLst>
                                          <p:attrName>ppt_h</p:attrName>
                                        </p:attrNameLst>
                                      </p:cBhvr>
                                      <p:tavLst>
                                        <p:tav tm="0">
                                          <p:val>
                                            <p:fltVal val="0"/>
                                          </p:val>
                                        </p:tav>
                                        <p:tav tm="100000">
                                          <p:val>
                                            <p:strVal val="#ppt_h"/>
                                          </p:val>
                                        </p:tav>
                                      </p:tavLst>
                                    </p:anim>
                                  </p:childTnLst>
                                </p:cTn>
                              </p:par>
                              <p:par>
                                <p:cTn id="69" presetID="12" presetClass="entr" presetSubtype="1" fill="hold" grpId="0" nodeType="withEffect">
                                  <p:stCondLst>
                                    <p:cond delay="3500"/>
                                  </p:stCondLst>
                                  <p:childTnLst>
                                    <p:set>
                                      <p:cBhvr>
                                        <p:cTn id="70" dur="1" fill="hold">
                                          <p:stCondLst>
                                            <p:cond delay="0"/>
                                          </p:stCondLst>
                                        </p:cTn>
                                        <p:tgtEl>
                                          <p:spTgt spid="108"/>
                                        </p:tgtEl>
                                        <p:attrNameLst>
                                          <p:attrName>style.visibility</p:attrName>
                                        </p:attrNameLst>
                                      </p:cBhvr>
                                      <p:to>
                                        <p:strVal val="visible"/>
                                      </p:to>
                                    </p:set>
                                    <p:anim calcmode="lin" valueType="num">
                                      <p:cBhvr additive="base">
                                        <p:cTn id="71" dur="1000"/>
                                        <p:tgtEl>
                                          <p:spTgt spid="108"/>
                                        </p:tgtEl>
                                        <p:attrNameLst>
                                          <p:attrName>ppt_y</p:attrName>
                                        </p:attrNameLst>
                                      </p:cBhvr>
                                      <p:tavLst>
                                        <p:tav tm="0">
                                          <p:val>
                                            <p:strVal val="#ppt_y-#ppt_h*1.125000"/>
                                          </p:val>
                                        </p:tav>
                                        <p:tav tm="100000">
                                          <p:val>
                                            <p:strVal val="#ppt_y"/>
                                          </p:val>
                                        </p:tav>
                                      </p:tavLst>
                                    </p:anim>
                                    <p:animEffect transition="in" filter="wipe(down)">
                                      <p:cBhvr>
                                        <p:cTn id="72" dur="1000"/>
                                        <p:tgtEl>
                                          <p:spTgt spid="108"/>
                                        </p:tgtEl>
                                      </p:cBhvr>
                                    </p:animEffect>
                                  </p:childTnLst>
                                </p:cTn>
                              </p:par>
                              <p:par>
                                <p:cTn id="73" presetID="12" presetClass="entr" presetSubtype="1" fill="hold" grpId="0" nodeType="withEffect">
                                  <p:stCondLst>
                                    <p:cond delay="3500"/>
                                  </p:stCondLst>
                                  <p:childTnLst>
                                    <p:set>
                                      <p:cBhvr>
                                        <p:cTn id="74" dur="1" fill="hold">
                                          <p:stCondLst>
                                            <p:cond delay="0"/>
                                          </p:stCondLst>
                                        </p:cTn>
                                        <p:tgtEl>
                                          <p:spTgt spid="109"/>
                                        </p:tgtEl>
                                        <p:attrNameLst>
                                          <p:attrName>style.visibility</p:attrName>
                                        </p:attrNameLst>
                                      </p:cBhvr>
                                      <p:to>
                                        <p:strVal val="visible"/>
                                      </p:to>
                                    </p:set>
                                    <p:anim calcmode="lin" valueType="num">
                                      <p:cBhvr additive="base">
                                        <p:cTn id="75" dur="1000"/>
                                        <p:tgtEl>
                                          <p:spTgt spid="109"/>
                                        </p:tgtEl>
                                        <p:attrNameLst>
                                          <p:attrName>ppt_y</p:attrName>
                                        </p:attrNameLst>
                                      </p:cBhvr>
                                      <p:tavLst>
                                        <p:tav tm="0">
                                          <p:val>
                                            <p:strVal val="#ppt_y-#ppt_h*1.125000"/>
                                          </p:val>
                                        </p:tav>
                                        <p:tav tm="100000">
                                          <p:val>
                                            <p:strVal val="#ppt_y"/>
                                          </p:val>
                                        </p:tav>
                                      </p:tavLst>
                                    </p:anim>
                                    <p:animEffect transition="in" filter="wipe(down)">
                                      <p:cBhvr>
                                        <p:cTn id="76" dur="1000"/>
                                        <p:tgtEl>
                                          <p:spTgt spid="109"/>
                                        </p:tgtEl>
                                      </p:cBhvr>
                                    </p:animEffect>
                                  </p:childTnLst>
                                </p:cTn>
                              </p:par>
                              <p:par>
                                <p:cTn id="77" presetID="12" presetClass="entr" presetSubtype="1" fill="hold" grpId="0" nodeType="withEffect">
                                  <p:stCondLst>
                                    <p:cond delay="350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1000"/>
                                        <p:tgtEl>
                                          <p:spTgt spid="110"/>
                                        </p:tgtEl>
                                        <p:attrNameLst>
                                          <p:attrName>ppt_y</p:attrName>
                                        </p:attrNameLst>
                                      </p:cBhvr>
                                      <p:tavLst>
                                        <p:tav tm="0">
                                          <p:val>
                                            <p:strVal val="#ppt_y-#ppt_h*1.125000"/>
                                          </p:val>
                                        </p:tav>
                                        <p:tav tm="100000">
                                          <p:val>
                                            <p:strVal val="#ppt_y"/>
                                          </p:val>
                                        </p:tav>
                                      </p:tavLst>
                                    </p:anim>
                                    <p:animEffect transition="in" filter="wipe(down)">
                                      <p:cBhvr>
                                        <p:cTn id="80" dur="1000"/>
                                        <p:tgtEl>
                                          <p:spTgt spid="110"/>
                                        </p:tgtEl>
                                      </p:cBhvr>
                                    </p:animEffect>
                                  </p:childTnLst>
                                </p:cTn>
                              </p:par>
                              <p:par>
                                <p:cTn id="81" presetID="12" presetClass="entr" presetSubtype="4" fill="hold" grpId="0" nodeType="withEffect">
                                  <p:stCondLst>
                                    <p:cond delay="3500"/>
                                  </p:stCondLst>
                                  <p:childTnLst>
                                    <p:set>
                                      <p:cBhvr>
                                        <p:cTn id="82" dur="1" fill="hold">
                                          <p:stCondLst>
                                            <p:cond delay="0"/>
                                          </p:stCondLst>
                                        </p:cTn>
                                        <p:tgtEl>
                                          <p:spTgt spid="111"/>
                                        </p:tgtEl>
                                        <p:attrNameLst>
                                          <p:attrName>style.visibility</p:attrName>
                                        </p:attrNameLst>
                                      </p:cBhvr>
                                      <p:to>
                                        <p:strVal val="visible"/>
                                      </p:to>
                                    </p:set>
                                    <p:anim calcmode="lin" valueType="num">
                                      <p:cBhvr additive="base">
                                        <p:cTn id="83" dur="1000"/>
                                        <p:tgtEl>
                                          <p:spTgt spid="111"/>
                                        </p:tgtEl>
                                        <p:attrNameLst>
                                          <p:attrName>ppt_y</p:attrName>
                                        </p:attrNameLst>
                                      </p:cBhvr>
                                      <p:tavLst>
                                        <p:tav tm="0">
                                          <p:val>
                                            <p:strVal val="#ppt_y+#ppt_h*1.125000"/>
                                          </p:val>
                                        </p:tav>
                                        <p:tav tm="100000">
                                          <p:val>
                                            <p:strVal val="#ppt_y"/>
                                          </p:val>
                                        </p:tav>
                                      </p:tavLst>
                                    </p:anim>
                                    <p:animEffect transition="in" filter="wipe(up)">
                                      <p:cBhvr>
                                        <p:cTn id="84" dur="1000"/>
                                        <p:tgtEl>
                                          <p:spTgt spid="111"/>
                                        </p:tgtEl>
                                      </p:cBhvr>
                                    </p:animEffect>
                                  </p:childTnLst>
                                </p:cTn>
                              </p:par>
                              <p:par>
                                <p:cTn id="85" presetID="12" presetClass="entr" presetSubtype="4" fill="hold" grpId="0" nodeType="withEffect">
                                  <p:stCondLst>
                                    <p:cond delay="3500"/>
                                  </p:stCondLst>
                                  <p:childTnLst>
                                    <p:set>
                                      <p:cBhvr>
                                        <p:cTn id="86" dur="1" fill="hold">
                                          <p:stCondLst>
                                            <p:cond delay="0"/>
                                          </p:stCondLst>
                                        </p:cTn>
                                        <p:tgtEl>
                                          <p:spTgt spid="112"/>
                                        </p:tgtEl>
                                        <p:attrNameLst>
                                          <p:attrName>style.visibility</p:attrName>
                                        </p:attrNameLst>
                                      </p:cBhvr>
                                      <p:to>
                                        <p:strVal val="visible"/>
                                      </p:to>
                                    </p:set>
                                    <p:anim calcmode="lin" valueType="num">
                                      <p:cBhvr additive="base">
                                        <p:cTn id="87" dur="1000"/>
                                        <p:tgtEl>
                                          <p:spTgt spid="112"/>
                                        </p:tgtEl>
                                        <p:attrNameLst>
                                          <p:attrName>ppt_y</p:attrName>
                                        </p:attrNameLst>
                                      </p:cBhvr>
                                      <p:tavLst>
                                        <p:tav tm="0">
                                          <p:val>
                                            <p:strVal val="#ppt_y+#ppt_h*1.125000"/>
                                          </p:val>
                                        </p:tav>
                                        <p:tav tm="100000">
                                          <p:val>
                                            <p:strVal val="#ppt_y"/>
                                          </p:val>
                                        </p:tav>
                                      </p:tavLst>
                                    </p:anim>
                                    <p:animEffect transition="in" filter="wipe(up)">
                                      <p:cBhvr>
                                        <p:cTn id="88" dur="1000"/>
                                        <p:tgtEl>
                                          <p:spTgt spid="112"/>
                                        </p:tgtEl>
                                      </p:cBhvr>
                                    </p:animEffect>
                                  </p:childTnLst>
                                </p:cTn>
                              </p:par>
                              <p:par>
                                <p:cTn id="89" presetID="12" presetClass="entr" presetSubtype="4" fill="hold" grpId="0" nodeType="withEffect">
                                  <p:stCondLst>
                                    <p:cond delay="3500"/>
                                  </p:stCondLst>
                                  <p:childTnLst>
                                    <p:set>
                                      <p:cBhvr>
                                        <p:cTn id="90" dur="1" fill="hold">
                                          <p:stCondLst>
                                            <p:cond delay="0"/>
                                          </p:stCondLst>
                                        </p:cTn>
                                        <p:tgtEl>
                                          <p:spTgt spid="113"/>
                                        </p:tgtEl>
                                        <p:attrNameLst>
                                          <p:attrName>style.visibility</p:attrName>
                                        </p:attrNameLst>
                                      </p:cBhvr>
                                      <p:to>
                                        <p:strVal val="visible"/>
                                      </p:to>
                                    </p:set>
                                    <p:anim calcmode="lin" valueType="num">
                                      <p:cBhvr additive="base">
                                        <p:cTn id="91" dur="1000"/>
                                        <p:tgtEl>
                                          <p:spTgt spid="113"/>
                                        </p:tgtEl>
                                        <p:attrNameLst>
                                          <p:attrName>ppt_y</p:attrName>
                                        </p:attrNameLst>
                                      </p:cBhvr>
                                      <p:tavLst>
                                        <p:tav tm="0">
                                          <p:val>
                                            <p:strVal val="#ppt_y+#ppt_h*1.125000"/>
                                          </p:val>
                                        </p:tav>
                                        <p:tav tm="100000">
                                          <p:val>
                                            <p:strVal val="#ppt_y"/>
                                          </p:val>
                                        </p:tav>
                                      </p:tavLst>
                                    </p:anim>
                                    <p:animEffect transition="in" filter="wipe(up)">
                                      <p:cBhvr>
                                        <p:cTn id="9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4145</Words>
  <Application>Microsoft Office PowerPoint</Application>
  <PresentationFormat>Grand écran</PresentationFormat>
  <Paragraphs>403</Paragraphs>
  <Slides>28</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28</vt:i4>
      </vt:variant>
    </vt:vector>
  </HeadingPairs>
  <TitlesOfParts>
    <vt:vector size="38" baseType="lpstr">
      <vt:lpstr>Arial</vt:lpstr>
      <vt:lpstr>Calibri</vt:lpstr>
      <vt:lpstr>Cambria Math</vt:lpstr>
      <vt:lpstr>Century Gothic</vt:lpstr>
      <vt:lpstr>Courier New</vt:lpstr>
      <vt:lpstr>Roboto</vt:lpstr>
      <vt:lpstr>Verdana</vt:lpstr>
      <vt:lpstr>Wingdings</vt:lpstr>
      <vt:lpstr>Thème Office</vt:lpstr>
      <vt:lpstr>1_Thème Office</vt:lpstr>
      <vt:lpstr>Présentation PowerPoint</vt:lpstr>
      <vt:lpstr>Présentation PowerPoint</vt:lpstr>
      <vt:lpstr>Problematic</vt:lpstr>
      <vt:lpstr>Proposed approach</vt:lpstr>
      <vt:lpstr>Risk analysis of Incapacity and its evolution  The general specificities of disability risk</vt:lpstr>
      <vt:lpstr>Risk analysis of Incapacity and its evolution Summary of coverage offered in case of an incapacity to work</vt:lpstr>
      <vt:lpstr>Risk analysis of Incapacity and its evolution  The main drivers of risk</vt:lpstr>
      <vt:lpstr>Risk analysis of Incapacity and its evolution  The main causes</vt:lpstr>
      <vt:lpstr>Prospective modelling of Temporary Incapacity  Summary of the approach</vt:lpstr>
      <vt:lpstr>Prospective modelling of Temporary Incapacity  The study data: characteristics</vt:lpstr>
      <vt:lpstr>Prospective modelling of Temporary Incapacity  The study data: descriptive statistics</vt:lpstr>
      <vt:lpstr>Prospective modelling of Temporary Incapacity  The study data: descriptive statistics</vt:lpstr>
      <vt:lpstr>Prospective modelling of Temporary Incapacity  The study data: descriptive statistics</vt:lpstr>
      <vt:lpstr>Prospective modelling of Temporary Incapacity  The study data : choice of study variable</vt:lpstr>
      <vt:lpstr>Prospective modelling of Temporary Incapacity  The models used: the Machine Learning algorithms</vt:lpstr>
      <vt:lpstr>Prospective modelling of Temporary Incapacity  The models used: The two-dimensional projection model</vt:lpstr>
      <vt:lpstr>Prospective modelling of Temporary Incapacity  Study of the compensation rate</vt:lpstr>
      <vt:lpstr>Prospective modelling of Temporary Incapacity  Prediction of the TIW prescriber’s specialty</vt:lpstr>
      <vt:lpstr>Prospective modelling of Temporary Incapacity  Two-dimensional distribution of the compensation rate</vt:lpstr>
      <vt:lpstr>Prospective modelling of Temporary Incapacity  Two-dimensional distribution of the compensation rate</vt:lpstr>
      <vt:lpstr>Prospective modelling of Temporary Incapacity  Two-dimensional distribution of the compensation rate</vt:lpstr>
      <vt:lpstr>Prospective modelling of Temporary Incapacity  Two-dimensional distribution of the compensation rate : validation</vt:lpstr>
      <vt:lpstr>Prospective modelling of Temporary Incapacity  Two-dimensional distribution of the compensation rate : validation</vt:lpstr>
      <vt:lpstr>Monitoring of Temporary Incapacity risk  Own risk assessment (ORSA): some good practices</vt:lpstr>
      <vt:lpstr>Monitoring of Temporary Incapacity risk  Prevention approaches</vt:lpstr>
      <vt:lpstr>Conclusion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Benoit BENNETOT</cp:lastModifiedBy>
  <cp:revision>22</cp:revision>
  <dcterms:created xsi:type="dcterms:W3CDTF">2020-01-19T10:38:42Z</dcterms:created>
  <dcterms:modified xsi:type="dcterms:W3CDTF">2020-04-02T08:52:34Z</dcterms:modified>
</cp:coreProperties>
</file>