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57" r:id="rId2"/>
    <p:sldId id="259" r:id="rId3"/>
    <p:sldId id="260" r:id="rId4"/>
    <p:sldId id="261" r:id="rId5"/>
    <p:sldId id="262" r:id="rId6"/>
    <p:sldId id="28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FF"/>
    <a:srgbClr val="76D6FF"/>
    <a:srgbClr val="941651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E4CC4-A4A7-45DC-936D-2E4673379797}" v="207" dt="2025-02-26T18:08:01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6"/>
    <p:restoredTop sz="94694"/>
  </p:normalViewPr>
  <p:slideViewPr>
    <p:cSldViewPr snapToGrid="0" snapToObjects="1" showGuides="1">
      <p:cViewPr varScale="1">
        <p:scale>
          <a:sx n="78" d="100"/>
          <a:sy n="78" d="100"/>
        </p:scale>
        <p:origin x="1555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104F7-7941-413D-A95B-797FC5322D93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84907E04-0CB6-4AC2-8A79-364D331B9AA2}">
      <dgm:prSet phldrT="[Texte]"/>
      <dgm:spPr/>
      <dgm:t>
        <a:bodyPr/>
        <a:lstStyle/>
        <a:p>
          <a:r>
            <a:rPr lang="fr-FR" dirty="0"/>
            <a:t>Choix de la carte</a:t>
          </a:r>
        </a:p>
      </dgm:t>
    </dgm:pt>
    <dgm:pt modelId="{0E4462FB-CC80-453A-B710-D00B8B0D4F14}" type="parTrans" cxnId="{8094EE0D-1A64-4243-B796-53C3708E6605}">
      <dgm:prSet/>
      <dgm:spPr/>
      <dgm:t>
        <a:bodyPr/>
        <a:lstStyle/>
        <a:p>
          <a:endParaRPr lang="fr-FR"/>
        </a:p>
      </dgm:t>
    </dgm:pt>
    <dgm:pt modelId="{6CDAAF62-168D-4810-A27C-C995CEC4772F}" type="sibTrans" cxnId="{8094EE0D-1A64-4243-B796-53C3708E6605}">
      <dgm:prSet/>
      <dgm:spPr/>
      <dgm:t>
        <a:bodyPr/>
        <a:lstStyle/>
        <a:p>
          <a:endParaRPr lang="fr-FR"/>
        </a:p>
      </dgm:t>
    </dgm:pt>
    <dgm:pt modelId="{F4091BCF-7704-4D5B-8AA5-039602FF459A}">
      <dgm:prSet phldrT="[Texte]"/>
      <dgm:spPr/>
      <dgm:t>
        <a:bodyPr/>
        <a:lstStyle/>
        <a:p>
          <a:r>
            <a:rPr lang="fr-FR" dirty="0"/>
            <a:t>Prétraitement de l’image</a:t>
          </a:r>
        </a:p>
      </dgm:t>
    </dgm:pt>
    <dgm:pt modelId="{7C4C35A7-66FF-48D8-9A90-733C99ED09DC}" type="parTrans" cxnId="{B3110A35-8D5E-4A0F-97AD-EAB98D5BEF61}">
      <dgm:prSet/>
      <dgm:spPr/>
      <dgm:t>
        <a:bodyPr/>
        <a:lstStyle/>
        <a:p>
          <a:endParaRPr lang="fr-FR"/>
        </a:p>
      </dgm:t>
    </dgm:pt>
    <dgm:pt modelId="{5E76C4AF-A58A-477B-A20B-6C5B9B5D2E8A}" type="sibTrans" cxnId="{B3110A35-8D5E-4A0F-97AD-EAB98D5BEF61}">
      <dgm:prSet/>
      <dgm:spPr/>
      <dgm:t>
        <a:bodyPr/>
        <a:lstStyle/>
        <a:p>
          <a:endParaRPr lang="fr-FR"/>
        </a:p>
      </dgm:t>
    </dgm:pt>
    <dgm:pt modelId="{368E4392-F646-44BF-A069-BAD2D25EF197}">
      <dgm:prSet phldrT="[Texte]"/>
      <dgm:spPr/>
      <dgm:t>
        <a:bodyPr/>
        <a:lstStyle/>
        <a:p>
          <a:r>
            <a:rPr lang="fr-FR" dirty="0"/>
            <a:t>Redimensionnement</a:t>
          </a:r>
        </a:p>
      </dgm:t>
    </dgm:pt>
    <dgm:pt modelId="{490B9AFA-B496-408E-8197-EA86D92C3635}" type="parTrans" cxnId="{2B92C7D4-1327-48A2-8D2B-C9281DC317DA}">
      <dgm:prSet/>
      <dgm:spPr/>
      <dgm:t>
        <a:bodyPr/>
        <a:lstStyle/>
        <a:p>
          <a:endParaRPr lang="fr-FR"/>
        </a:p>
      </dgm:t>
    </dgm:pt>
    <dgm:pt modelId="{37560108-B429-45BB-811A-2E2D80E931C5}" type="sibTrans" cxnId="{2B92C7D4-1327-48A2-8D2B-C9281DC317DA}">
      <dgm:prSet/>
      <dgm:spPr/>
      <dgm:t>
        <a:bodyPr/>
        <a:lstStyle/>
        <a:p>
          <a:endParaRPr lang="fr-FR"/>
        </a:p>
      </dgm:t>
    </dgm:pt>
    <dgm:pt modelId="{B924690E-87ED-44D1-ADCA-3DADD3A11094}">
      <dgm:prSet phldrT="[Texte]"/>
      <dgm:spPr/>
      <dgm:t>
        <a:bodyPr/>
        <a:lstStyle/>
        <a:p>
          <a:r>
            <a:rPr lang="fr-FR" dirty="0"/>
            <a:t>Base de données</a:t>
          </a:r>
        </a:p>
      </dgm:t>
    </dgm:pt>
    <dgm:pt modelId="{28E5C030-A852-4512-8002-4559C96845A8}" type="parTrans" cxnId="{A4D15D6A-D0EF-4643-A86B-AFCD8ABBB8FE}">
      <dgm:prSet/>
      <dgm:spPr/>
      <dgm:t>
        <a:bodyPr/>
        <a:lstStyle/>
        <a:p>
          <a:endParaRPr lang="fr-FR"/>
        </a:p>
      </dgm:t>
    </dgm:pt>
    <dgm:pt modelId="{EBA924A0-C39E-4EA5-9361-E4A0F9B315DE}" type="sibTrans" cxnId="{A4D15D6A-D0EF-4643-A86B-AFCD8ABBB8FE}">
      <dgm:prSet/>
      <dgm:spPr/>
      <dgm:t>
        <a:bodyPr/>
        <a:lstStyle/>
        <a:p>
          <a:endParaRPr lang="fr-FR"/>
        </a:p>
      </dgm:t>
    </dgm:pt>
    <dgm:pt modelId="{9BACB86E-9B5B-46B7-A74C-6AC0E914E80C}" type="pres">
      <dgm:prSet presAssocID="{D0E104F7-7941-413D-A95B-797FC5322D93}" presName="Name0" presStyleCnt="0">
        <dgm:presLayoutVars>
          <dgm:dir/>
          <dgm:resizeHandles val="exact"/>
        </dgm:presLayoutVars>
      </dgm:prSet>
      <dgm:spPr/>
    </dgm:pt>
    <dgm:pt modelId="{1EDC6B8F-3E3E-4AF8-B7D5-AB50CD491CDA}" type="pres">
      <dgm:prSet presAssocID="{D0E104F7-7941-413D-A95B-797FC5322D93}" presName="arrow" presStyleLbl="bgShp" presStyleIdx="0" presStyleCnt="1"/>
      <dgm:spPr/>
    </dgm:pt>
    <dgm:pt modelId="{8FD9D53D-F8CA-4953-B7B3-CFAF00307E69}" type="pres">
      <dgm:prSet presAssocID="{D0E104F7-7941-413D-A95B-797FC5322D93}" presName="points" presStyleCnt="0"/>
      <dgm:spPr/>
    </dgm:pt>
    <dgm:pt modelId="{9B881FCD-440B-4F6B-ADCB-6BBCE80AA94D}" type="pres">
      <dgm:prSet presAssocID="{84907E04-0CB6-4AC2-8A79-364D331B9AA2}" presName="compositeA" presStyleCnt="0"/>
      <dgm:spPr/>
    </dgm:pt>
    <dgm:pt modelId="{52F5A63B-FB41-44FC-938A-2F804DBC1F25}" type="pres">
      <dgm:prSet presAssocID="{84907E04-0CB6-4AC2-8A79-364D331B9AA2}" presName="textA" presStyleLbl="revTx" presStyleIdx="0" presStyleCnt="4">
        <dgm:presLayoutVars>
          <dgm:bulletEnabled val="1"/>
        </dgm:presLayoutVars>
      </dgm:prSet>
      <dgm:spPr/>
    </dgm:pt>
    <dgm:pt modelId="{4FE11788-E0E7-4748-AEB1-8B6BD6F05CEC}" type="pres">
      <dgm:prSet presAssocID="{84907E04-0CB6-4AC2-8A79-364D331B9AA2}" presName="circleA" presStyleLbl="node1" presStyleIdx="0" presStyleCnt="4"/>
      <dgm:spPr/>
    </dgm:pt>
    <dgm:pt modelId="{E924E79A-4D5C-4A2E-A966-3C2A77066120}" type="pres">
      <dgm:prSet presAssocID="{84907E04-0CB6-4AC2-8A79-364D331B9AA2}" presName="spaceA" presStyleCnt="0"/>
      <dgm:spPr/>
    </dgm:pt>
    <dgm:pt modelId="{A02DB1E3-0925-41E5-A992-45F37C280B56}" type="pres">
      <dgm:prSet presAssocID="{6CDAAF62-168D-4810-A27C-C995CEC4772F}" presName="space" presStyleCnt="0"/>
      <dgm:spPr/>
    </dgm:pt>
    <dgm:pt modelId="{B2C7D7E3-B885-43AE-9ED8-F6F660E63F1D}" type="pres">
      <dgm:prSet presAssocID="{F4091BCF-7704-4D5B-8AA5-039602FF459A}" presName="compositeB" presStyleCnt="0"/>
      <dgm:spPr/>
    </dgm:pt>
    <dgm:pt modelId="{3BC88EB0-7AE9-4DB2-BE47-3A12AE2EB767}" type="pres">
      <dgm:prSet presAssocID="{F4091BCF-7704-4D5B-8AA5-039602FF459A}" presName="textB" presStyleLbl="revTx" presStyleIdx="1" presStyleCnt="4">
        <dgm:presLayoutVars>
          <dgm:bulletEnabled val="1"/>
        </dgm:presLayoutVars>
      </dgm:prSet>
      <dgm:spPr/>
    </dgm:pt>
    <dgm:pt modelId="{FD93B19C-65A2-4E18-859A-BF492BF0A16E}" type="pres">
      <dgm:prSet presAssocID="{F4091BCF-7704-4D5B-8AA5-039602FF459A}" presName="circleB" presStyleLbl="node1" presStyleIdx="1" presStyleCnt="4"/>
      <dgm:spPr/>
    </dgm:pt>
    <dgm:pt modelId="{4C7262DF-3EBE-4719-97AD-9D7A59E0BA2B}" type="pres">
      <dgm:prSet presAssocID="{F4091BCF-7704-4D5B-8AA5-039602FF459A}" presName="spaceB" presStyleCnt="0"/>
      <dgm:spPr/>
    </dgm:pt>
    <dgm:pt modelId="{B113B4BD-D737-4026-AC99-1DE2E567F319}" type="pres">
      <dgm:prSet presAssocID="{5E76C4AF-A58A-477B-A20B-6C5B9B5D2E8A}" presName="space" presStyleCnt="0"/>
      <dgm:spPr/>
    </dgm:pt>
    <dgm:pt modelId="{928992B8-0AB1-4581-A585-4F500A85998A}" type="pres">
      <dgm:prSet presAssocID="{368E4392-F646-44BF-A069-BAD2D25EF197}" presName="compositeA" presStyleCnt="0"/>
      <dgm:spPr/>
    </dgm:pt>
    <dgm:pt modelId="{35DB0CF8-DD4D-4371-93FE-5A8BB20435F2}" type="pres">
      <dgm:prSet presAssocID="{368E4392-F646-44BF-A069-BAD2D25EF197}" presName="textA" presStyleLbl="revTx" presStyleIdx="2" presStyleCnt="4">
        <dgm:presLayoutVars>
          <dgm:bulletEnabled val="1"/>
        </dgm:presLayoutVars>
      </dgm:prSet>
      <dgm:spPr/>
    </dgm:pt>
    <dgm:pt modelId="{74F9D74E-0241-4EBD-9E72-17F8D7BD50E4}" type="pres">
      <dgm:prSet presAssocID="{368E4392-F646-44BF-A069-BAD2D25EF197}" presName="circleA" presStyleLbl="node1" presStyleIdx="2" presStyleCnt="4"/>
      <dgm:spPr/>
    </dgm:pt>
    <dgm:pt modelId="{97B31BF0-FF10-4895-8646-F99D7D8D26AE}" type="pres">
      <dgm:prSet presAssocID="{368E4392-F646-44BF-A069-BAD2D25EF197}" presName="spaceA" presStyleCnt="0"/>
      <dgm:spPr/>
    </dgm:pt>
    <dgm:pt modelId="{71C6070D-9F45-40A6-A8B8-5257B33685B6}" type="pres">
      <dgm:prSet presAssocID="{37560108-B429-45BB-811A-2E2D80E931C5}" presName="space" presStyleCnt="0"/>
      <dgm:spPr/>
    </dgm:pt>
    <dgm:pt modelId="{8A6FB5DF-CC5E-46D0-ACBB-EF69BAB7BAB7}" type="pres">
      <dgm:prSet presAssocID="{B924690E-87ED-44D1-ADCA-3DADD3A11094}" presName="compositeB" presStyleCnt="0"/>
      <dgm:spPr/>
    </dgm:pt>
    <dgm:pt modelId="{12D51704-CF93-43FE-B565-CFEBC953F31D}" type="pres">
      <dgm:prSet presAssocID="{B924690E-87ED-44D1-ADCA-3DADD3A11094}" presName="textB" presStyleLbl="revTx" presStyleIdx="3" presStyleCnt="4">
        <dgm:presLayoutVars>
          <dgm:bulletEnabled val="1"/>
        </dgm:presLayoutVars>
      </dgm:prSet>
      <dgm:spPr/>
    </dgm:pt>
    <dgm:pt modelId="{478C1C26-A292-429F-BA4D-595DBBCECC1E}" type="pres">
      <dgm:prSet presAssocID="{B924690E-87ED-44D1-ADCA-3DADD3A11094}" presName="circleB" presStyleLbl="node1" presStyleIdx="3" presStyleCnt="4"/>
      <dgm:spPr/>
    </dgm:pt>
    <dgm:pt modelId="{85E6A6D1-8ADB-4585-9E43-580809D25110}" type="pres">
      <dgm:prSet presAssocID="{B924690E-87ED-44D1-ADCA-3DADD3A11094}" presName="spaceB" presStyleCnt="0"/>
      <dgm:spPr/>
    </dgm:pt>
  </dgm:ptLst>
  <dgm:cxnLst>
    <dgm:cxn modelId="{8094EE0D-1A64-4243-B796-53C3708E6605}" srcId="{D0E104F7-7941-413D-A95B-797FC5322D93}" destId="{84907E04-0CB6-4AC2-8A79-364D331B9AA2}" srcOrd="0" destOrd="0" parTransId="{0E4462FB-CC80-453A-B710-D00B8B0D4F14}" sibTransId="{6CDAAF62-168D-4810-A27C-C995CEC4772F}"/>
    <dgm:cxn modelId="{C0BEF628-E658-43BA-B683-9054A4D66701}" type="presOf" srcId="{84907E04-0CB6-4AC2-8A79-364D331B9AA2}" destId="{52F5A63B-FB41-44FC-938A-2F804DBC1F25}" srcOrd="0" destOrd="0" presId="urn:microsoft.com/office/officeart/2005/8/layout/hProcess11"/>
    <dgm:cxn modelId="{B3110A35-8D5E-4A0F-97AD-EAB98D5BEF61}" srcId="{D0E104F7-7941-413D-A95B-797FC5322D93}" destId="{F4091BCF-7704-4D5B-8AA5-039602FF459A}" srcOrd="1" destOrd="0" parTransId="{7C4C35A7-66FF-48D8-9A90-733C99ED09DC}" sibTransId="{5E76C4AF-A58A-477B-A20B-6C5B9B5D2E8A}"/>
    <dgm:cxn modelId="{6238565E-A487-48A3-B9D2-02F71D77FC1C}" type="presOf" srcId="{368E4392-F646-44BF-A069-BAD2D25EF197}" destId="{35DB0CF8-DD4D-4371-93FE-5A8BB20435F2}" srcOrd="0" destOrd="0" presId="urn:microsoft.com/office/officeart/2005/8/layout/hProcess11"/>
    <dgm:cxn modelId="{A4D15D6A-D0EF-4643-A86B-AFCD8ABBB8FE}" srcId="{D0E104F7-7941-413D-A95B-797FC5322D93}" destId="{B924690E-87ED-44D1-ADCA-3DADD3A11094}" srcOrd="3" destOrd="0" parTransId="{28E5C030-A852-4512-8002-4559C96845A8}" sibTransId="{EBA924A0-C39E-4EA5-9361-E4A0F9B315DE}"/>
    <dgm:cxn modelId="{B7295D8D-4295-41EC-9353-1DB0ABCB385D}" type="presOf" srcId="{F4091BCF-7704-4D5B-8AA5-039602FF459A}" destId="{3BC88EB0-7AE9-4DB2-BE47-3A12AE2EB767}" srcOrd="0" destOrd="0" presId="urn:microsoft.com/office/officeart/2005/8/layout/hProcess11"/>
    <dgm:cxn modelId="{181B36BD-E068-4C44-AE41-7A9AE99FD37E}" type="presOf" srcId="{D0E104F7-7941-413D-A95B-797FC5322D93}" destId="{9BACB86E-9B5B-46B7-A74C-6AC0E914E80C}" srcOrd="0" destOrd="0" presId="urn:microsoft.com/office/officeart/2005/8/layout/hProcess11"/>
    <dgm:cxn modelId="{2B92C7D4-1327-48A2-8D2B-C9281DC317DA}" srcId="{D0E104F7-7941-413D-A95B-797FC5322D93}" destId="{368E4392-F646-44BF-A069-BAD2D25EF197}" srcOrd="2" destOrd="0" parTransId="{490B9AFA-B496-408E-8197-EA86D92C3635}" sibTransId="{37560108-B429-45BB-811A-2E2D80E931C5}"/>
    <dgm:cxn modelId="{2D5DD5F7-6AD4-4D59-B120-26DF7CB8B2B2}" type="presOf" srcId="{B924690E-87ED-44D1-ADCA-3DADD3A11094}" destId="{12D51704-CF93-43FE-B565-CFEBC953F31D}" srcOrd="0" destOrd="0" presId="urn:microsoft.com/office/officeart/2005/8/layout/hProcess11"/>
    <dgm:cxn modelId="{D2E48439-8359-4DE0-BB1E-10320FDBD8A3}" type="presParOf" srcId="{9BACB86E-9B5B-46B7-A74C-6AC0E914E80C}" destId="{1EDC6B8F-3E3E-4AF8-B7D5-AB50CD491CDA}" srcOrd="0" destOrd="0" presId="urn:microsoft.com/office/officeart/2005/8/layout/hProcess11"/>
    <dgm:cxn modelId="{BA69C56C-651F-4224-82D8-ADB5E19CDA65}" type="presParOf" srcId="{9BACB86E-9B5B-46B7-A74C-6AC0E914E80C}" destId="{8FD9D53D-F8CA-4953-B7B3-CFAF00307E69}" srcOrd="1" destOrd="0" presId="urn:microsoft.com/office/officeart/2005/8/layout/hProcess11"/>
    <dgm:cxn modelId="{68E50F34-69A7-411A-8C45-1BC3A13AF2A0}" type="presParOf" srcId="{8FD9D53D-F8CA-4953-B7B3-CFAF00307E69}" destId="{9B881FCD-440B-4F6B-ADCB-6BBCE80AA94D}" srcOrd="0" destOrd="0" presId="urn:microsoft.com/office/officeart/2005/8/layout/hProcess11"/>
    <dgm:cxn modelId="{C58F8FC2-54E2-4916-9858-41CEF4D4F60F}" type="presParOf" srcId="{9B881FCD-440B-4F6B-ADCB-6BBCE80AA94D}" destId="{52F5A63B-FB41-44FC-938A-2F804DBC1F25}" srcOrd="0" destOrd="0" presId="urn:microsoft.com/office/officeart/2005/8/layout/hProcess11"/>
    <dgm:cxn modelId="{5BE9C40C-E60B-41A2-A12A-931C977D5EB4}" type="presParOf" srcId="{9B881FCD-440B-4F6B-ADCB-6BBCE80AA94D}" destId="{4FE11788-E0E7-4748-AEB1-8B6BD6F05CEC}" srcOrd="1" destOrd="0" presId="urn:microsoft.com/office/officeart/2005/8/layout/hProcess11"/>
    <dgm:cxn modelId="{EFB15F12-2D94-4EFD-BB5D-8A2AD9E686FD}" type="presParOf" srcId="{9B881FCD-440B-4F6B-ADCB-6BBCE80AA94D}" destId="{E924E79A-4D5C-4A2E-A966-3C2A77066120}" srcOrd="2" destOrd="0" presId="urn:microsoft.com/office/officeart/2005/8/layout/hProcess11"/>
    <dgm:cxn modelId="{C2182047-2241-4005-B353-779D4C48BD2E}" type="presParOf" srcId="{8FD9D53D-F8CA-4953-B7B3-CFAF00307E69}" destId="{A02DB1E3-0925-41E5-A992-45F37C280B56}" srcOrd="1" destOrd="0" presId="urn:microsoft.com/office/officeart/2005/8/layout/hProcess11"/>
    <dgm:cxn modelId="{BE34A746-243D-44B8-B5CF-D977D81180E1}" type="presParOf" srcId="{8FD9D53D-F8CA-4953-B7B3-CFAF00307E69}" destId="{B2C7D7E3-B885-43AE-9ED8-F6F660E63F1D}" srcOrd="2" destOrd="0" presId="urn:microsoft.com/office/officeart/2005/8/layout/hProcess11"/>
    <dgm:cxn modelId="{DB106E79-BEC4-4C48-A2E8-5B64EF0146A1}" type="presParOf" srcId="{B2C7D7E3-B885-43AE-9ED8-F6F660E63F1D}" destId="{3BC88EB0-7AE9-4DB2-BE47-3A12AE2EB767}" srcOrd="0" destOrd="0" presId="urn:microsoft.com/office/officeart/2005/8/layout/hProcess11"/>
    <dgm:cxn modelId="{7085F622-B961-4661-BDBE-287E7B1CEEEA}" type="presParOf" srcId="{B2C7D7E3-B885-43AE-9ED8-F6F660E63F1D}" destId="{FD93B19C-65A2-4E18-859A-BF492BF0A16E}" srcOrd="1" destOrd="0" presId="urn:microsoft.com/office/officeart/2005/8/layout/hProcess11"/>
    <dgm:cxn modelId="{41D3B706-6A20-4267-A7DC-042BAAA5A977}" type="presParOf" srcId="{B2C7D7E3-B885-43AE-9ED8-F6F660E63F1D}" destId="{4C7262DF-3EBE-4719-97AD-9D7A59E0BA2B}" srcOrd="2" destOrd="0" presId="urn:microsoft.com/office/officeart/2005/8/layout/hProcess11"/>
    <dgm:cxn modelId="{391B1AFA-391E-4803-BE68-083E66B74A5E}" type="presParOf" srcId="{8FD9D53D-F8CA-4953-B7B3-CFAF00307E69}" destId="{B113B4BD-D737-4026-AC99-1DE2E567F319}" srcOrd="3" destOrd="0" presId="urn:microsoft.com/office/officeart/2005/8/layout/hProcess11"/>
    <dgm:cxn modelId="{B468A26E-69FA-467D-BCEC-7E419C3DB7D4}" type="presParOf" srcId="{8FD9D53D-F8CA-4953-B7B3-CFAF00307E69}" destId="{928992B8-0AB1-4581-A585-4F500A85998A}" srcOrd="4" destOrd="0" presId="urn:microsoft.com/office/officeart/2005/8/layout/hProcess11"/>
    <dgm:cxn modelId="{9036933A-FB28-4308-9F41-6EAFB66C32F5}" type="presParOf" srcId="{928992B8-0AB1-4581-A585-4F500A85998A}" destId="{35DB0CF8-DD4D-4371-93FE-5A8BB20435F2}" srcOrd="0" destOrd="0" presId="urn:microsoft.com/office/officeart/2005/8/layout/hProcess11"/>
    <dgm:cxn modelId="{2EC4515E-242F-4BD4-93BE-F78D8BB8F433}" type="presParOf" srcId="{928992B8-0AB1-4581-A585-4F500A85998A}" destId="{74F9D74E-0241-4EBD-9E72-17F8D7BD50E4}" srcOrd="1" destOrd="0" presId="urn:microsoft.com/office/officeart/2005/8/layout/hProcess11"/>
    <dgm:cxn modelId="{ECB79D81-9680-4D9A-9668-89DA0B0C4BBD}" type="presParOf" srcId="{928992B8-0AB1-4581-A585-4F500A85998A}" destId="{97B31BF0-FF10-4895-8646-F99D7D8D26AE}" srcOrd="2" destOrd="0" presId="urn:microsoft.com/office/officeart/2005/8/layout/hProcess11"/>
    <dgm:cxn modelId="{4229EA17-8350-4950-A34F-5966F957E101}" type="presParOf" srcId="{8FD9D53D-F8CA-4953-B7B3-CFAF00307E69}" destId="{71C6070D-9F45-40A6-A8B8-5257B33685B6}" srcOrd="5" destOrd="0" presId="urn:microsoft.com/office/officeart/2005/8/layout/hProcess11"/>
    <dgm:cxn modelId="{C3486F2C-2188-4C40-ABDB-2E7AE71E2994}" type="presParOf" srcId="{8FD9D53D-F8CA-4953-B7B3-CFAF00307E69}" destId="{8A6FB5DF-CC5E-46D0-ACBB-EF69BAB7BAB7}" srcOrd="6" destOrd="0" presId="urn:microsoft.com/office/officeart/2005/8/layout/hProcess11"/>
    <dgm:cxn modelId="{A47CDA49-1BD2-4078-A19E-EFEF9449FB14}" type="presParOf" srcId="{8A6FB5DF-CC5E-46D0-ACBB-EF69BAB7BAB7}" destId="{12D51704-CF93-43FE-B565-CFEBC953F31D}" srcOrd="0" destOrd="0" presId="urn:microsoft.com/office/officeart/2005/8/layout/hProcess11"/>
    <dgm:cxn modelId="{753BBDB0-FD19-46B6-A821-9802085F5A87}" type="presParOf" srcId="{8A6FB5DF-CC5E-46D0-ACBB-EF69BAB7BAB7}" destId="{478C1C26-A292-429F-BA4D-595DBBCECC1E}" srcOrd="1" destOrd="0" presId="urn:microsoft.com/office/officeart/2005/8/layout/hProcess11"/>
    <dgm:cxn modelId="{FE99B7C2-A47C-42A5-A238-6CF995EECAFD}" type="presParOf" srcId="{8A6FB5DF-CC5E-46D0-ACBB-EF69BAB7BAB7}" destId="{85E6A6D1-8ADB-4585-9E43-580809D251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104F7-7941-413D-A95B-797FC5322D93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84907E04-0CB6-4AC2-8A79-364D331B9AA2}">
      <dgm:prSet phldrT="[Texte]"/>
      <dgm:spPr/>
      <dgm:t>
        <a:bodyPr/>
        <a:lstStyle/>
        <a:p>
          <a:r>
            <a:rPr lang="fr-FR" dirty="0"/>
            <a:t>Choix de la carte</a:t>
          </a:r>
        </a:p>
      </dgm:t>
    </dgm:pt>
    <dgm:pt modelId="{0E4462FB-CC80-453A-B710-D00B8B0D4F14}" type="parTrans" cxnId="{8094EE0D-1A64-4243-B796-53C3708E6605}">
      <dgm:prSet/>
      <dgm:spPr/>
      <dgm:t>
        <a:bodyPr/>
        <a:lstStyle/>
        <a:p>
          <a:endParaRPr lang="fr-FR"/>
        </a:p>
      </dgm:t>
    </dgm:pt>
    <dgm:pt modelId="{6CDAAF62-168D-4810-A27C-C995CEC4772F}" type="sibTrans" cxnId="{8094EE0D-1A64-4243-B796-53C3708E6605}">
      <dgm:prSet/>
      <dgm:spPr/>
      <dgm:t>
        <a:bodyPr/>
        <a:lstStyle/>
        <a:p>
          <a:endParaRPr lang="fr-FR"/>
        </a:p>
      </dgm:t>
    </dgm:pt>
    <dgm:pt modelId="{F4091BCF-7704-4D5B-8AA5-039602FF459A}">
      <dgm:prSet phldrT="[Texte]"/>
      <dgm:spPr/>
      <dgm:t>
        <a:bodyPr/>
        <a:lstStyle/>
        <a:p>
          <a:r>
            <a:rPr lang="fr-FR" dirty="0"/>
            <a:t>Prétraitement de l’image</a:t>
          </a:r>
        </a:p>
      </dgm:t>
    </dgm:pt>
    <dgm:pt modelId="{7C4C35A7-66FF-48D8-9A90-733C99ED09DC}" type="parTrans" cxnId="{B3110A35-8D5E-4A0F-97AD-EAB98D5BEF61}">
      <dgm:prSet/>
      <dgm:spPr/>
      <dgm:t>
        <a:bodyPr/>
        <a:lstStyle/>
        <a:p>
          <a:endParaRPr lang="fr-FR"/>
        </a:p>
      </dgm:t>
    </dgm:pt>
    <dgm:pt modelId="{5E76C4AF-A58A-477B-A20B-6C5B9B5D2E8A}" type="sibTrans" cxnId="{B3110A35-8D5E-4A0F-97AD-EAB98D5BEF61}">
      <dgm:prSet/>
      <dgm:spPr/>
      <dgm:t>
        <a:bodyPr/>
        <a:lstStyle/>
        <a:p>
          <a:endParaRPr lang="fr-FR"/>
        </a:p>
      </dgm:t>
    </dgm:pt>
    <dgm:pt modelId="{368E4392-F646-44BF-A069-BAD2D25EF197}">
      <dgm:prSet phldrT="[Texte]"/>
      <dgm:spPr/>
      <dgm:t>
        <a:bodyPr/>
        <a:lstStyle/>
        <a:p>
          <a:r>
            <a:rPr lang="fr-FR" dirty="0"/>
            <a:t>Redimensionnement</a:t>
          </a:r>
        </a:p>
      </dgm:t>
    </dgm:pt>
    <dgm:pt modelId="{490B9AFA-B496-408E-8197-EA86D92C3635}" type="parTrans" cxnId="{2B92C7D4-1327-48A2-8D2B-C9281DC317DA}">
      <dgm:prSet/>
      <dgm:spPr/>
      <dgm:t>
        <a:bodyPr/>
        <a:lstStyle/>
        <a:p>
          <a:endParaRPr lang="fr-FR"/>
        </a:p>
      </dgm:t>
    </dgm:pt>
    <dgm:pt modelId="{37560108-B429-45BB-811A-2E2D80E931C5}" type="sibTrans" cxnId="{2B92C7D4-1327-48A2-8D2B-C9281DC317DA}">
      <dgm:prSet/>
      <dgm:spPr/>
      <dgm:t>
        <a:bodyPr/>
        <a:lstStyle/>
        <a:p>
          <a:endParaRPr lang="fr-FR"/>
        </a:p>
      </dgm:t>
    </dgm:pt>
    <dgm:pt modelId="{B924690E-87ED-44D1-ADCA-3DADD3A11094}">
      <dgm:prSet phldrT="[Texte]"/>
      <dgm:spPr/>
      <dgm:t>
        <a:bodyPr/>
        <a:lstStyle/>
        <a:p>
          <a:r>
            <a:rPr lang="fr-FR" dirty="0"/>
            <a:t>Base de données</a:t>
          </a:r>
        </a:p>
      </dgm:t>
    </dgm:pt>
    <dgm:pt modelId="{28E5C030-A852-4512-8002-4559C96845A8}" type="parTrans" cxnId="{A4D15D6A-D0EF-4643-A86B-AFCD8ABBB8FE}">
      <dgm:prSet/>
      <dgm:spPr/>
      <dgm:t>
        <a:bodyPr/>
        <a:lstStyle/>
        <a:p>
          <a:endParaRPr lang="fr-FR"/>
        </a:p>
      </dgm:t>
    </dgm:pt>
    <dgm:pt modelId="{EBA924A0-C39E-4EA5-9361-E4A0F9B315DE}" type="sibTrans" cxnId="{A4D15D6A-D0EF-4643-A86B-AFCD8ABBB8FE}">
      <dgm:prSet/>
      <dgm:spPr/>
      <dgm:t>
        <a:bodyPr/>
        <a:lstStyle/>
        <a:p>
          <a:endParaRPr lang="fr-FR"/>
        </a:p>
      </dgm:t>
    </dgm:pt>
    <dgm:pt modelId="{9BACB86E-9B5B-46B7-A74C-6AC0E914E80C}" type="pres">
      <dgm:prSet presAssocID="{D0E104F7-7941-413D-A95B-797FC5322D93}" presName="Name0" presStyleCnt="0">
        <dgm:presLayoutVars>
          <dgm:dir/>
          <dgm:resizeHandles val="exact"/>
        </dgm:presLayoutVars>
      </dgm:prSet>
      <dgm:spPr/>
    </dgm:pt>
    <dgm:pt modelId="{1EDC6B8F-3E3E-4AF8-B7D5-AB50CD491CDA}" type="pres">
      <dgm:prSet presAssocID="{D0E104F7-7941-413D-A95B-797FC5322D93}" presName="arrow" presStyleLbl="bgShp" presStyleIdx="0" presStyleCnt="1"/>
      <dgm:spPr/>
    </dgm:pt>
    <dgm:pt modelId="{8FD9D53D-F8CA-4953-B7B3-CFAF00307E69}" type="pres">
      <dgm:prSet presAssocID="{D0E104F7-7941-413D-A95B-797FC5322D93}" presName="points" presStyleCnt="0"/>
      <dgm:spPr/>
    </dgm:pt>
    <dgm:pt modelId="{9B881FCD-440B-4F6B-ADCB-6BBCE80AA94D}" type="pres">
      <dgm:prSet presAssocID="{84907E04-0CB6-4AC2-8A79-364D331B9AA2}" presName="compositeA" presStyleCnt="0"/>
      <dgm:spPr/>
    </dgm:pt>
    <dgm:pt modelId="{52F5A63B-FB41-44FC-938A-2F804DBC1F25}" type="pres">
      <dgm:prSet presAssocID="{84907E04-0CB6-4AC2-8A79-364D331B9AA2}" presName="textA" presStyleLbl="revTx" presStyleIdx="0" presStyleCnt="4">
        <dgm:presLayoutVars>
          <dgm:bulletEnabled val="1"/>
        </dgm:presLayoutVars>
      </dgm:prSet>
      <dgm:spPr/>
    </dgm:pt>
    <dgm:pt modelId="{4FE11788-E0E7-4748-AEB1-8B6BD6F05CEC}" type="pres">
      <dgm:prSet presAssocID="{84907E04-0CB6-4AC2-8A79-364D331B9AA2}" presName="circleA" presStyleLbl="node1" presStyleIdx="0" presStyleCnt="4"/>
      <dgm:spPr/>
    </dgm:pt>
    <dgm:pt modelId="{E924E79A-4D5C-4A2E-A966-3C2A77066120}" type="pres">
      <dgm:prSet presAssocID="{84907E04-0CB6-4AC2-8A79-364D331B9AA2}" presName="spaceA" presStyleCnt="0"/>
      <dgm:spPr/>
    </dgm:pt>
    <dgm:pt modelId="{A02DB1E3-0925-41E5-A992-45F37C280B56}" type="pres">
      <dgm:prSet presAssocID="{6CDAAF62-168D-4810-A27C-C995CEC4772F}" presName="space" presStyleCnt="0"/>
      <dgm:spPr/>
    </dgm:pt>
    <dgm:pt modelId="{B2C7D7E3-B885-43AE-9ED8-F6F660E63F1D}" type="pres">
      <dgm:prSet presAssocID="{F4091BCF-7704-4D5B-8AA5-039602FF459A}" presName="compositeB" presStyleCnt="0"/>
      <dgm:spPr/>
    </dgm:pt>
    <dgm:pt modelId="{3BC88EB0-7AE9-4DB2-BE47-3A12AE2EB767}" type="pres">
      <dgm:prSet presAssocID="{F4091BCF-7704-4D5B-8AA5-039602FF459A}" presName="textB" presStyleLbl="revTx" presStyleIdx="1" presStyleCnt="4">
        <dgm:presLayoutVars>
          <dgm:bulletEnabled val="1"/>
        </dgm:presLayoutVars>
      </dgm:prSet>
      <dgm:spPr/>
    </dgm:pt>
    <dgm:pt modelId="{FD93B19C-65A2-4E18-859A-BF492BF0A16E}" type="pres">
      <dgm:prSet presAssocID="{F4091BCF-7704-4D5B-8AA5-039602FF459A}" presName="circleB" presStyleLbl="node1" presStyleIdx="1" presStyleCnt="4"/>
      <dgm:spPr/>
    </dgm:pt>
    <dgm:pt modelId="{4C7262DF-3EBE-4719-97AD-9D7A59E0BA2B}" type="pres">
      <dgm:prSet presAssocID="{F4091BCF-7704-4D5B-8AA5-039602FF459A}" presName="spaceB" presStyleCnt="0"/>
      <dgm:spPr/>
    </dgm:pt>
    <dgm:pt modelId="{B113B4BD-D737-4026-AC99-1DE2E567F319}" type="pres">
      <dgm:prSet presAssocID="{5E76C4AF-A58A-477B-A20B-6C5B9B5D2E8A}" presName="space" presStyleCnt="0"/>
      <dgm:spPr/>
    </dgm:pt>
    <dgm:pt modelId="{928992B8-0AB1-4581-A585-4F500A85998A}" type="pres">
      <dgm:prSet presAssocID="{368E4392-F646-44BF-A069-BAD2D25EF197}" presName="compositeA" presStyleCnt="0"/>
      <dgm:spPr/>
    </dgm:pt>
    <dgm:pt modelId="{35DB0CF8-DD4D-4371-93FE-5A8BB20435F2}" type="pres">
      <dgm:prSet presAssocID="{368E4392-F646-44BF-A069-BAD2D25EF197}" presName="textA" presStyleLbl="revTx" presStyleIdx="2" presStyleCnt="4">
        <dgm:presLayoutVars>
          <dgm:bulletEnabled val="1"/>
        </dgm:presLayoutVars>
      </dgm:prSet>
      <dgm:spPr/>
    </dgm:pt>
    <dgm:pt modelId="{74F9D74E-0241-4EBD-9E72-17F8D7BD50E4}" type="pres">
      <dgm:prSet presAssocID="{368E4392-F646-44BF-A069-BAD2D25EF197}" presName="circleA" presStyleLbl="node1" presStyleIdx="2" presStyleCnt="4"/>
      <dgm:spPr/>
    </dgm:pt>
    <dgm:pt modelId="{97B31BF0-FF10-4895-8646-F99D7D8D26AE}" type="pres">
      <dgm:prSet presAssocID="{368E4392-F646-44BF-A069-BAD2D25EF197}" presName="spaceA" presStyleCnt="0"/>
      <dgm:spPr/>
    </dgm:pt>
    <dgm:pt modelId="{71C6070D-9F45-40A6-A8B8-5257B33685B6}" type="pres">
      <dgm:prSet presAssocID="{37560108-B429-45BB-811A-2E2D80E931C5}" presName="space" presStyleCnt="0"/>
      <dgm:spPr/>
    </dgm:pt>
    <dgm:pt modelId="{8A6FB5DF-CC5E-46D0-ACBB-EF69BAB7BAB7}" type="pres">
      <dgm:prSet presAssocID="{B924690E-87ED-44D1-ADCA-3DADD3A11094}" presName="compositeB" presStyleCnt="0"/>
      <dgm:spPr/>
    </dgm:pt>
    <dgm:pt modelId="{12D51704-CF93-43FE-B565-CFEBC953F31D}" type="pres">
      <dgm:prSet presAssocID="{B924690E-87ED-44D1-ADCA-3DADD3A11094}" presName="textB" presStyleLbl="revTx" presStyleIdx="3" presStyleCnt="4">
        <dgm:presLayoutVars>
          <dgm:bulletEnabled val="1"/>
        </dgm:presLayoutVars>
      </dgm:prSet>
      <dgm:spPr/>
    </dgm:pt>
    <dgm:pt modelId="{478C1C26-A292-429F-BA4D-595DBBCECC1E}" type="pres">
      <dgm:prSet presAssocID="{B924690E-87ED-44D1-ADCA-3DADD3A11094}" presName="circleB" presStyleLbl="node1" presStyleIdx="3" presStyleCnt="4"/>
      <dgm:spPr/>
    </dgm:pt>
    <dgm:pt modelId="{85E6A6D1-8ADB-4585-9E43-580809D25110}" type="pres">
      <dgm:prSet presAssocID="{B924690E-87ED-44D1-ADCA-3DADD3A11094}" presName="spaceB" presStyleCnt="0"/>
      <dgm:spPr/>
    </dgm:pt>
  </dgm:ptLst>
  <dgm:cxnLst>
    <dgm:cxn modelId="{8094EE0D-1A64-4243-B796-53C3708E6605}" srcId="{D0E104F7-7941-413D-A95B-797FC5322D93}" destId="{84907E04-0CB6-4AC2-8A79-364D331B9AA2}" srcOrd="0" destOrd="0" parTransId="{0E4462FB-CC80-453A-B710-D00B8B0D4F14}" sibTransId="{6CDAAF62-168D-4810-A27C-C995CEC4772F}"/>
    <dgm:cxn modelId="{C0BEF628-E658-43BA-B683-9054A4D66701}" type="presOf" srcId="{84907E04-0CB6-4AC2-8A79-364D331B9AA2}" destId="{52F5A63B-FB41-44FC-938A-2F804DBC1F25}" srcOrd="0" destOrd="0" presId="urn:microsoft.com/office/officeart/2005/8/layout/hProcess11"/>
    <dgm:cxn modelId="{B3110A35-8D5E-4A0F-97AD-EAB98D5BEF61}" srcId="{D0E104F7-7941-413D-A95B-797FC5322D93}" destId="{F4091BCF-7704-4D5B-8AA5-039602FF459A}" srcOrd="1" destOrd="0" parTransId="{7C4C35A7-66FF-48D8-9A90-733C99ED09DC}" sibTransId="{5E76C4AF-A58A-477B-A20B-6C5B9B5D2E8A}"/>
    <dgm:cxn modelId="{6238565E-A487-48A3-B9D2-02F71D77FC1C}" type="presOf" srcId="{368E4392-F646-44BF-A069-BAD2D25EF197}" destId="{35DB0CF8-DD4D-4371-93FE-5A8BB20435F2}" srcOrd="0" destOrd="0" presId="urn:microsoft.com/office/officeart/2005/8/layout/hProcess11"/>
    <dgm:cxn modelId="{A4D15D6A-D0EF-4643-A86B-AFCD8ABBB8FE}" srcId="{D0E104F7-7941-413D-A95B-797FC5322D93}" destId="{B924690E-87ED-44D1-ADCA-3DADD3A11094}" srcOrd="3" destOrd="0" parTransId="{28E5C030-A852-4512-8002-4559C96845A8}" sibTransId="{EBA924A0-C39E-4EA5-9361-E4A0F9B315DE}"/>
    <dgm:cxn modelId="{B7295D8D-4295-41EC-9353-1DB0ABCB385D}" type="presOf" srcId="{F4091BCF-7704-4D5B-8AA5-039602FF459A}" destId="{3BC88EB0-7AE9-4DB2-BE47-3A12AE2EB767}" srcOrd="0" destOrd="0" presId="urn:microsoft.com/office/officeart/2005/8/layout/hProcess11"/>
    <dgm:cxn modelId="{181B36BD-E068-4C44-AE41-7A9AE99FD37E}" type="presOf" srcId="{D0E104F7-7941-413D-A95B-797FC5322D93}" destId="{9BACB86E-9B5B-46B7-A74C-6AC0E914E80C}" srcOrd="0" destOrd="0" presId="urn:microsoft.com/office/officeart/2005/8/layout/hProcess11"/>
    <dgm:cxn modelId="{2B92C7D4-1327-48A2-8D2B-C9281DC317DA}" srcId="{D0E104F7-7941-413D-A95B-797FC5322D93}" destId="{368E4392-F646-44BF-A069-BAD2D25EF197}" srcOrd="2" destOrd="0" parTransId="{490B9AFA-B496-408E-8197-EA86D92C3635}" sibTransId="{37560108-B429-45BB-811A-2E2D80E931C5}"/>
    <dgm:cxn modelId="{2D5DD5F7-6AD4-4D59-B120-26DF7CB8B2B2}" type="presOf" srcId="{B924690E-87ED-44D1-ADCA-3DADD3A11094}" destId="{12D51704-CF93-43FE-B565-CFEBC953F31D}" srcOrd="0" destOrd="0" presId="urn:microsoft.com/office/officeart/2005/8/layout/hProcess11"/>
    <dgm:cxn modelId="{D2E48439-8359-4DE0-BB1E-10320FDBD8A3}" type="presParOf" srcId="{9BACB86E-9B5B-46B7-A74C-6AC0E914E80C}" destId="{1EDC6B8F-3E3E-4AF8-B7D5-AB50CD491CDA}" srcOrd="0" destOrd="0" presId="urn:microsoft.com/office/officeart/2005/8/layout/hProcess11"/>
    <dgm:cxn modelId="{BA69C56C-651F-4224-82D8-ADB5E19CDA65}" type="presParOf" srcId="{9BACB86E-9B5B-46B7-A74C-6AC0E914E80C}" destId="{8FD9D53D-F8CA-4953-B7B3-CFAF00307E69}" srcOrd="1" destOrd="0" presId="urn:microsoft.com/office/officeart/2005/8/layout/hProcess11"/>
    <dgm:cxn modelId="{68E50F34-69A7-411A-8C45-1BC3A13AF2A0}" type="presParOf" srcId="{8FD9D53D-F8CA-4953-B7B3-CFAF00307E69}" destId="{9B881FCD-440B-4F6B-ADCB-6BBCE80AA94D}" srcOrd="0" destOrd="0" presId="urn:microsoft.com/office/officeart/2005/8/layout/hProcess11"/>
    <dgm:cxn modelId="{C58F8FC2-54E2-4916-9858-41CEF4D4F60F}" type="presParOf" srcId="{9B881FCD-440B-4F6B-ADCB-6BBCE80AA94D}" destId="{52F5A63B-FB41-44FC-938A-2F804DBC1F25}" srcOrd="0" destOrd="0" presId="urn:microsoft.com/office/officeart/2005/8/layout/hProcess11"/>
    <dgm:cxn modelId="{5BE9C40C-E60B-41A2-A12A-931C977D5EB4}" type="presParOf" srcId="{9B881FCD-440B-4F6B-ADCB-6BBCE80AA94D}" destId="{4FE11788-E0E7-4748-AEB1-8B6BD6F05CEC}" srcOrd="1" destOrd="0" presId="urn:microsoft.com/office/officeart/2005/8/layout/hProcess11"/>
    <dgm:cxn modelId="{EFB15F12-2D94-4EFD-BB5D-8A2AD9E686FD}" type="presParOf" srcId="{9B881FCD-440B-4F6B-ADCB-6BBCE80AA94D}" destId="{E924E79A-4D5C-4A2E-A966-3C2A77066120}" srcOrd="2" destOrd="0" presId="urn:microsoft.com/office/officeart/2005/8/layout/hProcess11"/>
    <dgm:cxn modelId="{C2182047-2241-4005-B353-779D4C48BD2E}" type="presParOf" srcId="{8FD9D53D-F8CA-4953-B7B3-CFAF00307E69}" destId="{A02DB1E3-0925-41E5-A992-45F37C280B56}" srcOrd="1" destOrd="0" presId="urn:microsoft.com/office/officeart/2005/8/layout/hProcess11"/>
    <dgm:cxn modelId="{BE34A746-243D-44B8-B5CF-D977D81180E1}" type="presParOf" srcId="{8FD9D53D-F8CA-4953-B7B3-CFAF00307E69}" destId="{B2C7D7E3-B885-43AE-9ED8-F6F660E63F1D}" srcOrd="2" destOrd="0" presId="urn:microsoft.com/office/officeart/2005/8/layout/hProcess11"/>
    <dgm:cxn modelId="{DB106E79-BEC4-4C48-A2E8-5B64EF0146A1}" type="presParOf" srcId="{B2C7D7E3-B885-43AE-9ED8-F6F660E63F1D}" destId="{3BC88EB0-7AE9-4DB2-BE47-3A12AE2EB767}" srcOrd="0" destOrd="0" presId="urn:microsoft.com/office/officeart/2005/8/layout/hProcess11"/>
    <dgm:cxn modelId="{7085F622-B961-4661-BDBE-287E7B1CEEEA}" type="presParOf" srcId="{B2C7D7E3-B885-43AE-9ED8-F6F660E63F1D}" destId="{FD93B19C-65A2-4E18-859A-BF492BF0A16E}" srcOrd="1" destOrd="0" presId="urn:microsoft.com/office/officeart/2005/8/layout/hProcess11"/>
    <dgm:cxn modelId="{41D3B706-6A20-4267-A7DC-042BAAA5A977}" type="presParOf" srcId="{B2C7D7E3-B885-43AE-9ED8-F6F660E63F1D}" destId="{4C7262DF-3EBE-4719-97AD-9D7A59E0BA2B}" srcOrd="2" destOrd="0" presId="urn:microsoft.com/office/officeart/2005/8/layout/hProcess11"/>
    <dgm:cxn modelId="{391B1AFA-391E-4803-BE68-083E66B74A5E}" type="presParOf" srcId="{8FD9D53D-F8CA-4953-B7B3-CFAF00307E69}" destId="{B113B4BD-D737-4026-AC99-1DE2E567F319}" srcOrd="3" destOrd="0" presId="urn:microsoft.com/office/officeart/2005/8/layout/hProcess11"/>
    <dgm:cxn modelId="{B468A26E-69FA-467D-BCEC-7E419C3DB7D4}" type="presParOf" srcId="{8FD9D53D-F8CA-4953-B7B3-CFAF00307E69}" destId="{928992B8-0AB1-4581-A585-4F500A85998A}" srcOrd="4" destOrd="0" presId="urn:microsoft.com/office/officeart/2005/8/layout/hProcess11"/>
    <dgm:cxn modelId="{9036933A-FB28-4308-9F41-6EAFB66C32F5}" type="presParOf" srcId="{928992B8-0AB1-4581-A585-4F500A85998A}" destId="{35DB0CF8-DD4D-4371-93FE-5A8BB20435F2}" srcOrd="0" destOrd="0" presId="urn:microsoft.com/office/officeart/2005/8/layout/hProcess11"/>
    <dgm:cxn modelId="{2EC4515E-242F-4BD4-93BE-F78D8BB8F433}" type="presParOf" srcId="{928992B8-0AB1-4581-A585-4F500A85998A}" destId="{74F9D74E-0241-4EBD-9E72-17F8D7BD50E4}" srcOrd="1" destOrd="0" presId="urn:microsoft.com/office/officeart/2005/8/layout/hProcess11"/>
    <dgm:cxn modelId="{ECB79D81-9680-4D9A-9668-89DA0B0C4BBD}" type="presParOf" srcId="{928992B8-0AB1-4581-A585-4F500A85998A}" destId="{97B31BF0-FF10-4895-8646-F99D7D8D26AE}" srcOrd="2" destOrd="0" presId="urn:microsoft.com/office/officeart/2005/8/layout/hProcess11"/>
    <dgm:cxn modelId="{4229EA17-8350-4950-A34F-5966F957E101}" type="presParOf" srcId="{8FD9D53D-F8CA-4953-B7B3-CFAF00307E69}" destId="{71C6070D-9F45-40A6-A8B8-5257B33685B6}" srcOrd="5" destOrd="0" presId="urn:microsoft.com/office/officeart/2005/8/layout/hProcess11"/>
    <dgm:cxn modelId="{C3486F2C-2188-4C40-ABDB-2E7AE71E2994}" type="presParOf" srcId="{8FD9D53D-F8CA-4953-B7B3-CFAF00307E69}" destId="{8A6FB5DF-CC5E-46D0-ACBB-EF69BAB7BAB7}" srcOrd="6" destOrd="0" presId="urn:microsoft.com/office/officeart/2005/8/layout/hProcess11"/>
    <dgm:cxn modelId="{A47CDA49-1BD2-4078-A19E-EFEF9449FB14}" type="presParOf" srcId="{8A6FB5DF-CC5E-46D0-ACBB-EF69BAB7BAB7}" destId="{12D51704-CF93-43FE-B565-CFEBC953F31D}" srcOrd="0" destOrd="0" presId="urn:microsoft.com/office/officeart/2005/8/layout/hProcess11"/>
    <dgm:cxn modelId="{753BBDB0-FD19-46B6-A821-9802085F5A87}" type="presParOf" srcId="{8A6FB5DF-CC5E-46D0-ACBB-EF69BAB7BAB7}" destId="{478C1C26-A292-429F-BA4D-595DBBCECC1E}" srcOrd="1" destOrd="0" presId="urn:microsoft.com/office/officeart/2005/8/layout/hProcess11"/>
    <dgm:cxn modelId="{FE99B7C2-A47C-42A5-A238-6CF995EECAFD}" type="presParOf" srcId="{8A6FB5DF-CC5E-46D0-ACBB-EF69BAB7BAB7}" destId="{85E6A6D1-8ADB-4585-9E43-580809D251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104F7-7941-413D-A95B-797FC5322D93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84907E04-0CB6-4AC2-8A79-364D331B9AA2}">
      <dgm:prSet phldrT="[Texte]"/>
      <dgm:spPr/>
      <dgm:t>
        <a:bodyPr/>
        <a:lstStyle/>
        <a:p>
          <a:r>
            <a:rPr lang="fr-FR" dirty="0"/>
            <a:t>Choix de la carte</a:t>
          </a:r>
        </a:p>
      </dgm:t>
    </dgm:pt>
    <dgm:pt modelId="{0E4462FB-CC80-453A-B710-D00B8B0D4F14}" type="parTrans" cxnId="{8094EE0D-1A64-4243-B796-53C3708E6605}">
      <dgm:prSet/>
      <dgm:spPr/>
      <dgm:t>
        <a:bodyPr/>
        <a:lstStyle/>
        <a:p>
          <a:endParaRPr lang="fr-FR"/>
        </a:p>
      </dgm:t>
    </dgm:pt>
    <dgm:pt modelId="{6CDAAF62-168D-4810-A27C-C995CEC4772F}" type="sibTrans" cxnId="{8094EE0D-1A64-4243-B796-53C3708E6605}">
      <dgm:prSet/>
      <dgm:spPr/>
      <dgm:t>
        <a:bodyPr/>
        <a:lstStyle/>
        <a:p>
          <a:endParaRPr lang="fr-FR"/>
        </a:p>
      </dgm:t>
    </dgm:pt>
    <dgm:pt modelId="{F4091BCF-7704-4D5B-8AA5-039602FF459A}">
      <dgm:prSet phldrT="[Texte]"/>
      <dgm:spPr/>
      <dgm:t>
        <a:bodyPr/>
        <a:lstStyle/>
        <a:p>
          <a:r>
            <a:rPr lang="fr-FR" dirty="0"/>
            <a:t>Prétraitement de l’image</a:t>
          </a:r>
        </a:p>
      </dgm:t>
    </dgm:pt>
    <dgm:pt modelId="{7C4C35A7-66FF-48D8-9A90-733C99ED09DC}" type="parTrans" cxnId="{B3110A35-8D5E-4A0F-97AD-EAB98D5BEF61}">
      <dgm:prSet/>
      <dgm:spPr/>
      <dgm:t>
        <a:bodyPr/>
        <a:lstStyle/>
        <a:p>
          <a:endParaRPr lang="fr-FR"/>
        </a:p>
      </dgm:t>
    </dgm:pt>
    <dgm:pt modelId="{5E76C4AF-A58A-477B-A20B-6C5B9B5D2E8A}" type="sibTrans" cxnId="{B3110A35-8D5E-4A0F-97AD-EAB98D5BEF61}">
      <dgm:prSet/>
      <dgm:spPr/>
      <dgm:t>
        <a:bodyPr/>
        <a:lstStyle/>
        <a:p>
          <a:endParaRPr lang="fr-FR"/>
        </a:p>
      </dgm:t>
    </dgm:pt>
    <dgm:pt modelId="{368E4392-F646-44BF-A069-BAD2D25EF197}">
      <dgm:prSet phldrT="[Texte]"/>
      <dgm:spPr/>
      <dgm:t>
        <a:bodyPr/>
        <a:lstStyle/>
        <a:p>
          <a:r>
            <a:rPr lang="fr-FR" dirty="0"/>
            <a:t>Redimensionnement</a:t>
          </a:r>
        </a:p>
      </dgm:t>
    </dgm:pt>
    <dgm:pt modelId="{490B9AFA-B496-408E-8197-EA86D92C3635}" type="parTrans" cxnId="{2B92C7D4-1327-48A2-8D2B-C9281DC317DA}">
      <dgm:prSet/>
      <dgm:spPr/>
      <dgm:t>
        <a:bodyPr/>
        <a:lstStyle/>
        <a:p>
          <a:endParaRPr lang="fr-FR"/>
        </a:p>
      </dgm:t>
    </dgm:pt>
    <dgm:pt modelId="{37560108-B429-45BB-811A-2E2D80E931C5}" type="sibTrans" cxnId="{2B92C7D4-1327-48A2-8D2B-C9281DC317DA}">
      <dgm:prSet/>
      <dgm:spPr/>
      <dgm:t>
        <a:bodyPr/>
        <a:lstStyle/>
        <a:p>
          <a:endParaRPr lang="fr-FR"/>
        </a:p>
      </dgm:t>
    </dgm:pt>
    <dgm:pt modelId="{B924690E-87ED-44D1-ADCA-3DADD3A11094}">
      <dgm:prSet phldrT="[Texte]"/>
      <dgm:spPr/>
      <dgm:t>
        <a:bodyPr/>
        <a:lstStyle/>
        <a:p>
          <a:r>
            <a:rPr lang="fr-FR" dirty="0"/>
            <a:t>Base de données</a:t>
          </a:r>
        </a:p>
      </dgm:t>
    </dgm:pt>
    <dgm:pt modelId="{28E5C030-A852-4512-8002-4559C96845A8}" type="parTrans" cxnId="{A4D15D6A-D0EF-4643-A86B-AFCD8ABBB8FE}">
      <dgm:prSet/>
      <dgm:spPr/>
      <dgm:t>
        <a:bodyPr/>
        <a:lstStyle/>
        <a:p>
          <a:endParaRPr lang="fr-FR"/>
        </a:p>
      </dgm:t>
    </dgm:pt>
    <dgm:pt modelId="{EBA924A0-C39E-4EA5-9361-E4A0F9B315DE}" type="sibTrans" cxnId="{A4D15D6A-D0EF-4643-A86B-AFCD8ABBB8FE}">
      <dgm:prSet/>
      <dgm:spPr/>
      <dgm:t>
        <a:bodyPr/>
        <a:lstStyle/>
        <a:p>
          <a:endParaRPr lang="fr-FR"/>
        </a:p>
      </dgm:t>
    </dgm:pt>
    <dgm:pt modelId="{9BACB86E-9B5B-46B7-A74C-6AC0E914E80C}" type="pres">
      <dgm:prSet presAssocID="{D0E104F7-7941-413D-A95B-797FC5322D93}" presName="Name0" presStyleCnt="0">
        <dgm:presLayoutVars>
          <dgm:dir/>
          <dgm:resizeHandles val="exact"/>
        </dgm:presLayoutVars>
      </dgm:prSet>
      <dgm:spPr/>
    </dgm:pt>
    <dgm:pt modelId="{1EDC6B8F-3E3E-4AF8-B7D5-AB50CD491CDA}" type="pres">
      <dgm:prSet presAssocID="{D0E104F7-7941-413D-A95B-797FC5322D93}" presName="arrow" presStyleLbl="bgShp" presStyleIdx="0" presStyleCnt="1"/>
      <dgm:spPr/>
    </dgm:pt>
    <dgm:pt modelId="{8FD9D53D-F8CA-4953-B7B3-CFAF00307E69}" type="pres">
      <dgm:prSet presAssocID="{D0E104F7-7941-413D-A95B-797FC5322D93}" presName="points" presStyleCnt="0"/>
      <dgm:spPr/>
    </dgm:pt>
    <dgm:pt modelId="{9B881FCD-440B-4F6B-ADCB-6BBCE80AA94D}" type="pres">
      <dgm:prSet presAssocID="{84907E04-0CB6-4AC2-8A79-364D331B9AA2}" presName="compositeA" presStyleCnt="0"/>
      <dgm:spPr/>
    </dgm:pt>
    <dgm:pt modelId="{52F5A63B-FB41-44FC-938A-2F804DBC1F25}" type="pres">
      <dgm:prSet presAssocID="{84907E04-0CB6-4AC2-8A79-364D331B9AA2}" presName="textA" presStyleLbl="revTx" presStyleIdx="0" presStyleCnt="4">
        <dgm:presLayoutVars>
          <dgm:bulletEnabled val="1"/>
        </dgm:presLayoutVars>
      </dgm:prSet>
      <dgm:spPr/>
    </dgm:pt>
    <dgm:pt modelId="{4FE11788-E0E7-4748-AEB1-8B6BD6F05CEC}" type="pres">
      <dgm:prSet presAssocID="{84907E04-0CB6-4AC2-8A79-364D331B9AA2}" presName="circleA" presStyleLbl="node1" presStyleIdx="0" presStyleCnt="4"/>
      <dgm:spPr/>
    </dgm:pt>
    <dgm:pt modelId="{E924E79A-4D5C-4A2E-A966-3C2A77066120}" type="pres">
      <dgm:prSet presAssocID="{84907E04-0CB6-4AC2-8A79-364D331B9AA2}" presName="spaceA" presStyleCnt="0"/>
      <dgm:spPr/>
    </dgm:pt>
    <dgm:pt modelId="{A02DB1E3-0925-41E5-A992-45F37C280B56}" type="pres">
      <dgm:prSet presAssocID="{6CDAAF62-168D-4810-A27C-C995CEC4772F}" presName="space" presStyleCnt="0"/>
      <dgm:spPr/>
    </dgm:pt>
    <dgm:pt modelId="{B2C7D7E3-B885-43AE-9ED8-F6F660E63F1D}" type="pres">
      <dgm:prSet presAssocID="{F4091BCF-7704-4D5B-8AA5-039602FF459A}" presName="compositeB" presStyleCnt="0"/>
      <dgm:spPr/>
    </dgm:pt>
    <dgm:pt modelId="{3BC88EB0-7AE9-4DB2-BE47-3A12AE2EB767}" type="pres">
      <dgm:prSet presAssocID="{F4091BCF-7704-4D5B-8AA5-039602FF459A}" presName="textB" presStyleLbl="revTx" presStyleIdx="1" presStyleCnt="4">
        <dgm:presLayoutVars>
          <dgm:bulletEnabled val="1"/>
        </dgm:presLayoutVars>
      </dgm:prSet>
      <dgm:spPr/>
    </dgm:pt>
    <dgm:pt modelId="{FD93B19C-65A2-4E18-859A-BF492BF0A16E}" type="pres">
      <dgm:prSet presAssocID="{F4091BCF-7704-4D5B-8AA5-039602FF459A}" presName="circleB" presStyleLbl="node1" presStyleIdx="1" presStyleCnt="4"/>
      <dgm:spPr/>
    </dgm:pt>
    <dgm:pt modelId="{4C7262DF-3EBE-4719-97AD-9D7A59E0BA2B}" type="pres">
      <dgm:prSet presAssocID="{F4091BCF-7704-4D5B-8AA5-039602FF459A}" presName="spaceB" presStyleCnt="0"/>
      <dgm:spPr/>
    </dgm:pt>
    <dgm:pt modelId="{B113B4BD-D737-4026-AC99-1DE2E567F319}" type="pres">
      <dgm:prSet presAssocID="{5E76C4AF-A58A-477B-A20B-6C5B9B5D2E8A}" presName="space" presStyleCnt="0"/>
      <dgm:spPr/>
    </dgm:pt>
    <dgm:pt modelId="{928992B8-0AB1-4581-A585-4F500A85998A}" type="pres">
      <dgm:prSet presAssocID="{368E4392-F646-44BF-A069-BAD2D25EF197}" presName="compositeA" presStyleCnt="0"/>
      <dgm:spPr/>
    </dgm:pt>
    <dgm:pt modelId="{35DB0CF8-DD4D-4371-93FE-5A8BB20435F2}" type="pres">
      <dgm:prSet presAssocID="{368E4392-F646-44BF-A069-BAD2D25EF197}" presName="textA" presStyleLbl="revTx" presStyleIdx="2" presStyleCnt="4">
        <dgm:presLayoutVars>
          <dgm:bulletEnabled val="1"/>
        </dgm:presLayoutVars>
      </dgm:prSet>
      <dgm:spPr/>
    </dgm:pt>
    <dgm:pt modelId="{74F9D74E-0241-4EBD-9E72-17F8D7BD50E4}" type="pres">
      <dgm:prSet presAssocID="{368E4392-F646-44BF-A069-BAD2D25EF197}" presName="circleA" presStyleLbl="node1" presStyleIdx="2" presStyleCnt="4"/>
      <dgm:spPr/>
    </dgm:pt>
    <dgm:pt modelId="{97B31BF0-FF10-4895-8646-F99D7D8D26AE}" type="pres">
      <dgm:prSet presAssocID="{368E4392-F646-44BF-A069-BAD2D25EF197}" presName="spaceA" presStyleCnt="0"/>
      <dgm:spPr/>
    </dgm:pt>
    <dgm:pt modelId="{71C6070D-9F45-40A6-A8B8-5257B33685B6}" type="pres">
      <dgm:prSet presAssocID="{37560108-B429-45BB-811A-2E2D80E931C5}" presName="space" presStyleCnt="0"/>
      <dgm:spPr/>
    </dgm:pt>
    <dgm:pt modelId="{8A6FB5DF-CC5E-46D0-ACBB-EF69BAB7BAB7}" type="pres">
      <dgm:prSet presAssocID="{B924690E-87ED-44D1-ADCA-3DADD3A11094}" presName="compositeB" presStyleCnt="0"/>
      <dgm:spPr/>
    </dgm:pt>
    <dgm:pt modelId="{12D51704-CF93-43FE-B565-CFEBC953F31D}" type="pres">
      <dgm:prSet presAssocID="{B924690E-87ED-44D1-ADCA-3DADD3A11094}" presName="textB" presStyleLbl="revTx" presStyleIdx="3" presStyleCnt="4">
        <dgm:presLayoutVars>
          <dgm:bulletEnabled val="1"/>
        </dgm:presLayoutVars>
      </dgm:prSet>
      <dgm:spPr/>
    </dgm:pt>
    <dgm:pt modelId="{478C1C26-A292-429F-BA4D-595DBBCECC1E}" type="pres">
      <dgm:prSet presAssocID="{B924690E-87ED-44D1-ADCA-3DADD3A11094}" presName="circleB" presStyleLbl="node1" presStyleIdx="3" presStyleCnt="4"/>
      <dgm:spPr/>
    </dgm:pt>
    <dgm:pt modelId="{85E6A6D1-8ADB-4585-9E43-580809D25110}" type="pres">
      <dgm:prSet presAssocID="{B924690E-87ED-44D1-ADCA-3DADD3A11094}" presName="spaceB" presStyleCnt="0"/>
      <dgm:spPr/>
    </dgm:pt>
  </dgm:ptLst>
  <dgm:cxnLst>
    <dgm:cxn modelId="{8094EE0D-1A64-4243-B796-53C3708E6605}" srcId="{D0E104F7-7941-413D-A95B-797FC5322D93}" destId="{84907E04-0CB6-4AC2-8A79-364D331B9AA2}" srcOrd="0" destOrd="0" parTransId="{0E4462FB-CC80-453A-B710-D00B8B0D4F14}" sibTransId="{6CDAAF62-168D-4810-A27C-C995CEC4772F}"/>
    <dgm:cxn modelId="{C0BEF628-E658-43BA-B683-9054A4D66701}" type="presOf" srcId="{84907E04-0CB6-4AC2-8A79-364D331B9AA2}" destId="{52F5A63B-FB41-44FC-938A-2F804DBC1F25}" srcOrd="0" destOrd="0" presId="urn:microsoft.com/office/officeart/2005/8/layout/hProcess11"/>
    <dgm:cxn modelId="{B3110A35-8D5E-4A0F-97AD-EAB98D5BEF61}" srcId="{D0E104F7-7941-413D-A95B-797FC5322D93}" destId="{F4091BCF-7704-4D5B-8AA5-039602FF459A}" srcOrd="1" destOrd="0" parTransId="{7C4C35A7-66FF-48D8-9A90-733C99ED09DC}" sibTransId="{5E76C4AF-A58A-477B-A20B-6C5B9B5D2E8A}"/>
    <dgm:cxn modelId="{6238565E-A487-48A3-B9D2-02F71D77FC1C}" type="presOf" srcId="{368E4392-F646-44BF-A069-BAD2D25EF197}" destId="{35DB0CF8-DD4D-4371-93FE-5A8BB20435F2}" srcOrd="0" destOrd="0" presId="urn:microsoft.com/office/officeart/2005/8/layout/hProcess11"/>
    <dgm:cxn modelId="{A4D15D6A-D0EF-4643-A86B-AFCD8ABBB8FE}" srcId="{D0E104F7-7941-413D-A95B-797FC5322D93}" destId="{B924690E-87ED-44D1-ADCA-3DADD3A11094}" srcOrd="3" destOrd="0" parTransId="{28E5C030-A852-4512-8002-4559C96845A8}" sibTransId="{EBA924A0-C39E-4EA5-9361-E4A0F9B315DE}"/>
    <dgm:cxn modelId="{B7295D8D-4295-41EC-9353-1DB0ABCB385D}" type="presOf" srcId="{F4091BCF-7704-4D5B-8AA5-039602FF459A}" destId="{3BC88EB0-7AE9-4DB2-BE47-3A12AE2EB767}" srcOrd="0" destOrd="0" presId="urn:microsoft.com/office/officeart/2005/8/layout/hProcess11"/>
    <dgm:cxn modelId="{181B36BD-E068-4C44-AE41-7A9AE99FD37E}" type="presOf" srcId="{D0E104F7-7941-413D-A95B-797FC5322D93}" destId="{9BACB86E-9B5B-46B7-A74C-6AC0E914E80C}" srcOrd="0" destOrd="0" presId="urn:microsoft.com/office/officeart/2005/8/layout/hProcess11"/>
    <dgm:cxn modelId="{2B92C7D4-1327-48A2-8D2B-C9281DC317DA}" srcId="{D0E104F7-7941-413D-A95B-797FC5322D93}" destId="{368E4392-F646-44BF-A069-BAD2D25EF197}" srcOrd="2" destOrd="0" parTransId="{490B9AFA-B496-408E-8197-EA86D92C3635}" sibTransId="{37560108-B429-45BB-811A-2E2D80E931C5}"/>
    <dgm:cxn modelId="{2D5DD5F7-6AD4-4D59-B120-26DF7CB8B2B2}" type="presOf" srcId="{B924690E-87ED-44D1-ADCA-3DADD3A11094}" destId="{12D51704-CF93-43FE-B565-CFEBC953F31D}" srcOrd="0" destOrd="0" presId="urn:microsoft.com/office/officeart/2005/8/layout/hProcess11"/>
    <dgm:cxn modelId="{D2E48439-8359-4DE0-BB1E-10320FDBD8A3}" type="presParOf" srcId="{9BACB86E-9B5B-46B7-A74C-6AC0E914E80C}" destId="{1EDC6B8F-3E3E-4AF8-B7D5-AB50CD491CDA}" srcOrd="0" destOrd="0" presId="urn:microsoft.com/office/officeart/2005/8/layout/hProcess11"/>
    <dgm:cxn modelId="{BA69C56C-651F-4224-82D8-ADB5E19CDA65}" type="presParOf" srcId="{9BACB86E-9B5B-46B7-A74C-6AC0E914E80C}" destId="{8FD9D53D-F8CA-4953-B7B3-CFAF00307E69}" srcOrd="1" destOrd="0" presId="urn:microsoft.com/office/officeart/2005/8/layout/hProcess11"/>
    <dgm:cxn modelId="{68E50F34-69A7-411A-8C45-1BC3A13AF2A0}" type="presParOf" srcId="{8FD9D53D-F8CA-4953-B7B3-CFAF00307E69}" destId="{9B881FCD-440B-4F6B-ADCB-6BBCE80AA94D}" srcOrd="0" destOrd="0" presId="urn:microsoft.com/office/officeart/2005/8/layout/hProcess11"/>
    <dgm:cxn modelId="{C58F8FC2-54E2-4916-9858-41CEF4D4F60F}" type="presParOf" srcId="{9B881FCD-440B-4F6B-ADCB-6BBCE80AA94D}" destId="{52F5A63B-FB41-44FC-938A-2F804DBC1F25}" srcOrd="0" destOrd="0" presId="urn:microsoft.com/office/officeart/2005/8/layout/hProcess11"/>
    <dgm:cxn modelId="{5BE9C40C-E60B-41A2-A12A-931C977D5EB4}" type="presParOf" srcId="{9B881FCD-440B-4F6B-ADCB-6BBCE80AA94D}" destId="{4FE11788-E0E7-4748-AEB1-8B6BD6F05CEC}" srcOrd="1" destOrd="0" presId="urn:microsoft.com/office/officeart/2005/8/layout/hProcess11"/>
    <dgm:cxn modelId="{EFB15F12-2D94-4EFD-BB5D-8A2AD9E686FD}" type="presParOf" srcId="{9B881FCD-440B-4F6B-ADCB-6BBCE80AA94D}" destId="{E924E79A-4D5C-4A2E-A966-3C2A77066120}" srcOrd="2" destOrd="0" presId="urn:microsoft.com/office/officeart/2005/8/layout/hProcess11"/>
    <dgm:cxn modelId="{C2182047-2241-4005-B353-779D4C48BD2E}" type="presParOf" srcId="{8FD9D53D-F8CA-4953-B7B3-CFAF00307E69}" destId="{A02DB1E3-0925-41E5-A992-45F37C280B56}" srcOrd="1" destOrd="0" presId="urn:microsoft.com/office/officeart/2005/8/layout/hProcess11"/>
    <dgm:cxn modelId="{BE34A746-243D-44B8-B5CF-D977D81180E1}" type="presParOf" srcId="{8FD9D53D-F8CA-4953-B7B3-CFAF00307E69}" destId="{B2C7D7E3-B885-43AE-9ED8-F6F660E63F1D}" srcOrd="2" destOrd="0" presId="urn:microsoft.com/office/officeart/2005/8/layout/hProcess11"/>
    <dgm:cxn modelId="{DB106E79-BEC4-4C48-A2E8-5B64EF0146A1}" type="presParOf" srcId="{B2C7D7E3-B885-43AE-9ED8-F6F660E63F1D}" destId="{3BC88EB0-7AE9-4DB2-BE47-3A12AE2EB767}" srcOrd="0" destOrd="0" presId="urn:microsoft.com/office/officeart/2005/8/layout/hProcess11"/>
    <dgm:cxn modelId="{7085F622-B961-4661-BDBE-287E7B1CEEEA}" type="presParOf" srcId="{B2C7D7E3-B885-43AE-9ED8-F6F660E63F1D}" destId="{FD93B19C-65A2-4E18-859A-BF492BF0A16E}" srcOrd="1" destOrd="0" presId="urn:microsoft.com/office/officeart/2005/8/layout/hProcess11"/>
    <dgm:cxn modelId="{41D3B706-6A20-4267-A7DC-042BAAA5A977}" type="presParOf" srcId="{B2C7D7E3-B885-43AE-9ED8-F6F660E63F1D}" destId="{4C7262DF-3EBE-4719-97AD-9D7A59E0BA2B}" srcOrd="2" destOrd="0" presId="urn:microsoft.com/office/officeart/2005/8/layout/hProcess11"/>
    <dgm:cxn modelId="{391B1AFA-391E-4803-BE68-083E66B74A5E}" type="presParOf" srcId="{8FD9D53D-F8CA-4953-B7B3-CFAF00307E69}" destId="{B113B4BD-D737-4026-AC99-1DE2E567F319}" srcOrd="3" destOrd="0" presId="urn:microsoft.com/office/officeart/2005/8/layout/hProcess11"/>
    <dgm:cxn modelId="{B468A26E-69FA-467D-BCEC-7E419C3DB7D4}" type="presParOf" srcId="{8FD9D53D-F8CA-4953-B7B3-CFAF00307E69}" destId="{928992B8-0AB1-4581-A585-4F500A85998A}" srcOrd="4" destOrd="0" presId="urn:microsoft.com/office/officeart/2005/8/layout/hProcess11"/>
    <dgm:cxn modelId="{9036933A-FB28-4308-9F41-6EAFB66C32F5}" type="presParOf" srcId="{928992B8-0AB1-4581-A585-4F500A85998A}" destId="{35DB0CF8-DD4D-4371-93FE-5A8BB20435F2}" srcOrd="0" destOrd="0" presId="urn:microsoft.com/office/officeart/2005/8/layout/hProcess11"/>
    <dgm:cxn modelId="{2EC4515E-242F-4BD4-93BE-F78D8BB8F433}" type="presParOf" srcId="{928992B8-0AB1-4581-A585-4F500A85998A}" destId="{74F9D74E-0241-4EBD-9E72-17F8D7BD50E4}" srcOrd="1" destOrd="0" presId="urn:microsoft.com/office/officeart/2005/8/layout/hProcess11"/>
    <dgm:cxn modelId="{ECB79D81-9680-4D9A-9668-89DA0B0C4BBD}" type="presParOf" srcId="{928992B8-0AB1-4581-A585-4F500A85998A}" destId="{97B31BF0-FF10-4895-8646-F99D7D8D26AE}" srcOrd="2" destOrd="0" presId="urn:microsoft.com/office/officeart/2005/8/layout/hProcess11"/>
    <dgm:cxn modelId="{4229EA17-8350-4950-A34F-5966F957E101}" type="presParOf" srcId="{8FD9D53D-F8CA-4953-B7B3-CFAF00307E69}" destId="{71C6070D-9F45-40A6-A8B8-5257B33685B6}" srcOrd="5" destOrd="0" presId="urn:microsoft.com/office/officeart/2005/8/layout/hProcess11"/>
    <dgm:cxn modelId="{C3486F2C-2188-4C40-ABDB-2E7AE71E2994}" type="presParOf" srcId="{8FD9D53D-F8CA-4953-B7B3-CFAF00307E69}" destId="{8A6FB5DF-CC5E-46D0-ACBB-EF69BAB7BAB7}" srcOrd="6" destOrd="0" presId="urn:microsoft.com/office/officeart/2005/8/layout/hProcess11"/>
    <dgm:cxn modelId="{A47CDA49-1BD2-4078-A19E-EFEF9449FB14}" type="presParOf" srcId="{8A6FB5DF-CC5E-46D0-ACBB-EF69BAB7BAB7}" destId="{12D51704-CF93-43FE-B565-CFEBC953F31D}" srcOrd="0" destOrd="0" presId="urn:microsoft.com/office/officeart/2005/8/layout/hProcess11"/>
    <dgm:cxn modelId="{753BBDB0-FD19-46B6-A821-9802085F5A87}" type="presParOf" srcId="{8A6FB5DF-CC5E-46D0-ACBB-EF69BAB7BAB7}" destId="{478C1C26-A292-429F-BA4D-595DBBCECC1E}" srcOrd="1" destOrd="0" presId="urn:microsoft.com/office/officeart/2005/8/layout/hProcess11"/>
    <dgm:cxn modelId="{FE99B7C2-A47C-42A5-A238-6CF995EECAFD}" type="presParOf" srcId="{8A6FB5DF-CC5E-46D0-ACBB-EF69BAB7BAB7}" destId="{85E6A6D1-8ADB-4585-9E43-580809D251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104F7-7941-413D-A95B-797FC5322D93}" type="doc">
      <dgm:prSet loTypeId="urn:microsoft.com/office/officeart/2005/8/layout/hProcess11" loCatId="process" qsTypeId="urn:microsoft.com/office/officeart/2005/8/quickstyle/3d1" qsCatId="3D" csTypeId="urn:microsoft.com/office/officeart/2005/8/colors/accent1_2" csCatId="accent1" phldr="1"/>
      <dgm:spPr/>
    </dgm:pt>
    <dgm:pt modelId="{84907E04-0CB6-4AC2-8A79-364D331B9AA2}">
      <dgm:prSet phldrT="[Texte]"/>
      <dgm:spPr/>
      <dgm:t>
        <a:bodyPr/>
        <a:lstStyle/>
        <a:p>
          <a:r>
            <a:rPr lang="fr-FR" dirty="0"/>
            <a:t>Choix de la carte</a:t>
          </a:r>
        </a:p>
      </dgm:t>
    </dgm:pt>
    <dgm:pt modelId="{0E4462FB-CC80-453A-B710-D00B8B0D4F14}" type="parTrans" cxnId="{8094EE0D-1A64-4243-B796-53C3708E6605}">
      <dgm:prSet/>
      <dgm:spPr/>
      <dgm:t>
        <a:bodyPr/>
        <a:lstStyle/>
        <a:p>
          <a:endParaRPr lang="fr-FR"/>
        </a:p>
      </dgm:t>
    </dgm:pt>
    <dgm:pt modelId="{6CDAAF62-168D-4810-A27C-C995CEC4772F}" type="sibTrans" cxnId="{8094EE0D-1A64-4243-B796-53C3708E6605}">
      <dgm:prSet/>
      <dgm:spPr/>
      <dgm:t>
        <a:bodyPr/>
        <a:lstStyle/>
        <a:p>
          <a:endParaRPr lang="fr-FR"/>
        </a:p>
      </dgm:t>
    </dgm:pt>
    <dgm:pt modelId="{F4091BCF-7704-4D5B-8AA5-039602FF459A}">
      <dgm:prSet phldrT="[Texte]"/>
      <dgm:spPr/>
      <dgm:t>
        <a:bodyPr/>
        <a:lstStyle/>
        <a:p>
          <a:r>
            <a:rPr lang="fr-FR" dirty="0"/>
            <a:t>Prétraitement de l’image</a:t>
          </a:r>
        </a:p>
      </dgm:t>
    </dgm:pt>
    <dgm:pt modelId="{7C4C35A7-66FF-48D8-9A90-733C99ED09DC}" type="parTrans" cxnId="{B3110A35-8D5E-4A0F-97AD-EAB98D5BEF61}">
      <dgm:prSet/>
      <dgm:spPr/>
      <dgm:t>
        <a:bodyPr/>
        <a:lstStyle/>
        <a:p>
          <a:endParaRPr lang="fr-FR"/>
        </a:p>
      </dgm:t>
    </dgm:pt>
    <dgm:pt modelId="{5E76C4AF-A58A-477B-A20B-6C5B9B5D2E8A}" type="sibTrans" cxnId="{B3110A35-8D5E-4A0F-97AD-EAB98D5BEF61}">
      <dgm:prSet/>
      <dgm:spPr/>
      <dgm:t>
        <a:bodyPr/>
        <a:lstStyle/>
        <a:p>
          <a:endParaRPr lang="fr-FR"/>
        </a:p>
      </dgm:t>
    </dgm:pt>
    <dgm:pt modelId="{368E4392-F646-44BF-A069-BAD2D25EF197}">
      <dgm:prSet phldrT="[Texte]"/>
      <dgm:spPr/>
      <dgm:t>
        <a:bodyPr/>
        <a:lstStyle/>
        <a:p>
          <a:r>
            <a:rPr lang="fr-FR" dirty="0"/>
            <a:t>Redimensionnement</a:t>
          </a:r>
        </a:p>
      </dgm:t>
    </dgm:pt>
    <dgm:pt modelId="{490B9AFA-B496-408E-8197-EA86D92C3635}" type="parTrans" cxnId="{2B92C7D4-1327-48A2-8D2B-C9281DC317DA}">
      <dgm:prSet/>
      <dgm:spPr/>
      <dgm:t>
        <a:bodyPr/>
        <a:lstStyle/>
        <a:p>
          <a:endParaRPr lang="fr-FR"/>
        </a:p>
      </dgm:t>
    </dgm:pt>
    <dgm:pt modelId="{37560108-B429-45BB-811A-2E2D80E931C5}" type="sibTrans" cxnId="{2B92C7D4-1327-48A2-8D2B-C9281DC317DA}">
      <dgm:prSet/>
      <dgm:spPr/>
      <dgm:t>
        <a:bodyPr/>
        <a:lstStyle/>
        <a:p>
          <a:endParaRPr lang="fr-FR"/>
        </a:p>
      </dgm:t>
    </dgm:pt>
    <dgm:pt modelId="{B924690E-87ED-44D1-ADCA-3DADD3A11094}">
      <dgm:prSet phldrT="[Texte]"/>
      <dgm:spPr/>
      <dgm:t>
        <a:bodyPr/>
        <a:lstStyle/>
        <a:p>
          <a:r>
            <a:rPr lang="fr-FR" dirty="0"/>
            <a:t>Base de données</a:t>
          </a:r>
        </a:p>
      </dgm:t>
    </dgm:pt>
    <dgm:pt modelId="{28E5C030-A852-4512-8002-4559C96845A8}" type="parTrans" cxnId="{A4D15D6A-D0EF-4643-A86B-AFCD8ABBB8FE}">
      <dgm:prSet/>
      <dgm:spPr/>
      <dgm:t>
        <a:bodyPr/>
        <a:lstStyle/>
        <a:p>
          <a:endParaRPr lang="fr-FR"/>
        </a:p>
      </dgm:t>
    </dgm:pt>
    <dgm:pt modelId="{EBA924A0-C39E-4EA5-9361-E4A0F9B315DE}" type="sibTrans" cxnId="{A4D15D6A-D0EF-4643-A86B-AFCD8ABBB8FE}">
      <dgm:prSet/>
      <dgm:spPr/>
      <dgm:t>
        <a:bodyPr/>
        <a:lstStyle/>
        <a:p>
          <a:endParaRPr lang="fr-FR"/>
        </a:p>
      </dgm:t>
    </dgm:pt>
    <dgm:pt modelId="{9BACB86E-9B5B-46B7-A74C-6AC0E914E80C}" type="pres">
      <dgm:prSet presAssocID="{D0E104F7-7941-413D-A95B-797FC5322D93}" presName="Name0" presStyleCnt="0">
        <dgm:presLayoutVars>
          <dgm:dir/>
          <dgm:resizeHandles val="exact"/>
        </dgm:presLayoutVars>
      </dgm:prSet>
      <dgm:spPr/>
    </dgm:pt>
    <dgm:pt modelId="{1EDC6B8F-3E3E-4AF8-B7D5-AB50CD491CDA}" type="pres">
      <dgm:prSet presAssocID="{D0E104F7-7941-413D-A95B-797FC5322D93}" presName="arrow" presStyleLbl="bgShp" presStyleIdx="0" presStyleCnt="1"/>
      <dgm:spPr/>
    </dgm:pt>
    <dgm:pt modelId="{8FD9D53D-F8CA-4953-B7B3-CFAF00307E69}" type="pres">
      <dgm:prSet presAssocID="{D0E104F7-7941-413D-A95B-797FC5322D93}" presName="points" presStyleCnt="0"/>
      <dgm:spPr/>
    </dgm:pt>
    <dgm:pt modelId="{9B881FCD-440B-4F6B-ADCB-6BBCE80AA94D}" type="pres">
      <dgm:prSet presAssocID="{84907E04-0CB6-4AC2-8A79-364D331B9AA2}" presName="compositeA" presStyleCnt="0"/>
      <dgm:spPr/>
    </dgm:pt>
    <dgm:pt modelId="{52F5A63B-FB41-44FC-938A-2F804DBC1F25}" type="pres">
      <dgm:prSet presAssocID="{84907E04-0CB6-4AC2-8A79-364D331B9AA2}" presName="textA" presStyleLbl="revTx" presStyleIdx="0" presStyleCnt="4">
        <dgm:presLayoutVars>
          <dgm:bulletEnabled val="1"/>
        </dgm:presLayoutVars>
      </dgm:prSet>
      <dgm:spPr/>
    </dgm:pt>
    <dgm:pt modelId="{4FE11788-E0E7-4748-AEB1-8B6BD6F05CEC}" type="pres">
      <dgm:prSet presAssocID="{84907E04-0CB6-4AC2-8A79-364D331B9AA2}" presName="circleA" presStyleLbl="node1" presStyleIdx="0" presStyleCnt="4"/>
      <dgm:spPr/>
    </dgm:pt>
    <dgm:pt modelId="{E924E79A-4D5C-4A2E-A966-3C2A77066120}" type="pres">
      <dgm:prSet presAssocID="{84907E04-0CB6-4AC2-8A79-364D331B9AA2}" presName="spaceA" presStyleCnt="0"/>
      <dgm:spPr/>
    </dgm:pt>
    <dgm:pt modelId="{A02DB1E3-0925-41E5-A992-45F37C280B56}" type="pres">
      <dgm:prSet presAssocID="{6CDAAF62-168D-4810-A27C-C995CEC4772F}" presName="space" presStyleCnt="0"/>
      <dgm:spPr/>
    </dgm:pt>
    <dgm:pt modelId="{B2C7D7E3-B885-43AE-9ED8-F6F660E63F1D}" type="pres">
      <dgm:prSet presAssocID="{F4091BCF-7704-4D5B-8AA5-039602FF459A}" presName="compositeB" presStyleCnt="0"/>
      <dgm:spPr/>
    </dgm:pt>
    <dgm:pt modelId="{3BC88EB0-7AE9-4DB2-BE47-3A12AE2EB767}" type="pres">
      <dgm:prSet presAssocID="{F4091BCF-7704-4D5B-8AA5-039602FF459A}" presName="textB" presStyleLbl="revTx" presStyleIdx="1" presStyleCnt="4">
        <dgm:presLayoutVars>
          <dgm:bulletEnabled val="1"/>
        </dgm:presLayoutVars>
      </dgm:prSet>
      <dgm:spPr/>
    </dgm:pt>
    <dgm:pt modelId="{FD93B19C-65A2-4E18-859A-BF492BF0A16E}" type="pres">
      <dgm:prSet presAssocID="{F4091BCF-7704-4D5B-8AA5-039602FF459A}" presName="circleB" presStyleLbl="node1" presStyleIdx="1" presStyleCnt="4"/>
      <dgm:spPr/>
    </dgm:pt>
    <dgm:pt modelId="{4C7262DF-3EBE-4719-97AD-9D7A59E0BA2B}" type="pres">
      <dgm:prSet presAssocID="{F4091BCF-7704-4D5B-8AA5-039602FF459A}" presName="spaceB" presStyleCnt="0"/>
      <dgm:spPr/>
    </dgm:pt>
    <dgm:pt modelId="{B113B4BD-D737-4026-AC99-1DE2E567F319}" type="pres">
      <dgm:prSet presAssocID="{5E76C4AF-A58A-477B-A20B-6C5B9B5D2E8A}" presName="space" presStyleCnt="0"/>
      <dgm:spPr/>
    </dgm:pt>
    <dgm:pt modelId="{928992B8-0AB1-4581-A585-4F500A85998A}" type="pres">
      <dgm:prSet presAssocID="{368E4392-F646-44BF-A069-BAD2D25EF197}" presName="compositeA" presStyleCnt="0"/>
      <dgm:spPr/>
    </dgm:pt>
    <dgm:pt modelId="{35DB0CF8-DD4D-4371-93FE-5A8BB20435F2}" type="pres">
      <dgm:prSet presAssocID="{368E4392-F646-44BF-A069-BAD2D25EF197}" presName="textA" presStyleLbl="revTx" presStyleIdx="2" presStyleCnt="4">
        <dgm:presLayoutVars>
          <dgm:bulletEnabled val="1"/>
        </dgm:presLayoutVars>
      </dgm:prSet>
      <dgm:spPr/>
    </dgm:pt>
    <dgm:pt modelId="{74F9D74E-0241-4EBD-9E72-17F8D7BD50E4}" type="pres">
      <dgm:prSet presAssocID="{368E4392-F646-44BF-A069-BAD2D25EF197}" presName="circleA" presStyleLbl="node1" presStyleIdx="2" presStyleCnt="4"/>
      <dgm:spPr/>
    </dgm:pt>
    <dgm:pt modelId="{97B31BF0-FF10-4895-8646-F99D7D8D26AE}" type="pres">
      <dgm:prSet presAssocID="{368E4392-F646-44BF-A069-BAD2D25EF197}" presName="spaceA" presStyleCnt="0"/>
      <dgm:spPr/>
    </dgm:pt>
    <dgm:pt modelId="{71C6070D-9F45-40A6-A8B8-5257B33685B6}" type="pres">
      <dgm:prSet presAssocID="{37560108-B429-45BB-811A-2E2D80E931C5}" presName="space" presStyleCnt="0"/>
      <dgm:spPr/>
    </dgm:pt>
    <dgm:pt modelId="{8A6FB5DF-CC5E-46D0-ACBB-EF69BAB7BAB7}" type="pres">
      <dgm:prSet presAssocID="{B924690E-87ED-44D1-ADCA-3DADD3A11094}" presName="compositeB" presStyleCnt="0"/>
      <dgm:spPr/>
    </dgm:pt>
    <dgm:pt modelId="{12D51704-CF93-43FE-B565-CFEBC953F31D}" type="pres">
      <dgm:prSet presAssocID="{B924690E-87ED-44D1-ADCA-3DADD3A11094}" presName="textB" presStyleLbl="revTx" presStyleIdx="3" presStyleCnt="4">
        <dgm:presLayoutVars>
          <dgm:bulletEnabled val="1"/>
        </dgm:presLayoutVars>
      </dgm:prSet>
      <dgm:spPr/>
    </dgm:pt>
    <dgm:pt modelId="{478C1C26-A292-429F-BA4D-595DBBCECC1E}" type="pres">
      <dgm:prSet presAssocID="{B924690E-87ED-44D1-ADCA-3DADD3A11094}" presName="circleB" presStyleLbl="node1" presStyleIdx="3" presStyleCnt="4"/>
      <dgm:spPr/>
    </dgm:pt>
    <dgm:pt modelId="{85E6A6D1-8ADB-4585-9E43-580809D25110}" type="pres">
      <dgm:prSet presAssocID="{B924690E-87ED-44D1-ADCA-3DADD3A11094}" presName="spaceB" presStyleCnt="0"/>
      <dgm:spPr/>
    </dgm:pt>
  </dgm:ptLst>
  <dgm:cxnLst>
    <dgm:cxn modelId="{8094EE0D-1A64-4243-B796-53C3708E6605}" srcId="{D0E104F7-7941-413D-A95B-797FC5322D93}" destId="{84907E04-0CB6-4AC2-8A79-364D331B9AA2}" srcOrd="0" destOrd="0" parTransId="{0E4462FB-CC80-453A-B710-D00B8B0D4F14}" sibTransId="{6CDAAF62-168D-4810-A27C-C995CEC4772F}"/>
    <dgm:cxn modelId="{C0BEF628-E658-43BA-B683-9054A4D66701}" type="presOf" srcId="{84907E04-0CB6-4AC2-8A79-364D331B9AA2}" destId="{52F5A63B-FB41-44FC-938A-2F804DBC1F25}" srcOrd="0" destOrd="0" presId="urn:microsoft.com/office/officeart/2005/8/layout/hProcess11"/>
    <dgm:cxn modelId="{B3110A35-8D5E-4A0F-97AD-EAB98D5BEF61}" srcId="{D0E104F7-7941-413D-A95B-797FC5322D93}" destId="{F4091BCF-7704-4D5B-8AA5-039602FF459A}" srcOrd="1" destOrd="0" parTransId="{7C4C35A7-66FF-48D8-9A90-733C99ED09DC}" sibTransId="{5E76C4AF-A58A-477B-A20B-6C5B9B5D2E8A}"/>
    <dgm:cxn modelId="{6238565E-A487-48A3-B9D2-02F71D77FC1C}" type="presOf" srcId="{368E4392-F646-44BF-A069-BAD2D25EF197}" destId="{35DB0CF8-DD4D-4371-93FE-5A8BB20435F2}" srcOrd="0" destOrd="0" presId="urn:microsoft.com/office/officeart/2005/8/layout/hProcess11"/>
    <dgm:cxn modelId="{A4D15D6A-D0EF-4643-A86B-AFCD8ABBB8FE}" srcId="{D0E104F7-7941-413D-A95B-797FC5322D93}" destId="{B924690E-87ED-44D1-ADCA-3DADD3A11094}" srcOrd="3" destOrd="0" parTransId="{28E5C030-A852-4512-8002-4559C96845A8}" sibTransId="{EBA924A0-C39E-4EA5-9361-E4A0F9B315DE}"/>
    <dgm:cxn modelId="{B7295D8D-4295-41EC-9353-1DB0ABCB385D}" type="presOf" srcId="{F4091BCF-7704-4D5B-8AA5-039602FF459A}" destId="{3BC88EB0-7AE9-4DB2-BE47-3A12AE2EB767}" srcOrd="0" destOrd="0" presId="urn:microsoft.com/office/officeart/2005/8/layout/hProcess11"/>
    <dgm:cxn modelId="{181B36BD-E068-4C44-AE41-7A9AE99FD37E}" type="presOf" srcId="{D0E104F7-7941-413D-A95B-797FC5322D93}" destId="{9BACB86E-9B5B-46B7-A74C-6AC0E914E80C}" srcOrd="0" destOrd="0" presId="urn:microsoft.com/office/officeart/2005/8/layout/hProcess11"/>
    <dgm:cxn modelId="{2B92C7D4-1327-48A2-8D2B-C9281DC317DA}" srcId="{D0E104F7-7941-413D-A95B-797FC5322D93}" destId="{368E4392-F646-44BF-A069-BAD2D25EF197}" srcOrd="2" destOrd="0" parTransId="{490B9AFA-B496-408E-8197-EA86D92C3635}" sibTransId="{37560108-B429-45BB-811A-2E2D80E931C5}"/>
    <dgm:cxn modelId="{2D5DD5F7-6AD4-4D59-B120-26DF7CB8B2B2}" type="presOf" srcId="{B924690E-87ED-44D1-ADCA-3DADD3A11094}" destId="{12D51704-CF93-43FE-B565-CFEBC953F31D}" srcOrd="0" destOrd="0" presId="urn:microsoft.com/office/officeart/2005/8/layout/hProcess11"/>
    <dgm:cxn modelId="{D2E48439-8359-4DE0-BB1E-10320FDBD8A3}" type="presParOf" srcId="{9BACB86E-9B5B-46B7-A74C-6AC0E914E80C}" destId="{1EDC6B8F-3E3E-4AF8-B7D5-AB50CD491CDA}" srcOrd="0" destOrd="0" presId="urn:microsoft.com/office/officeart/2005/8/layout/hProcess11"/>
    <dgm:cxn modelId="{BA69C56C-651F-4224-82D8-ADB5E19CDA65}" type="presParOf" srcId="{9BACB86E-9B5B-46B7-A74C-6AC0E914E80C}" destId="{8FD9D53D-F8CA-4953-B7B3-CFAF00307E69}" srcOrd="1" destOrd="0" presId="urn:microsoft.com/office/officeart/2005/8/layout/hProcess11"/>
    <dgm:cxn modelId="{68E50F34-69A7-411A-8C45-1BC3A13AF2A0}" type="presParOf" srcId="{8FD9D53D-F8CA-4953-B7B3-CFAF00307E69}" destId="{9B881FCD-440B-4F6B-ADCB-6BBCE80AA94D}" srcOrd="0" destOrd="0" presId="urn:microsoft.com/office/officeart/2005/8/layout/hProcess11"/>
    <dgm:cxn modelId="{C58F8FC2-54E2-4916-9858-41CEF4D4F60F}" type="presParOf" srcId="{9B881FCD-440B-4F6B-ADCB-6BBCE80AA94D}" destId="{52F5A63B-FB41-44FC-938A-2F804DBC1F25}" srcOrd="0" destOrd="0" presId="urn:microsoft.com/office/officeart/2005/8/layout/hProcess11"/>
    <dgm:cxn modelId="{5BE9C40C-E60B-41A2-A12A-931C977D5EB4}" type="presParOf" srcId="{9B881FCD-440B-4F6B-ADCB-6BBCE80AA94D}" destId="{4FE11788-E0E7-4748-AEB1-8B6BD6F05CEC}" srcOrd="1" destOrd="0" presId="urn:microsoft.com/office/officeart/2005/8/layout/hProcess11"/>
    <dgm:cxn modelId="{EFB15F12-2D94-4EFD-BB5D-8A2AD9E686FD}" type="presParOf" srcId="{9B881FCD-440B-4F6B-ADCB-6BBCE80AA94D}" destId="{E924E79A-4D5C-4A2E-A966-3C2A77066120}" srcOrd="2" destOrd="0" presId="urn:microsoft.com/office/officeart/2005/8/layout/hProcess11"/>
    <dgm:cxn modelId="{C2182047-2241-4005-B353-779D4C48BD2E}" type="presParOf" srcId="{8FD9D53D-F8CA-4953-B7B3-CFAF00307E69}" destId="{A02DB1E3-0925-41E5-A992-45F37C280B56}" srcOrd="1" destOrd="0" presId="urn:microsoft.com/office/officeart/2005/8/layout/hProcess11"/>
    <dgm:cxn modelId="{BE34A746-243D-44B8-B5CF-D977D81180E1}" type="presParOf" srcId="{8FD9D53D-F8CA-4953-B7B3-CFAF00307E69}" destId="{B2C7D7E3-B885-43AE-9ED8-F6F660E63F1D}" srcOrd="2" destOrd="0" presId="urn:microsoft.com/office/officeart/2005/8/layout/hProcess11"/>
    <dgm:cxn modelId="{DB106E79-BEC4-4C48-A2E8-5B64EF0146A1}" type="presParOf" srcId="{B2C7D7E3-B885-43AE-9ED8-F6F660E63F1D}" destId="{3BC88EB0-7AE9-4DB2-BE47-3A12AE2EB767}" srcOrd="0" destOrd="0" presId="urn:microsoft.com/office/officeart/2005/8/layout/hProcess11"/>
    <dgm:cxn modelId="{7085F622-B961-4661-BDBE-287E7B1CEEEA}" type="presParOf" srcId="{B2C7D7E3-B885-43AE-9ED8-F6F660E63F1D}" destId="{FD93B19C-65A2-4E18-859A-BF492BF0A16E}" srcOrd="1" destOrd="0" presId="urn:microsoft.com/office/officeart/2005/8/layout/hProcess11"/>
    <dgm:cxn modelId="{41D3B706-6A20-4267-A7DC-042BAAA5A977}" type="presParOf" srcId="{B2C7D7E3-B885-43AE-9ED8-F6F660E63F1D}" destId="{4C7262DF-3EBE-4719-97AD-9D7A59E0BA2B}" srcOrd="2" destOrd="0" presId="urn:microsoft.com/office/officeart/2005/8/layout/hProcess11"/>
    <dgm:cxn modelId="{391B1AFA-391E-4803-BE68-083E66B74A5E}" type="presParOf" srcId="{8FD9D53D-F8CA-4953-B7B3-CFAF00307E69}" destId="{B113B4BD-D737-4026-AC99-1DE2E567F319}" srcOrd="3" destOrd="0" presId="urn:microsoft.com/office/officeart/2005/8/layout/hProcess11"/>
    <dgm:cxn modelId="{B468A26E-69FA-467D-BCEC-7E419C3DB7D4}" type="presParOf" srcId="{8FD9D53D-F8CA-4953-B7B3-CFAF00307E69}" destId="{928992B8-0AB1-4581-A585-4F500A85998A}" srcOrd="4" destOrd="0" presId="urn:microsoft.com/office/officeart/2005/8/layout/hProcess11"/>
    <dgm:cxn modelId="{9036933A-FB28-4308-9F41-6EAFB66C32F5}" type="presParOf" srcId="{928992B8-0AB1-4581-A585-4F500A85998A}" destId="{35DB0CF8-DD4D-4371-93FE-5A8BB20435F2}" srcOrd="0" destOrd="0" presId="urn:microsoft.com/office/officeart/2005/8/layout/hProcess11"/>
    <dgm:cxn modelId="{2EC4515E-242F-4BD4-93BE-F78D8BB8F433}" type="presParOf" srcId="{928992B8-0AB1-4581-A585-4F500A85998A}" destId="{74F9D74E-0241-4EBD-9E72-17F8D7BD50E4}" srcOrd="1" destOrd="0" presId="urn:microsoft.com/office/officeart/2005/8/layout/hProcess11"/>
    <dgm:cxn modelId="{ECB79D81-9680-4D9A-9668-89DA0B0C4BBD}" type="presParOf" srcId="{928992B8-0AB1-4581-A585-4F500A85998A}" destId="{97B31BF0-FF10-4895-8646-F99D7D8D26AE}" srcOrd="2" destOrd="0" presId="urn:microsoft.com/office/officeart/2005/8/layout/hProcess11"/>
    <dgm:cxn modelId="{4229EA17-8350-4950-A34F-5966F957E101}" type="presParOf" srcId="{8FD9D53D-F8CA-4953-B7B3-CFAF00307E69}" destId="{71C6070D-9F45-40A6-A8B8-5257B33685B6}" srcOrd="5" destOrd="0" presId="urn:microsoft.com/office/officeart/2005/8/layout/hProcess11"/>
    <dgm:cxn modelId="{C3486F2C-2188-4C40-ABDB-2E7AE71E2994}" type="presParOf" srcId="{8FD9D53D-F8CA-4953-B7B3-CFAF00307E69}" destId="{8A6FB5DF-CC5E-46D0-ACBB-EF69BAB7BAB7}" srcOrd="6" destOrd="0" presId="urn:microsoft.com/office/officeart/2005/8/layout/hProcess11"/>
    <dgm:cxn modelId="{A47CDA49-1BD2-4078-A19E-EFEF9449FB14}" type="presParOf" srcId="{8A6FB5DF-CC5E-46D0-ACBB-EF69BAB7BAB7}" destId="{12D51704-CF93-43FE-B565-CFEBC953F31D}" srcOrd="0" destOrd="0" presId="urn:microsoft.com/office/officeart/2005/8/layout/hProcess11"/>
    <dgm:cxn modelId="{753BBDB0-FD19-46B6-A821-9802085F5A87}" type="presParOf" srcId="{8A6FB5DF-CC5E-46D0-ACBB-EF69BAB7BAB7}" destId="{478C1C26-A292-429F-BA4D-595DBBCECC1E}" srcOrd="1" destOrd="0" presId="urn:microsoft.com/office/officeart/2005/8/layout/hProcess11"/>
    <dgm:cxn modelId="{FE99B7C2-A47C-42A5-A238-6CF995EECAFD}" type="presParOf" srcId="{8A6FB5DF-CC5E-46D0-ACBB-EF69BAB7BAB7}" destId="{85E6A6D1-8ADB-4585-9E43-580809D2511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B8F-3E3E-4AF8-B7D5-AB50CD491CDA}">
      <dsp:nvSpPr>
        <dsp:cNvPr id="0" name=""/>
        <dsp:cNvSpPr/>
      </dsp:nvSpPr>
      <dsp:spPr>
        <a:xfrm>
          <a:off x="0" y="1114424"/>
          <a:ext cx="7790420" cy="148590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F5A63B-FB41-44FC-938A-2F804DBC1F25}">
      <dsp:nvSpPr>
        <dsp:cNvPr id="0" name=""/>
        <dsp:cNvSpPr/>
      </dsp:nvSpPr>
      <dsp:spPr>
        <a:xfrm>
          <a:off x="3509" y="0"/>
          <a:ext cx="1687797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Choix de la carte</a:t>
          </a:r>
        </a:p>
      </dsp:txBody>
      <dsp:txXfrm>
        <a:off x="3509" y="0"/>
        <a:ext cx="1687797" cy="1485900"/>
      </dsp:txXfrm>
    </dsp:sp>
    <dsp:sp modelId="{4FE11788-E0E7-4748-AEB1-8B6BD6F05CEC}">
      <dsp:nvSpPr>
        <dsp:cNvPr id="0" name=""/>
        <dsp:cNvSpPr/>
      </dsp:nvSpPr>
      <dsp:spPr>
        <a:xfrm>
          <a:off x="661670" y="1671637"/>
          <a:ext cx="371475" cy="371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88EB0-7AE9-4DB2-BE47-3A12AE2EB767}">
      <dsp:nvSpPr>
        <dsp:cNvPr id="0" name=""/>
        <dsp:cNvSpPr/>
      </dsp:nvSpPr>
      <dsp:spPr>
        <a:xfrm>
          <a:off x="1775696" y="2228849"/>
          <a:ext cx="1687797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Prétraitement de l’image</a:t>
          </a:r>
        </a:p>
      </dsp:txBody>
      <dsp:txXfrm>
        <a:off x="1775696" y="2228849"/>
        <a:ext cx="1687797" cy="1485900"/>
      </dsp:txXfrm>
    </dsp:sp>
    <dsp:sp modelId="{FD93B19C-65A2-4E18-859A-BF492BF0A16E}">
      <dsp:nvSpPr>
        <dsp:cNvPr id="0" name=""/>
        <dsp:cNvSpPr/>
      </dsp:nvSpPr>
      <dsp:spPr>
        <a:xfrm>
          <a:off x="2433857" y="1671637"/>
          <a:ext cx="371475" cy="371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B0CF8-DD4D-4371-93FE-5A8BB20435F2}">
      <dsp:nvSpPr>
        <dsp:cNvPr id="0" name=""/>
        <dsp:cNvSpPr/>
      </dsp:nvSpPr>
      <dsp:spPr>
        <a:xfrm>
          <a:off x="3547883" y="0"/>
          <a:ext cx="1687797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Redimensionnement</a:t>
          </a:r>
        </a:p>
      </dsp:txBody>
      <dsp:txXfrm>
        <a:off x="3547883" y="0"/>
        <a:ext cx="1687797" cy="1485900"/>
      </dsp:txXfrm>
    </dsp:sp>
    <dsp:sp modelId="{74F9D74E-0241-4EBD-9E72-17F8D7BD50E4}">
      <dsp:nvSpPr>
        <dsp:cNvPr id="0" name=""/>
        <dsp:cNvSpPr/>
      </dsp:nvSpPr>
      <dsp:spPr>
        <a:xfrm>
          <a:off x="4206045" y="1671637"/>
          <a:ext cx="371475" cy="371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51704-CF93-43FE-B565-CFEBC953F31D}">
      <dsp:nvSpPr>
        <dsp:cNvPr id="0" name=""/>
        <dsp:cNvSpPr/>
      </dsp:nvSpPr>
      <dsp:spPr>
        <a:xfrm>
          <a:off x="5320071" y="2228849"/>
          <a:ext cx="1687797" cy="148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Base de données</a:t>
          </a:r>
        </a:p>
      </dsp:txBody>
      <dsp:txXfrm>
        <a:off x="5320071" y="2228849"/>
        <a:ext cx="1687797" cy="1485900"/>
      </dsp:txXfrm>
    </dsp:sp>
    <dsp:sp modelId="{478C1C26-A292-429F-BA4D-595DBBCECC1E}">
      <dsp:nvSpPr>
        <dsp:cNvPr id="0" name=""/>
        <dsp:cNvSpPr/>
      </dsp:nvSpPr>
      <dsp:spPr>
        <a:xfrm>
          <a:off x="5978232" y="1671637"/>
          <a:ext cx="371475" cy="371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B8F-3E3E-4AF8-B7D5-AB50CD491CDA}">
      <dsp:nvSpPr>
        <dsp:cNvPr id="0" name=""/>
        <dsp:cNvSpPr/>
      </dsp:nvSpPr>
      <dsp:spPr>
        <a:xfrm>
          <a:off x="0" y="862965"/>
          <a:ext cx="6819900" cy="11506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F5A63B-FB41-44FC-938A-2F804DBC1F25}">
      <dsp:nvSpPr>
        <dsp:cNvPr id="0" name=""/>
        <dsp:cNvSpPr/>
      </dsp:nvSpPr>
      <dsp:spPr>
        <a:xfrm>
          <a:off x="3071" y="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Choix de la carte</a:t>
          </a:r>
        </a:p>
      </dsp:txBody>
      <dsp:txXfrm>
        <a:off x="3071" y="0"/>
        <a:ext cx="1477533" cy="1150620"/>
      </dsp:txXfrm>
    </dsp:sp>
    <dsp:sp modelId="{4FE11788-E0E7-4748-AEB1-8B6BD6F05CEC}">
      <dsp:nvSpPr>
        <dsp:cNvPr id="0" name=""/>
        <dsp:cNvSpPr/>
      </dsp:nvSpPr>
      <dsp:spPr>
        <a:xfrm>
          <a:off x="598011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88EB0-7AE9-4DB2-BE47-3A12AE2EB767}">
      <dsp:nvSpPr>
        <dsp:cNvPr id="0" name=""/>
        <dsp:cNvSpPr/>
      </dsp:nvSpPr>
      <dsp:spPr>
        <a:xfrm>
          <a:off x="1554482" y="172593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Prétraitement de l’image</a:t>
          </a:r>
        </a:p>
      </dsp:txBody>
      <dsp:txXfrm>
        <a:off x="1554482" y="1725930"/>
        <a:ext cx="1477533" cy="1150620"/>
      </dsp:txXfrm>
    </dsp:sp>
    <dsp:sp modelId="{FD93B19C-65A2-4E18-859A-BF492BF0A16E}">
      <dsp:nvSpPr>
        <dsp:cNvPr id="0" name=""/>
        <dsp:cNvSpPr/>
      </dsp:nvSpPr>
      <dsp:spPr>
        <a:xfrm>
          <a:off x="2149422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B0CF8-DD4D-4371-93FE-5A8BB20435F2}">
      <dsp:nvSpPr>
        <dsp:cNvPr id="0" name=""/>
        <dsp:cNvSpPr/>
      </dsp:nvSpPr>
      <dsp:spPr>
        <a:xfrm>
          <a:off x="3105893" y="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Redimensionnement</a:t>
          </a:r>
        </a:p>
      </dsp:txBody>
      <dsp:txXfrm>
        <a:off x="3105893" y="0"/>
        <a:ext cx="1477533" cy="1150620"/>
      </dsp:txXfrm>
    </dsp:sp>
    <dsp:sp modelId="{74F9D74E-0241-4EBD-9E72-17F8D7BD50E4}">
      <dsp:nvSpPr>
        <dsp:cNvPr id="0" name=""/>
        <dsp:cNvSpPr/>
      </dsp:nvSpPr>
      <dsp:spPr>
        <a:xfrm>
          <a:off x="3700832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51704-CF93-43FE-B565-CFEBC953F31D}">
      <dsp:nvSpPr>
        <dsp:cNvPr id="0" name=""/>
        <dsp:cNvSpPr/>
      </dsp:nvSpPr>
      <dsp:spPr>
        <a:xfrm>
          <a:off x="4657304" y="172593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Base de données</a:t>
          </a:r>
        </a:p>
      </dsp:txBody>
      <dsp:txXfrm>
        <a:off x="4657304" y="1725930"/>
        <a:ext cx="1477533" cy="1150620"/>
      </dsp:txXfrm>
    </dsp:sp>
    <dsp:sp modelId="{478C1C26-A292-429F-BA4D-595DBBCECC1E}">
      <dsp:nvSpPr>
        <dsp:cNvPr id="0" name=""/>
        <dsp:cNvSpPr/>
      </dsp:nvSpPr>
      <dsp:spPr>
        <a:xfrm>
          <a:off x="5252243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B8F-3E3E-4AF8-B7D5-AB50CD491CDA}">
      <dsp:nvSpPr>
        <dsp:cNvPr id="0" name=""/>
        <dsp:cNvSpPr/>
      </dsp:nvSpPr>
      <dsp:spPr>
        <a:xfrm>
          <a:off x="0" y="862965"/>
          <a:ext cx="6819900" cy="11506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F5A63B-FB41-44FC-938A-2F804DBC1F25}">
      <dsp:nvSpPr>
        <dsp:cNvPr id="0" name=""/>
        <dsp:cNvSpPr/>
      </dsp:nvSpPr>
      <dsp:spPr>
        <a:xfrm>
          <a:off x="3071" y="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Choix de la carte</a:t>
          </a:r>
        </a:p>
      </dsp:txBody>
      <dsp:txXfrm>
        <a:off x="3071" y="0"/>
        <a:ext cx="1477533" cy="1150620"/>
      </dsp:txXfrm>
    </dsp:sp>
    <dsp:sp modelId="{4FE11788-E0E7-4748-AEB1-8B6BD6F05CEC}">
      <dsp:nvSpPr>
        <dsp:cNvPr id="0" name=""/>
        <dsp:cNvSpPr/>
      </dsp:nvSpPr>
      <dsp:spPr>
        <a:xfrm>
          <a:off x="598011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88EB0-7AE9-4DB2-BE47-3A12AE2EB767}">
      <dsp:nvSpPr>
        <dsp:cNvPr id="0" name=""/>
        <dsp:cNvSpPr/>
      </dsp:nvSpPr>
      <dsp:spPr>
        <a:xfrm>
          <a:off x="1554482" y="172593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Prétraitement de l’image</a:t>
          </a:r>
        </a:p>
      </dsp:txBody>
      <dsp:txXfrm>
        <a:off x="1554482" y="1725930"/>
        <a:ext cx="1477533" cy="1150620"/>
      </dsp:txXfrm>
    </dsp:sp>
    <dsp:sp modelId="{FD93B19C-65A2-4E18-859A-BF492BF0A16E}">
      <dsp:nvSpPr>
        <dsp:cNvPr id="0" name=""/>
        <dsp:cNvSpPr/>
      </dsp:nvSpPr>
      <dsp:spPr>
        <a:xfrm>
          <a:off x="2149422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B0CF8-DD4D-4371-93FE-5A8BB20435F2}">
      <dsp:nvSpPr>
        <dsp:cNvPr id="0" name=""/>
        <dsp:cNvSpPr/>
      </dsp:nvSpPr>
      <dsp:spPr>
        <a:xfrm>
          <a:off x="3105893" y="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Redimensionnement</a:t>
          </a:r>
        </a:p>
      </dsp:txBody>
      <dsp:txXfrm>
        <a:off x="3105893" y="0"/>
        <a:ext cx="1477533" cy="1150620"/>
      </dsp:txXfrm>
    </dsp:sp>
    <dsp:sp modelId="{74F9D74E-0241-4EBD-9E72-17F8D7BD50E4}">
      <dsp:nvSpPr>
        <dsp:cNvPr id="0" name=""/>
        <dsp:cNvSpPr/>
      </dsp:nvSpPr>
      <dsp:spPr>
        <a:xfrm>
          <a:off x="3700832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51704-CF93-43FE-B565-CFEBC953F31D}">
      <dsp:nvSpPr>
        <dsp:cNvPr id="0" name=""/>
        <dsp:cNvSpPr/>
      </dsp:nvSpPr>
      <dsp:spPr>
        <a:xfrm>
          <a:off x="4657304" y="172593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Base de données</a:t>
          </a:r>
        </a:p>
      </dsp:txBody>
      <dsp:txXfrm>
        <a:off x="4657304" y="1725930"/>
        <a:ext cx="1477533" cy="1150620"/>
      </dsp:txXfrm>
    </dsp:sp>
    <dsp:sp modelId="{478C1C26-A292-429F-BA4D-595DBBCECC1E}">
      <dsp:nvSpPr>
        <dsp:cNvPr id="0" name=""/>
        <dsp:cNvSpPr/>
      </dsp:nvSpPr>
      <dsp:spPr>
        <a:xfrm>
          <a:off x="5252243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B8F-3E3E-4AF8-B7D5-AB50CD491CDA}">
      <dsp:nvSpPr>
        <dsp:cNvPr id="0" name=""/>
        <dsp:cNvSpPr/>
      </dsp:nvSpPr>
      <dsp:spPr>
        <a:xfrm>
          <a:off x="0" y="862965"/>
          <a:ext cx="6819900" cy="1150620"/>
        </a:xfrm>
        <a:prstGeom prst="notched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F5A63B-FB41-44FC-938A-2F804DBC1F25}">
      <dsp:nvSpPr>
        <dsp:cNvPr id="0" name=""/>
        <dsp:cNvSpPr/>
      </dsp:nvSpPr>
      <dsp:spPr>
        <a:xfrm>
          <a:off x="3071" y="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Choix de la carte</a:t>
          </a:r>
        </a:p>
      </dsp:txBody>
      <dsp:txXfrm>
        <a:off x="3071" y="0"/>
        <a:ext cx="1477533" cy="1150620"/>
      </dsp:txXfrm>
    </dsp:sp>
    <dsp:sp modelId="{4FE11788-E0E7-4748-AEB1-8B6BD6F05CEC}">
      <dsp:nvSpPr>
        <dsp:cNvPr id="0" name=""/>
        <dsp:cNvSpPr/>
      </dsp:nvSpPr>
      <dsp:spPr>
        <a:xfrm>
          <a:off x="598011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C88EB0-7AE9-4DB2-BE47-3A12AE2EB767}">
      <dsp:nvSpPr>
        <dsp:cNvPr id="0" name=""/>
        <dsp:cNvSpPr/>
      </dsp:nvSpPr>
      <dsp:spPr>
        <a:xfrm>
          <a:off x="1554482" y="172593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Prétraitement de l’image</a:t>
          </a:r>
        </a:p>
      </dsp:txBody>
      <dsp:txXfrm>
        <a:off x="1554482" y="1725930"/>
        <a:ext cx="1477533" cy="1150620"/>
      </dsp:txXfrm>
    </dsp:sp>
    <dsp:sp modelId="{FD93B19C-65A2-4E18-859A-BF492BF0A16E}">
      <dsp:nvSpPr>
        <dsp:cNvPr id="0" name=""/>
        <dsp:cNvSpPr/>
      </dsp:nvSpPr>
      <dsp:spPr>
        <a:xfrm>
          <a:off x="2149422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B0CF8-DD4D-4371-93FE-5A8BB20435F2}">
      <dsp:nvSpPr>
        <dsp:cNvPr id="0" name=""/>
        <dsp:cNvSpPr/>
      </dsp:nvSpPr>
      <dsp:spPr>
        <a:xfrm>
          <a:off x="3105893" y="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Redimensionnement</a:t>
          </a:r>
        </a:p>
      </dsp:txBody>
      <dsp:txXfrm>
        <a:off x="3105893" y="0"/>
        <a:ext cx="1477533" cy="1150620"/>
      </dsp:txXfrm>
    </dsp:sp>
    <dsp:sp modelId="{74F9D74E-0241-4EBD-9E72-17F8D7BD50E4}">
      <dsp:nvSpPr>
        <dsp:cNvPr id="0" name=""/>
        <dsp:cNvSpPr/>
      </dsp:nvSpPr>
      <dsp:spPr>
        <a:xfrm>
          <a:off x="3700832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D51704-CF93-43FE-B565-CFEBC953F31D}">
      <dsp:nvSpPr>
        <dsp:cNvPr id="0" name=""/>
        <dsp:cNvSpPr/>
      </dsp:nvSpPr>
      <dsp:spPr>
        <a:xfrm>
          <a:off x="4657304" y="1725930"/>
          <a:ext cx="1477533" cy="115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Base de données</a:t>
          </a:r>
        </a:p>
      </dsp:txBody>
      <dsp:txXfrm>
        <a:off x="4657304" y="1725930"/>
        <a:ext cx="1477533" cy="1150620"/>
      </dsp:txXfrm>
    </dsp:sp>
    <dsp:sp modelId="{478C1C26-A292-429F-BA4D-595DBBCECC1E}">
      <dsp:nvSpPr>
        <dsp:cNvPr id="0" name=""/>
        <dsp:cNvSpPr/>
      </dsp:nvSpPr>
      <dsp:spPr>
        <a:xfrm>
          <a:off x="5252243" y="1294447"/>
          <a:ext cx="287655" cy="287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2293F-65C2-3348-8694-11DFCCEB923D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FF10E-A73D-004B-9DCC-C87E0AAB7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2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449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673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83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573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562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219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1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168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528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0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579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420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204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17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8834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92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095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079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896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031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801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87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435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770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7081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40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854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5154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7596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9766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816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91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6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229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58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143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51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0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25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FF10E-A73D-004B-9DCC-C87E0AAB7F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62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10639"/>
            <a:ext cx="7772400" cy="1752283"/>
          </a:xfrm>
        </p:spPr>
        <p:txBody>
          <a:bodyPr anchor="b">
            <a:normAutofit/>
          </a:bodyPr>
          <a:lstStyle>
            <a:lvl1pPr algn="ctr">
              <a:defRPr sz="4000" cap="all" baseline="0"/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5499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1330C4-8942-F14C-BD6E-DC8935EE00FD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D855DD-11E2-CC42-AEF2-48DE1ED04FF7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5BDE8BA-AA91-3749-A185-505AEBC0C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9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ans bl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872A9-9AB5-1A47-A776-9317FA447CD2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384EA8-0243-5C4E-9A4D-61947E2BFD9C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0A223F-9D1C-534E-AF0C-23DF3CEDD3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10639"/>
            <a:ext cx="7772400" cy="1752283"/>
          </a:xfrm>
        </p:spPr>
        <p:txBody>
          <a:bodyPr anchor="b">
            <a:normAutofit/>
          </a:bodyPr>
          <a:lstStyle>
            <a:lvl1pPr algn="ctr">
              <a:defRPr sz="4000" cap="all" baseline="0"/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5499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49F6B-E802-1846-9820-4167A80C2BEB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07668F-5A12-8B40-B81F-2A596EA42B33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7520C8-005C-9D49-A365-A03C0094E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Text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15499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Texte corps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8CDDA5-1D1A-7841-B988-95D11C0017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1865313"/>
            <a:ext cx="6858000" cy="109280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fr-FR" dirty="0"/>
              <a:t>Texte corps 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2BF8FA-0E8D-2F4C-A64E-03B23191398E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68259B5-899B-4E40-B4CC-0ABE6F6D9AFA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73AF4DF-2E8C-234E-9A10-19A8821E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47625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3B914D80-839F-974C-BD45-9A98B7E08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243137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38CBEE5F-C1F3-3D45-B427-A3DEB6DB00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6989" y="2216704"/>
            <a:ext cx="2371725" cy="23717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pour une image  12">
            <a:extLst>
              <a:ext uri="{FF2B5EF4-FFF2-40B4-BE49-F238E27FC236}">
                <a16:creationId xmlns:a16="http://schemas.microsoft.com/office/drawing/2014/main" id="{E3B9F31F-1B25-E04E-AE6F-3A403708BC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87818" y="2235821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294CAD3-6690-C14F-80F5-2F28AA2D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1" y="4704418"/>
            <a:ext cx="2371722" cy="576262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15500E7-85A4-1A44-BE27-D2ACB454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7817" y="4704418"/>
            <a:ext cx="2371725" cy="576262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BFE98AE-FC83-1C4C-A87B-256491821F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989" y="4704418"/>
            <a:ext cx="2371725" cy="576262"/>
          </a:xfrm>
          <a:solidFill>
            <a:schemeClr val="tx1"/>
          </a:solidFill>
        </p:spPr>
        <p:txBody>
          <a:bodyPr anchor="ctr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5479084"/>
            <a:ext cx="7886699" cy="660400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fr-FR" dirty="0"/>
              <a:t>Paragraphe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DEEEEF-7A27-C343-B356-4A67B7312742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22F38B1-2481-6F4B-93C9-72F7BE637686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2D2278-5F20-E647-BB6D-09ACE08F81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 bloc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294CAD3-6690-C14F-80F5-2F28AA2D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1" y="2243137"/>
            <a:ext cx="2371722" cy="462109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texte 16">
            <a:extLst>
              <a:ext uri="{FF2B5EF4-FFF2-40B4-BE49-F238E27FC236}">
                <a16:creationId xmlns:a16="http://schemas.microsoft.com/office/drawing/2014/main" id="{115500E7-85A4-1A44-BE27-D2ACB4540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87817" y="2243137"/>
            <a:ext cx="2371725" cy="462109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BFE98AE-FC83-1C4C-A87B-256491821F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6989" y="2216704"/>
            <a:ext cx="2371725" cy="488542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5000926"/>
            <a:ext cx="7886699" cy="1138558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 dirty="0"/>
              <a:t>Paragraphe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DCADE4A-2398-9F4A-B384-270510658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286" y="2820622"/>
            <a:ext cx="2371722" cy="2054543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225905AA-2499-8245-A124-9A4D0C5B04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4452" y="2820622"/>
            <a:ext cx="2371725" cy="2054543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990175E5-E497-BA49-91EF-5DDE7F971E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43624" y="2794189"/>
            <a:ext cx="2371725" cy="2009856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130BD6-0836-A843-841D-A69CB3D96D41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1D2D657-9F5B-8844-BCC5-3439764D7212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E6A1C4D-0BFC-E144-942B-16EEDF9B65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14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2 blocs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F294CAD3-6690-C14F-80F5-2F28AA2D9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2243137"/>
            <a:ext cx="3750309" cy="462109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16">
            <a:extLst>
              <a:ext uri="{FF2B5EF4-FFF2-40B4-BE49-F238E27FC236}">
                <a16:creationId xmlns:a16="http://schemas.microsoft.com/office/drawing/2014/main" id="{3BFE98AE-FC83-1C4C-A87B-256491821F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65043" y="2216704"/>
            <a:ext cx="3753671" cy="488542"/>
          </a:xfrm>
          <a:noFill/>
        </p:spPr>
        <p:txBody>
          <a:bodyPr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5000926"/>
            <a:ext cx="7886699" cy="1138558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 dirty="0"/>
              <a:t>Paragraphe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9DCADE4A-2398-9F4A-B384-270510658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286" y="2820622"/>
            <a:ext cx="3750308" cy="2054543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990175E5-E497-BA49-91EF-5DDE7F971E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8408" y="2794189"/>
            <a:ext cx="3746941" cy="2009856"/>
          </a:xfrm>
          <a:noFill/>
        </p:spPr>
        <p:txBody>
          <a:bodyPr anchor="t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5E64D-4A13-814A-8B5D-2CF119B2B8D4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2962E95-DDF5-A44A-82DF-0D2FBC137199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D943A55-D993-9A4F-A98D-652DDD45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18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images +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3B914D80-839F-974C-BD45-9A98B7E08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243137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4811743"/>
            <a:ext cx="7886699" cy="1327741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 dirty="0"/>
              <a:t>Paragraphe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AC42EF-7B64-5C49-A7C9-678B833A6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760" y="2243759"/>
            <a:ext cx="5101590" cy="2371103"/>
          </a:xfrm>
        </p:spPr>
        <p:txBody>
          <a:bodyPr anchor="ctr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fr-FR" dirty="0"/>
              <a:t>Texte avec puce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Texte avec puce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Texte avec puce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Texte avec puce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804BA0-DEF6-9A41-AA50-F58877FCA98C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1AD0B5-1933-4742-8ED8-79D8CC845209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6D12F3B-0EC9-8344-9FD8-02D731376E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5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 image + puc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6" name="Espace réservé pour une image  12">
            <a:extLst>
              <a:ext uri="{FF2B5EF4-FFF2-40B4-BE49-F238E27FC236}">
                <a16:creationId xmlns:a16="http://schemas.microsoft.com/office/drawing/2014/main" id="{3B914D80-839F-974C-BD45-9A98B7E08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2243137"/>
            <a:ext cx="2371725" cy="2371725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4811743"/>
            <a:ext cx="7886699" cy="1327741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 dirty="0"/>
              <a:t>Paragraphe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AC42EF-7B64-5C49-A7C9-678B833A6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3760" y="2243759"/>
            <a:ext cx="5101590" cy="2371103"/>
          </a:xfrm>
        </p:spPr>
        <p:txBody>
          <a:bodyPr anchor="ctr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fr-FR" dirty="0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 dirty="0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 dirty="0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 dirty="0"/>
              <a:t>Texte avec puce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69F688-383B-1549-8366-AF74EB314349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52EA934-3AAE-8448-A374-BEBB4180F2A4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EA7AAB9-D464-D24F-B328-9795543842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4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Grandes puces numé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DD71A1-70F3-E744-8091-AB360427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10150" cy="365125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68DDA7E-9C33-4B41-81E7-01B2269BC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4EA5F866-960B-BF46-A40D-AD1F2B616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55863"/>
            <a:ext cx="5775117" cy="466139"/>
          </a:xfrm>
        </p:spPr>
        <p:txBody>
          <a:bodyPr>
            <a:normAutofit/>
          </a:bodyPr>
          <a:lstStyle>
            <a:lvl1pPr>
              <a:defRPr sz="1400" baseline="0">
                <a:latin typeface="+mn-lt"/>
              </a:defRPr>
            </a:lvl1pPr>
          </a:lstStyle>
          <a:p>
            <a:pPr lvl="0"/>
            <a:r>
              <a:rPr lang="fr-FR" dirty="0"/>
              <a:t>1 • Titre de la partie</a:t>
            </a:r>
          </a:p>
        </p:txBody>
      </p:sp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8A48D2B1-6475-7B40-9FBB-B8B8F4FB15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434135"/>
            <a:ext cx="7886700" cy="596072"/>
          </a:xfrm>
        </p:spPr>
        <p:txBody>
          <a:bodyPr>
            <a:normAutofit/>
          </a:bodyPr>
          <a:lstStyle>
            <a:lvl1pPr algn="ctr">
              <a:defRPr sz="2800" b="1" cap="all" baseline="0">
                <a:latin typeface="+mj-lt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id="{2C55BDC9-0A07-374D-BF15-3FF3E31073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651" y="4811743"/>
            <a:ext cx="7886699" cy="1327741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pPr lvl="0"/>
            <a:r>
              <a:rPr lang="fr-FR" dirty="0"/>
              <a:t>Paragraphe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C8AC42EF-7B64-5C49-A7C9-678B833A6E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2243759"/>
            <a:ext cx="7886700" cy="2371103"/>
          </a:xfrm>
        </p:spPr>
        <p:txBody>
          <a:bodyPr anchor="ctr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fr-FR" dirty="0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 dirty="0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 dirty="0"/>
              <a:t>Texte avec puce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9FF"/>
              </a:buClr>
              <a:buSzTx/>
              <a:tabLst/>
              <a:defRPr/>
            </a:pPr>
            <a:r>
              <a:rPr lang="fr-FR" dirty="0"/>
              <a:t>Texte avec puce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EE209-D61C-C94B-A5E6-84BEE663AE3D}"/>
              </a:ext>
            </a:extLst>
          </p:cNvPr>
          <p:cNvSpPr/>
          <p:nvPr userDrawn="1"/>
        </p:nvSpPr>
        <p:spPr>
          <a:xfrm>
            <a:off x="1183640" y="6553232"/>
            <a:ext cx="1805302" cy="24622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fr-FR" sz="1000" dirty="0" err="1">
                <a:solidFill>
                  <a:srgbClr val="0059FF"/>
                </a:solidFill>
              </a:rPr>
              <a:t>www.institutdesactuaires.com</a:t>
            </a:r>
            <a:endParaRPr lang="fr-FR" sz="1000" dirty="0">
              <a:solidFill>
                <a:srgbClr val="0059FF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7C51882-AE89-9243-ADE5-C3095E85E286}"/>
              </a:ext>
            </a:extLst>
          </p:cNvPr>
          <p:cNvSpPr txBox="1"/>
          <p:nvPr userDrawn="1"/>
        </p:nvSpPr>
        <p:spPr>
          <a:xfrm>
            <a:off x="1183640" y="6396991"/>
            <a:ext cx="4688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000" dirty="0"/>
              <a:t>4, rue Chauveau-Lagarde – 75008 Paris – tél. 01 44 51 72 72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881C3E3-47FB-4D47-9234-2FB18368A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333173"/>
            <a:ext cx="337543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8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59FF"/>
                </a:solidFill>
              </a:defRPr>
            </a:lvl1pPr>
          </a:lstStyle>
          <a:p>
            <a:fld id="{65B331B0-C657-2740-98F5-4F0BF1EFA4C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8AC9814-7B80-0245-A225-96503915105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837299" y="230191"/>
            <a:ext cx="1678051" cy="5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7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9" r:id="rId3"/>
    <p:sldLayoutId id="2147483673" r:id="rId4"/>
    <p:sldLayoutId id="2147483677" r:id="rId5"/>
    <p:sldLayoutId id="2147483678" r:id="rId6"/>
    <p:sldLayoutId id="2147483674" r:id="rId7"/>
    <p:sldLayoutId id="2147483675" r:id="rId8"/>
    <p:sldLayoutId id="2147483676" r:id="rId9"/>
    <p:sldLayoutId id="214748368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nstitutdesactuair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hyperlink" Target="http://www.institutdesactuaires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hyperlink" Target="http://www.institutdesactuaire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hyperlink" Target="http://www.institutdesactuaires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institutdesactuaires.com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://www.institutdesactuaires.com/" TargetMode="External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institutdesactuaires.com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://www.institutdesactuaires.com/" TargetMode="External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institutdesactuaires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institutdesactuaire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jpg"/><Relationship Id="rId4" Type="http://schemas.openxmlformats.org/officeDocument/2006/relationships/hyperlink" Target="http://www.institutdesactuaires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jpg"/><Relationship Id="rId4" Type="http://schemas.openxmlformats.org/officeDocument/2006/relationships/hyperlink" Target="http://www.institutdesactuaires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hyperlink" Target="http://www.institutdesactuaire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institutdesactuaires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hyperlink" Target="http://www.institutdesactuaires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hyperlink" Target="http://www.institutdesactuaires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institutdesactuaires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institutdesactuaires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hyperlink" Target="http://www.institutdesactuaires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hyperlink" Target="http://www.institutdesactuaires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hyperlink" Target="http://www.institutdesactuaires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hyperlink" Target="http://www.institutdesactuaires.com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hyperlink" Target="http://www.institutdesactuaires.com/" TargetMode="External"/><Relationship Id="rId9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institutdesactuaires.com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hyperlink" Target="http://www.institutdesactuaires.com/" TargetMode="Externa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hyperlink" Target="http://www.institutdesactuaires.com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hyperlink" Target="http://www.institutdesactuaires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institutdesactuaires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institutdesactuaires.com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9.png"/><Relationship Id="rId4" Type="http://schemas.openxmlformats.org/officeDocument/2006/relationships/hyperlink" Target="http://www.institutdesactuaires.com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institutdesactuaires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institutdesactuaires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institutdesactuaire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institutdesactuaires.com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://www.institutdesactuaires.com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://www.institutdesactuaire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desactuaire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D264D8A3-38F4-0E49-BAA7-68D98CE17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255" y="3587496"/>
            <a:ext cx="4319649" cy="1092804"/>
          </a:xfrm>
        </p:spPr>
        <p:txBody>
          <a:bodyPr numCol="1" spcCol="360000">
            <a:normAutofit/>
          </a:bodyPr>
          <a:lstStyle/>
          <a:p>
            <a:r>
              <a:rPr lang="fr-FR" sz="1600" b="1" dirty="0">
                <a:solidFill>
                  <a:srgbClr val="0059FF"/>
                </a:solidFill>
              </a:rPr>
              <a:t>Yapi KOUASSI</a:t>
            </a:r>
            <a:endParaRPr lang="fr-FR" sz="16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62A32D7-68C0-5E48-80ED-B8B0AC39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5D5FDD-D601-314C-8A27-A6EBFBC59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080" y="2023809"/>
            <a:ext cx="6858000" cy="109280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Exploitation d’images de cartes dans la modélisation de la sinistralité en assurance habitation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F851B43-50B4-E69D-FB1D-75B2ACFDB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37152C5-7D70-D665-E1AF-99931C6A7F4A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453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F77A5-916C-3B11-6974-A56458922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F8C046-5331-6722-004B-4DF9898E8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AD69AA-DBE8-72F6-24B6-189EA1B6D5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7A4CD9-5402-FD93-FF0D-5159095922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920C6FF-778A-9FD9-D6E8-3CAF051F1002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C6C26D3-033E-0B5E-A81D-360DD6BED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CB9354A-E2C2-CEDA-6D24-A9735F8E4C5D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8E474CDA-B302-EA1D-D92F-04ACD461D58E}"/>
              </a:ext>
            </a:extLst>
          </p:cNvPr>
          <p:cNvSpPr txBox="1">
            <a:spLocks/>
          </p:cNvSpPr>
          <p:nvPr/>
        </p:nvSpPr>
        <p:spPr>
          <a:xfrm>
            <a:off x="264860" y="7968624"/>
            <a:ext cx="8250490" cy="109917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Identifier les pixels correspondant aux localités associées à chaque code postal.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Extraire la couleur de ces pixels (RGB).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Comparer ces couleurs avec celles de la légende.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6A9388-3263-4253-3DED-7BCED41B656B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Premiers tests et constats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E37A552-0CD4-1DDE-3035-EA0383EF35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2788" y="1744874"/>
            <a:ext cx="3655712" cy="39847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DDAF1B9-3546-B5C2-81BD-E93AD8DD7D49}"/>
              </a:ext>
            </a:extLst>
          </p:cNvPr>
          <p:cNvSpPr txBox="1"/>
          <p:nvPr/>
        </p:nvSpPr>
        <p:spPr>
          <a:xfrm>
            <a:off x="628651" y="5824375"/>
            <a:ext cx="387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</a:t>
            </a:r>
            <a:r>
              <a:rPr lang="fr-FR" sz="1600" dirty="0"/>
              <a:t> : Première carte étudiée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A9456A-5AD0-C81F-FEB2-B0E8EB65DEB5}"/>
              </a:ext>
            </a:extLst>
          </p:cNvPr>
          <p:cNvSpPr txBox="1"/>
          <p:nvPr/>
        </p:nvSpPr>
        <p:spPr>
          <a:xfrm>
            <a:off x="5143500" y="23495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3 principaux constats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E0F23D-DAC1-1853-6BEC-C2A1602CDB28}"/>
              </a:ext>
            </a:extLst>
          </p:cNvPr>
          <p:cNvSpPr txBox="1"/>
          <p:nvPr/>
        </p:nvSpPr>
        <p:spPr>
          <a:xfrm>
            <a:off x="9283700" y="2826266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Différence entre les couleurs de la légende et celles sur la carte.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684CA20-52B2-EB1A-6712-D05D7801528C}"/>
              </a:ext>
            </a:extLst>
          </p:cNvPr>
          <p:cNvSpPr txBox="1"/>
          <p:nvPr/>
        </p:nvSpPr>
        <p:spPr>
          <a:xfrm>
            <a:off x="9283700" y="3657263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Présence d’obstacles à la récupération des couleurs des pixels.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8D4E5F-7B64-521B-F235-8A14A879D85E}"/>
              </a:ext>
            </a:extLst>
          </p:cNvPr>
          <p:cNvSpPr txBox="1"/>
          <p:nvPr/>
        </p:nvSpPr>
        <p:spPr>
          <a:xfrm>
            <a:off x="9283700" y="4488260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Besoin d’uniformisation des positions des codes postaux sur les cartes.</a:t>
            </a:r>
          </a:p>
        </p:txBody>
      </p:sp>
    </p:spTree>
    <p:extLst>
      <p:ext uri="{BB962C8B-B14F-4D97-AF65-F5344CB8AC3E}">
        <p14:creationId xmlns:p14="http://schemas.microsoft.com/office/powerpoint/2010/main" val="2595111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1CA8F-6D3F-C75F-BD13-1E7EB3BA8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20C067-A8B1-1800-DFD4-07A9AC02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9DA6AC-D4A2-C188-21C1-B2CD8148E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E24021-FB13-48E8-0F03-6E370EB97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2F6330D-FCD4-C4C0-6DC1-F2ED4AD12B05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1C13CE1-E938-0509-7750-4F0CA654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B13047-07EA-FA5F-647B-DDD448760C1C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3DC55C2-2E15-7C83-0526-F6E0DCFE9C00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Premiers tests et constats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D840DF3-3032-F7D1-DA8A-67A1962C4F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2788" y="1744874"/>
            <a:ext cx="3655712" cy="39847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0913DE2-C382-094E-4E33-9DD5D34692C6}"/>
              </a:ext>
            </a:extLst>
          </p:cNvPr>
          <p:cNvSpPr txBox="1"/>
          <p:nvPr/>
        </p:nvSpPr>
        <p:spPr>
          <a:xfrm>
            <a:off x="628651" y="5824375"/>
            <a:ext cx="387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</a:t>
            </a:r>
            <a:r>
              <a:rPr lang="fr-FR" sz="1600" dirty="0"/>
              <a:t> : Première carte étudiée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165301-D6AF-9272-1319-23C358E2A976}"/>
              </a:ext>
            </a:extLst>
          </p:cNvPr>
          <p:cNvSpPr txBox="1"/>
          <p:nvPr/>
        </p:nvSpPr>
        <p:spPr>
          <a:xfrm>
            <a:off x="5143500" y="23495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3 principaux constats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F0E791-0FE8-35E8-CD1A-577CD0E5AB1C}"/>
              </a:ext>
            </a:extLst>
          </p:cNvPr>
          <p:cNvSpPr txBox="1"/>
          <p:nvPr/>
        </p:nvSpPr>
        <p:spPr>
          <a:xfrm>
            <a:off x="5321300" y="2826266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Différence entre les couleurs de la légende et celles sur la carte.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9E9A1B-EB35-C59C-5D18-2696B36F6500}"/>
              </a:ext>
            </a:extLst>
          </p:cNvPr>
          <p:cNvSpPr txBox="1"/>
          <p:nvPr/>
        </p:nvSpPr>
        <p:spPr>
          <a:xfrm>
            <a:off x="9340850" y="3657263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Présence d’obstacles à la récupération des couleurs des pixels.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C47C05-CA0E-32BE-7237-980459F79D58}"/>
              </a:ext>
            </a:extLst>
          </p:cNvPr>
          <p:cNvSpPr txBox="1"/>
          <p:nvPr/>
        </p:nvSpPr>
        <p:spPr>
          <a:xfrm>
            <a:off x="9283700" y="4488260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Besoin d’uniformisation des positions des codes postaux sur les cartes.</a:t>
            </a:r>
          </a:p>
        </p:txBody>
      </p:sp>
    </p:spTree>
    <p:extLst>
      <p:ext uri="{BB962C8B-B14F-4D97-AF65-F5344CB8AC3E}">
        <p14:creationId xmlns:p14="http://schemas.microsoft.com/office/powerpoint/2010/main" val="2961643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9C3A1-F606-0921-B25E-D0AB1918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CF0EF-F8ED-ADC5-0ECD-36809C1D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0EA5E5B-A847-278B-8183-3463FC6EFF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73D7EE-24EE-D019-27CF-ACB363CCD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2E5E69-BB3D-3C05-768C-F0157E3FABA1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9B7D0EC-F5F5-B238-57C0-7CD16D81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347CEF9-6F62-F97F-EDC0-EEB86E472141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D1CC2D-8CAD-A431-6353-D585B2DB9CCA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Premiers tests et constats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B6B9DE6-DF8A-214B-A289-F548718DAE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2788" y="1744874"/>
            <a:ext cx="3655712" cy="39847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6E894A8-E0AF-FA30-3C3A-7888CE7364B5}"/>
              </a:ext>
            </a:extLst>
          </p:cNvPr>
          <p:cNvSpPr txBox="1"/>
          <p:nvPr/>
        </p:nvSpPr>
        <p:spPr>
          <a:xfrm>
            <a:off x="628651" y="5824375"/>
            <a:ext cx="387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</a:t>
            </a:r>
            <a:r>
              <a:rPr lang="fr-FR" sz="1600" dirty="0"/>
              <a:t> : Première carte étudiée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35F61E-FDC7-0C99-88CB-1271AF3AD14B}"/>
              </a:ext>
            </a:extLst>
          </p:cNvPr>
          <p:cNvSpPr txBox="1"/>
          <p:nvPr/>
        </p:nvSpPr>
        <p:spPr>
          <a:xfrm>
            <a:off x="5143500" y="23495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3 principaux constats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985D00-D9E2-EB2F-85F4-F5BFDF6070DA}"/>
              </a:ext>
            </a:extLst>
          </p:cNvPr>
          <p:cNvSpPr txBox="1"/>
          <p:nvPr/>
        </p:nvSpPr>
        <p:spPr>
          <a:xfrm>
            <a:off x="5321300" y="2826266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Différence entre les couleurs de la légende et celles sur la carte.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CA0746-BD3A-4820-5A96-A52990A57168}"/>
              </a:ext>
            </a:extLst>
          </p:cNvPr>
          <p:cNvSpPr txBox="1"/>
          <p:nvPr/>
        </p:nvSpPr>
        <p:spPr>
          <a:xfrm>
            <a:off x="5321300" y="3657263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Présence d’obstacles à la récupération des couleurs des pixels.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252A52A-5A2A-5BD7-F7F0-6380ED3D629B}"/>
              </a:ext>
            </a:extLst>
          </p:cNvPr>
          <p:cNvSpPr txBox="1"/>
          <p:nvPr/>
        </p:nvSpPr>
        <p:spPr>
          <a:xfrm>
            <a:off x="9283700" y="4488260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Besoin d’uniformisation des positions des codes postaux sur les cartes.</a:t>
            </a:r>
          </a:p>
        </p:txBody>
      </p:sp>
    </p:spTree>
    <p:extLst>
      <p:ext uri="{BB962C8B-B14F-4D97-AF65-F5344CB8AC3E}">
        <p14:creationId xmlns:p14="http://schemas.microsoft.com/office/powerpoint/2010/main" val="1974867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07DA-BA9F-6DC8-A008-E594B944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1BEF52-3012-0993-4598-96D39548B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E6DAB6-ABFD-0CDA-346D-590F4BA87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6BFC84-A089-E45D-D059-A55730C9B7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789C915-CCD9-390D-F9E0-65ECF76E81B9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688CB8DC-A412-14F7-B04C-82809E62B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0ACF2C2-7AC3-C290-97FC-E82CDBC553F4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44AFFE6-5D40-1A90-4487-A22ED6D06B31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Premiers tests et constats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0197460-8A5C-EE28-0DC8-07D8A3134A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52788" y="1744874"/>
            <a:ext cx="3655712" cy="398472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6579D40-904E-F1A7-B72E-4C97EDFC1FEB}"/>
              </a:ext>
            </a:extLst>
          </p:cNvPr>
          <p:cNvSpPr txBox="1"/>
          <p:nvPr/>
        </p:nvSpPr>
        <p:spPr>
          <a:xfrm>
            <a:off x="628651" y="5824375"/>
            <a:ext cx="3879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</a:t>
            </a:r>
            <a:r>
              <a:rPr lang="fr-FR" sz="1600" dirty="0"/>
              <a:t> : Première carte étudiée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A10B28-A882-4F9B-6137-BB10B7809126}"/>
              </a:ext>
            </a:extLst>
          </p:cNvPr>
          <p:cNvSpPr txBox="1"/>
          <p:nvPr/>
        </p:nvSpPr>
        <p:spPr>
          <a:xfrm>
            <a:off x="5143500" y="23495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3 principaux constats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B94195-3087-03DE-43A4-8AE7C65807F0}"/>
              </a:ext>
            </a:extLst>
          </p:cNvPr>
          <p:cNvSpPr txBox="1"/>
          <p:nvPr/>
        </p:nvSpPr>
        <p:spPr>
          <a:xfrm>
            <a:off x="5321300" y="2826266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Différence entre les couleurs de la légende et celles sur la carte.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F7F28A-F250-E978-8D88-B12B5D266945}"/>
              </a:ext>
            </a:extLst>
          </p:cNvPr>
          <p:cNvSpPr txBox="1"/>
          <p:nvPr/>
        </p:nvSpPr>
        <p:spPr>
          <a:xfrm>
            <a:off x="5321300" y="3657263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Présence d’obstacles à la récupération des couleurs des pixels.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87EA72-2877-C60F-B7AE-A6C7E57640FD}"/>
              </a:ext>
            </a:extLst>
          </p:cNvPr>
          <p:cNvSpPr txBox="1"/>
          <p:nvPr/>
        </p:nvSpPr>
        <p:spPr>
          <a:xfrm>
            <a:off x="5321300" y="4488260"/>
            <a:ext cx="31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Besoin d’uniformisation des positions des codes postaux sur les cartes.</a:t>
            </a:r>
          </a:p>
        </p:txBody>
      </p:sp>
    </p:spTree>
    <p:extLst>
      <p:ext uri="{BB962C8B-B14F-4D97-AF65-F5344CB8AC3E}">
        <p14:creationId xmlns:p14="http://schemas.microsoft.com/office/powerpoint/2010/main" val="3935881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B041-12A8-05C3-70A5-9610CB678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C721F-2AB8-E8B5-D79C-B5799A254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E77E33-25CE-A7BE-B68C-B364DECF7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FF132A-AC23-C6F5-2D55-2D41456C58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2F54A34-B79E-130A-EB50-1E5BB8E165F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ECC5032-123A-D0A5-DE56-69CCCC01A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30F676-5198-1D34-0EE6-E8C2EBDEE102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8C818A-8870-00FF-E63E-A88E275881EA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Fonctionnement de l’outil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D997B60D-E135-1AA4-978B-D235318794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259158"/>
              </p:ext>
            </p:extLst>
          </p:nvPr>
        </p:nvGraphicFramePr>
        <p:xfrm>
          <a:off x="628650" y="1466850"/>
          <a:ext cx="779042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62F2098-0FE9-2EA6-B643-61AE1D22E312}"/>
              </a:ext>
            </a:extLst>
          </p:cNvPr>
          <p:cNvSpPr txBox="1"/>
          <p:nvPr/>
        </p:nvSpPr>
        <p:spPr>
          <a:xfrm>
            <a:off x="724930" y="4471825"/>
            <a:ext cx="758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3</a:t>
            </a:r>
            <a:r>
              <a:rPr lang="fr-FR" sz="1600" dirty="0"/>
              <a:t> : Fonctionnement de l’outil algorithmique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4EF0753-822C-4C98-93CF-9A125D13B051}"/>
              </a:ext>
            </a:extLst>
          </p:cNvPr>
          <p:cNvSpPr txBox="1"/>
          <p:nvPr/>
        </p:nvSpPr>
        <p:spPr>
          <a:xfrm>
            <a:off x="9144000" y="4152900"/>
            <a:ext cx="737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Prétraitement de l’image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réduire le bruit et séparer les couleurs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67B1C3C-9DBF-FB86-631F-C617E913D1A2}"/>
              </a:ext>
            </a:extLst>
          </p:cNvPr>
          <p:cNvSpPr txBox="1"/>
          <p:nvPr/>
        </p:nvSpPr>
        <p:spPr>
          <a:xfrm>
            <a:off x="9144000" y="4643914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uniformiser les positions des codes postaux sur toutes les cartes en utilisant une carte de référence.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53F7025-EDE2-BEE3-4385-1CD01D7BF587}"/>
              </a:ext>
            </a:extLst>
          </p:cNvPr>
          <p:cNvSpPr txBox="1"/>
          <p:nvPr/>
        </p:nvSpPr>
        <p:spPr>
          <a:xfrm>
            <a:off x="9144000" y="5436990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Bases de données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constituer la base de données finale qui attribue aux codes postaux la légende correspondante.</a:t>
            </a:r>
          </a:p>
        </p:txBody>
      </p:sp>
    </p:spTree>
    <p:extLst>
      <p:ext uri="{BB962C8B-B14F-4D97-AF65-F5344CB8AC3E}">
        <p14:creationId xmlns:p14="http://schemas.microsoft.com/office/powerpoint/2010/main" val="4288252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96A26-E150-A887-46B3-01614F4B8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418DB-02AF-3975-9C14-64813F07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A71FDE9-248C-FEA3-41ED-94CE9881F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5A329F-DC78-0687-BD80-9F6642A5C7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E65B455-3F0B-CC38-A2F1-CA915AF0D0D9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B87BCDC-EE69-AF70-86BF-80DB2D7D7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20F0EE0-09F4-47FB-BDB9-819F76CB127D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05A602-0BB8-FBA0-3084-743822CAEA37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Fonctionnement de l’outil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79CB337-0768-9F5B-7230-E4CFC55BF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775191"/>
              </p:ext>
            </p:extLst>
          </p:nvPr>
        </p:nvGraphicFramePr>
        <p:xfrm>
          <a:off x="952500" y="1009650"/>
          <a:ext cx="6819900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93981D7-8AF3-8B26-B59B-5AD820456BDC}"/>
              </a:ext>
            </a:extLst>
          </p:cNvPr>
          <p:cNvSpPr txBox="1"/>
          <p:nvPr/>
        </p:nvSpPr>
        <p:spPr>
          <a:xfrm>
            <a:off x="1048781" y="3252817"/>
            <a:ext cx="663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3</a:t>
            </a:r>
            <a:r>
              <a:rPr lang="fr-FR" sz="1600" dirty="0"/>
              <a:t> : Fonctionnement de l’outil algorithmique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08DFF9-D741-ED58-EBB1-860C3087B718}"/>
              </a:ext>
            </a:extLst>
          </p:cNvPr>
          <p:cNvSpPr txBox="1"/>
          <p:nvPr/>
        </p:nvSpPr>
        <p:spPr>
          <a:xfrm>
            <a:off x="724930" y="4152900"/>
            <a:ext cx="737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Prétraitement de l’image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réduire le bruit et séparer les couleurs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DEC14D-3272-C9E4-727F-EC9DDCC9247F}"/>
              </a:ext>
            </a:extLst>
          </p:cNvPr>
          <p:cNvSpPr txBox="1"/>
          <p:nvPr/>
        </p:nvSpPr>
        <p:spPr>
          <a:xfrm>
            <a:off x="9324975" y="4630103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uniformiser les positions des codes postaux sur toutes les cartes en utilisant une carte de référence.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9EBF38F-694F-13D7-D191-56FE07D699DF}"/>
              </a:ext>
            </a:extLst>
          </p:cNvPr>
          <p:cNvSpPr txBox="1"/>
          <p:nvPr/>
        </p:nvSpPr>
        <p:spPr>
          <a:xfrm>
            <a:off x="9324975" y="5423179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Bases de données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constituer la base de données finale qui attribue aux codes postaux la légende correspondante.</a:t>
            </a:r>
          </a:p>
        </p:txBody>
      </p:sp>
    </p:spTree>
    <p:extLst>
      <p:ext uri="{BB962C8B-B14F-4D97-AF65-F5344CB8AC3E}">
        <p14:creationId xmlns:p14="http://schemas.microsoft.com/office/powerpoint/2010/main" val="1098275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698AB-872B-2059-A79D-C8729474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5F3BDB-CB7C-C630-DB50-9E97D231C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0330E4E-7A01-281E-9C7B-3DDF18A855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9BA780F-3F86-79DF-6F04-2319CDBFCC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BEE7CCC-A77F-A2AF-43A0-53AAED5DE264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5C942EA-5B9E-FBF4-CA8A-B04CFD19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B1B472-34E8-A223-D2D9-2E1B8D5BA63A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CA1581-4F4F-D284-0D05-01894DE33D44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Fonctionnement de l’outil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D1BE307-9231-8506-F0B2-354053F7BE9E}"/>
              </a:ext>
            </a:extLst>
          </p:cNvPr>
          <p:cNvGraphicFramePr/>
          <p:nvPr/>
        </p:nvGraphicFramePr>
        <p:xfrm>
          <a:off x="952500" y="1009650"/>
          <a:ext cx="6819900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E286DD6D-BBF3-D3FB-8C67-CD8CB340AAA1}"/>
              </a:ext>
            </a:extLst>
          </p:cNvPr>
          <p:cNvSpPr txBox="1"/>
          <p:nvPr/>
        </p:nvSpPr>
        <p:spPr>
          <a:xfrm>
            <a:off x="1048781" y="3252817"/>
            <a:ext cx="663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3</a:t>
            </a:r>
            <a:r>
              <a:rPr lang="fr-FR" sz="1600" dirty="0"/>
              <a:t> : Fonctionnement de l’outil algorithmique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533748-002C-5009-0B50-052A37745E55}"/>
              </a:ext>
            </a:extLst>
          </p:cNvPr>
          <p:cNvSpPr txBox="1"/>
          <p:nvPr/>
        </p:nvSpPr>
        <p:spPr>
          <a:xfrm>
            <a:off x="724930" y="4152900"/>
            <a:ext cx="737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Prétraitement de l’image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réduire le bruit et séparer les couleurs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C9A6D8-4F5D-7402-56F0-5AD6FBBAD4E4}"/>
              </a:ext>
            </a:extLst>
          </p:cNvPr>
          <p:cNvSpPr txBox="1"/>
          <p:nvPr/>
        </p:nvSpPr>
        <p:spPr>
          <a:xfrm>
            <a:off x="724930" y="4643914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uniformiser les positions des codes postaux sur toutes les cartes en utilisant une carte de référence.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1CBFB9-7568-98D9-C0A6-170CFC3309A9}"/>
              </a:ext>
            </a:extLst>
          </p:cNvPr>
          <p:cNvSpPr txBox="1"/>
          <p:nvPr/>
        </p:nvSpPr>
        <p:spPr>
          <a:xfrm>
            <a:off x="9324975" y="5326560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Bases de données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constituer la base de données finale qui attribue aux codes postaux la légende correspondante.</a:t>
            </a:r>
          </a:p>
        </p:txBody>
      </p:sp>
    </p:spTree>
    <p:extLst>
      <p:ext uri="{BB962C8B-B14F-4D97-AF65-F5344CB8AC3E}">
        <p14:creationId xmlns:p14="http://schemas.microsoft.com/office/powerpoint/2010/main" val="166645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B185C-8D83-EC3B-71CB-D28E8128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C116A-7789-FBD4-F3D1-EE53B75BF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6508A42-84D7-A1FA-466A-861C61069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733352-3C0C-2312-EC77-DB8A1885EC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DFE40E0-21CA-8421-A4BF-684B31D67D9B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EBC5459-49A9-5845-A860-47CED6FD3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C9BCAFA0-1798-4137-2796-D0111DE946CB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FC45EDF-C276-93DB-A5DD-4E9A43207822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Fonctionnement de l’outil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4F3E97E0-E5AE-39F7-1A80-1A3CE594A1CF}"/>
              </a:ext>
            </a:extLst>
          </p:cNvPr>
          <p:cNvGraphicFramePr/>
          <p:nvPr/>
        </p:nvGraphicFramePr>
        <p:xfrm>
          <a:off x="952500" y="1009650"/>
          <a:ext cx="6819900" cy="287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435B6E53-90B2-1AF1-008B-D2E32A16203B}"/>
              </a:ext>
            </a:extLst>
          </p:cNvPr>
          <p:cNvSpPr txBox="1"/>
          <p:nvPr/>
        </p:nvSpPr>
        <p:spPr>
          <a:xfrm>
            <a:off x="1048781" y="3252817"/>
            <a:ext cx="6636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3</a:t>
            </a:r>
            <a:r>
              <a:rPr lang="fr-FR" sz="1600" dirty="0"/>
              <a:t> : Fonctionnement de l’outil algorithmique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1D44E7-559E-8F94-463D-648C58CDE8B9}"/>
              </a:ext>
            </a:extLst>
          </p:cNvPr>
          <p:cNvSpPr txBox="1"/>
          <p:nvPr/>
        </p:nvSpPr>
        <p:spPr>
          <a:xfrm>
            <a:off x="724930" y="4152900"/>
            <a:ext cx="737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Prétraitement de l’image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réduire le bruit et séparer les couleurs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7F4F45-E608-B201-7947-37A6527200AF}"/>
              </a:ext>
            </a:extLst>
          </p:cNvPr>
          <p:cNvSpPr txBox="1"/>
          <p:nvPr/>
        </p:nvSpPr>
        <p:spPr>
          <a:xfrm>
            <a:off x="724930" y="4643914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uniformiser les positions des codes postaux sur toutes les cartes en utilisant une carte de référence.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E12B6F-252E-C074-90C6-882EB5240A04}"/>
              </a:ext>
            </a:extLst>
          </p:cNvPr>
          <p:cNvSpPr txBox="1"/>
          <p:nvPr/>
        </p:nvSpPr>
        <p:spPr>
          <a:xfrm>
            <a:off x="724930" y="5436990"/>
            <a:ext cx="737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Bases de données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constituer la base de données finale qui attribue aux codes postaux la légende correspondante.</a:t>
            </a:r>
          </a:p>
        </p:txBody>
      </p:sp>
    </p:spTree>
    <p:extLst>
      <p:ext uri="{BB962C8B-B14F-4D97-AF65-F5344CB8AC3E}">
        <p14:creationId xmlns:p14="http://schemas.microsoft.com/office/powerpoint/2010/main" val="160725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5BE4C-342C-9676-FA47-713D3B02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548E92-3685-2DD7-3226-885C6C66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1C55317-0CF7-5BBD-1FFB-C8C837BE15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7E64E5-8D52-4A1F-E7AA-59E49D8F64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C90C62A-7091-663D-8838-9A0004DAA7FE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3BC26CE-AEF5-CBDF-C478-4A18006D1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BAF3B2-06A4-325B-D81C-C61C9305AE7B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9DE6434-D5C8-36BE-463F-333926AA7D07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Prétraitement des images : clustering colorimétrique (1/2)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79AC64-4531-35CA-EDBA-2D22B3BA11F2}"/>
              </a:ext>
            </a:extLst>
          </p:cNvPr>
          <p:cNvSpPr txBox="1"/>
          <p:nvPr/>
        </p:nvSpPr>
        <p:spPr>
          <a:xfrm>
            <a:off x="533400" y="1803400"/>
            <a:ext cx="83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2 outils statistiques sont utilisés pour le clustering colorimétrique : K-Means et ACP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60D33C-BE5A-B6AE-40EE-D974676D81CF}"/>
              </a:ext>
            </a:extLst>
          </p:cNvPr>
          <p:cNvSpPr txBox="1"/>
          <p:nvPr/>
        </p:nvSpPr>
        <p:spPr>
          <a:xfrm>
            <a:off x="533400" y="2140466"/>
            <a:ext cx="83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K-Means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Regroupement direct des pixels en K groupes (clusters) de couleurs.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16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C96F22D0-39DB-2F74-1E34-1D7F30D9C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30" y="2607228"/>
            <a:ext cx="3440670" cy="324253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2C9BD41-E1C4-CB30-5E05-74585B48ABD4}"/>
              </a:ext>
            </a:extLst>
          </p:cNvPr>
          <p:cNvSpPr txBox="1"/>
          <p:nvPr/>
        </p:nvSpPr>
        <p:spPr>
          <a:xfrm>
            <a:off x="724930" y="5849763"/>
            <a:ext cx="34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4</a:t>
            </a:r>
            <a:r>
              <a:rPr lang="fr-FR" sz="1600" dirty="0"/>
              <a:t> : Exemple de carte n°1</a:t>
            </a:r>
          </a:p>
        </p:txBody>
      </p:sp>
      <p:pic>
        <p:nvPicPr>
          <p:cNvPr id="22" name="Image 21" descr="Une image contenant capture d’écran, texte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0B9C5330-0B37-E4F0-1C82-5640263A1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857" y="3314700"/>
            <a:ext cx="4214743" cy="109880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6CDCBA8-B323-318D-613C-2DF600F2FE88}"/>
              </a:ext>
            </a:extLst>
          </p:cNvPr>
          <p:cNvSpPr txBox="1"/>
          <p:nvPr/>
        </p:nvSpPr>
        <p:spPr>
          <a:xfrm>
            <a:off x="4395858" y="4528963"/>
            <a:ext cx="4119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5</a:t>
            </a:r>
            <a:r>
              <a:rPr lang="fr-FR" sz="1600" dirty="0"/>
              <a:t> : Clusters avec K-Means</a:t>
            </a:r>
          </a:p>
        </p:txBody>
      </p:sp>
      <p:pic>
        <p:nvPicPr>
          <p:cNvPr id="25" name="Image 24" descr="Une image contenant carte, art&#10;&#10;Le contenu généré par l’IA peut être incorrect.">
            <a:extLst>
              <a:ext uri="{FF2B5EF4-FFF2-40B4-BE49-F238E27FC236}">
                <a16:creationId xmlns:a16="http://schemas.microsoft.com/office/drawing/2014/main" id="{CB768785-DA18-0721-324C-73084CAD05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7563" y="2509798"/>
            <a:ext cx="3312102" cy="3428999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C91D565-3606-2C49-E36F-618A4B5E0C03}"/>
              </a:ext>
            </a:extLst>
          </p:cNvPr>
          <p:cNvSpPr txBox="1"/>
          <p:nvPr/>
        </p:nvSpPr>
        <p:spPr>
          <a:xfrm>
            <a:off x="10587108" y="6136196"/>
            <a:ext cx="4119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6</a:t>
            </a:r>
            <a:r>
              <a:rPr lang="fr-FR" sz="1600" dirty="0"/>
              <a:t> : Carte n°1 prétraitée avec K-</a:t>
            </a:r>
            <a:r>
              <a:rPr lang="fr-FR" sz="1600" dirty="0" err="1"/>
              <a:t>Means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43348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99E99-100C-7E2D-09E5-F28902E73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083CAF-A5D4-8130-8B6A-BAF107195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EEDB31-AD05-6EB2-3403-C29397D81A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2CCAC9-E1A4-F6FB-7462-7D1EC0CB09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4E514D0-5BCF-27D4-978C-DF7B01960E08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DADB9ED-B4C8-9A0E-DF4A-7252B0F87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4FB5F51-1D8A-EEBB-37DC-0781A139CFB3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9FD104-22E2-59F0-2534-FF3E6929FDFE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Prétraitement des images : clustering colorimétrique (1/2)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E094368-5D80-D887-B56A-E891439F1D57}"/>
              </a:ext>
            </a:extLst>
          </p:cNvPr>
          <p:cNvSpPr txBox="1"/>
          <p:nvPr/>
        </p:nvSpPr>
        <p:spPr>
          <a:xfrm>
            <a:off x="533400" y="1803400"/>
            <a:ext cx="83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2 outils statistiques sont utilisés pour le clustering colorimétrique : K-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</a:rPr>
              <a:t>Means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et ACP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A84ED4-97F6-5EBC-B817-93AF5DA5BE8F}"/>
              </a:ext>
            </a:extLst>
          </p:cNvPr>
          <p:cNvSpPr txBox="1"/>
          <p:nvPr/>
        </p:nvSpPr>
        <p:spPr>
          <a:xfrm>
            <a:off x="533400" y="2140466"/>
            <a:ext cx="83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K-</a:t>
            </a:r>
            <a:r>
              <a:rPr lang="fr-FR" b="1" dirty="0" err="1">
                <a:latin typeface="Cambria" panose="02040503050406030204" pitchFamily="18" charset="0"/>
                <a:ea typeface="Cambria" panose="02040503050406030204" pitchFamily="18" charset="0"/>
              </a:rPr>
              <a:t>Means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Regroupement direct des pixels en K groupes (clusters) de couleurs.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16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5197FFE7-66F3-64E0-8BDD-DE08BCE0B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30" y="2607228"/>
            <a:ext cx="3440670" cy="324253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CC846AE-6F2E-458D-26E0-C5A1A385E27C}"/>
              </a:ext>
            </a:extLst>
          </p:cNvPr>
          <p:cNvSpPr txBox="1"/>
          <p:nvPr/>
        </p:nvSpPr>
        <p:spPr>
          <a:xfrm>
            <a:off x="724930" y="5849763"/>
            <a:ext cx="34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4</a:t>
            </a:r>
            <a:r>
              <a:rPr lang="fr-FR" sz="1600" dirty="0"/>
              <a:t> : Exemple de carte n°1</a:t>
            </a:r>
          </a:p>
        </p:txBody>
      </p:sp>
      <p:pic>
        <p:nvPicPr>
          <p:cNvPr id="22" name="Image 21" descr="Une image contenant capture d’écran, texte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B594921B-54E5-B7AD-8D5B-1AA0E5233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407" y="8248650"/>
            <a:ext cx="4214743" cy="109880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4B202D3-60FF-6789-DE5D-87CE903BF181}"/>
              </a:ext>
            </a:extLst>
          </p:cNvPr>
          <p:cNvSpPr txBox="1"/>
          <p:nvPr/>
        </p:nvSpPr>
        <p:spPr>
          <a:xfrm>
            <a:off x="4732408" y="9462913"/>
            <a:ext cx="41194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5</a:t>
            </a:r>
            <a:r>
              <a:rPr lang="fr-FR" sz="1600" dirty="0"/>
              <a:t> : Clusters avec K-</a:t>
            </a:r>
            <a:r>
              <a:rPr lang="fr-FR" sz="1600" dirty="0" err="1"/>
              <a:t>Means</a:t>
            </a:r>
            <a:endParaRPr lang="fr-FR" sz="1600" dirty="0"/>
          </a:p>
        </p:txBody>
      </p:sp>
      <p:pic>
        <p:nvPicPr>
          <p:cNvPr id="25" name="Image 24" descr="Une image contenant carte, art&#10;&#10;Le contenu généré par l’IA peut être incorrect.">
            <a:extLst>
              <a:ext uri="{FF2B5EF4-FFF2-40B4-BE49-F238E27FC236}">
                <a16:creationId xmlns:a16="http://schemas.microsoft.com/office/drawing/2014/main" id="{A192C85C-F00A-E00F-D0A5-3425C8708F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825" y="2652144"/>
            <a:ext cx="3424586" cy="319762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97D3E0E-3C17-C2C4-E0D6-1759DB6DD1E8}"/>
              </a:ext>
            </a:extLst>
          </p:cNvPr>
          <p:cNvSpPr txBox="1"/>
          <p:nvPr/>
        </p:nvSpPr>
        <p:spPr>
          <a:xfrm>
            <a:off x="4687753" y="5834400"/>
            <a:ext cx="4259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6</a:t>
            </a:r>
            <a:r>
              <a:rPr lang="fr-FR" sz="1600" dirty="0"/>
              <a:t> : Carte n°1 prétraitée avec K-</a:t>
            </a:r>
            <a:r>
              <a:rPr lang="fr-FR" sz="1600" dirty="0" err="1"/>
              <a:t>Means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51771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0026-3670-DC4E-A918-0922D2C9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51E15D8-9716-EA40-9C23-11026C5E8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A5C59D-10CD-6646-BD35-21512182C8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C0ABB0-E6D4-AA45-AB64-205B60E47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83832"/>
            <a:ext cx="7886700" cy="596072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A83BD76-AD96-8448-BAF4-39F0D8A190AB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3857C2C-0C38-036D-CDA3-BF4662D06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CA05C8E-579E-E866-68DC-07A8F467EEF8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F880E2B-D0E6-8CA0-76F9-E5FE0588D6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286" y="2279904"/>
            <a:ext cx="8250490" cy="2595261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• 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L’évaluation précise des risques en assurance s’appuie sur des modèles statistiques nécessitant une quantité importante de données. </a:t>
            </a:r>
          </a:p>
          <a:p>
            <a:endParaRPr lang="fr-FR" sz="18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• </a:t>
            </a:r>
            <a:r>
              <a:rPr lang="fr-FR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Objectif :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Proposer un outil algorithmique pour rendre exploitables des données géographiques disponibles sous la forme d’images de cartes</a:t>
            </a:r>
          </a:p>
        </p:txBody>
      </p:sp>
      <p:sp>
        <p:nvSpPr>
          <p:cNvPr id="33" name="Espace réservé du texte 27">
            <a:extLst>
              <a:ext uri="{FF2B5EF4-FFF2-40B4-BE49-F238E27FC236}">
                <a16:creationId xmlns:a16="http://schemas.microsoft.com/office/drawing/2014/main" id="{3F4EC074-A56D-7092-AF25-4FFE892B270F}"/>
              </a:ext>
            </a:extLst>
          </p:cNvPr>
          <p:cNvSpPr txBox="1">
            <a:spLocks/>
          </p:cNvSpPr>
          <p:nvPr/>
        </p:nvSpPr>
        <p:spPr>
          <a:xfrm>
            <a:off x="9287175" y="4623055"/>
            <a:ext cx="8250490" cy="81686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  <a:p>
            <a:r>
              <a:rPr lang="fr-FR" sz="2000" b="1"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Espace réservé du texte 27">
            <a:extLst>
              <a:ext uri="{FF2B5EF4-FFF2-40B4-BE49-F238E27FC236}">
                <a16:creationId xmlns:a16="http://schemas.microsoft.com/office/drawing/2014/main" id="{2A79AFE3-858D-D4F4-0EE3-60197E956A86}"/>
              </a:ext>
            </a:extLst>
          </p:cNvPr>
          <p:cNvSpPr txBox="1">
            <a:spLocks/>
          </p:cNvSpPr>
          <p:nvPr/>
        </p:nvSpPr>
        <p:spPr>
          <a:xfrm>
            <a:off x="9287175" y="2353683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/>
              <a:t>1. 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35" name="Espace réservé du texte 27">
            <a:extLst>
              <a:ext uri="{FF2B5EF4-FFF2-40B4-BE49-F238E27FC236}">
                <a16:creationId xmlns:a16="http://schemas.microsoft.com/office/drawing/2014/main" id="{734BD680-A13F-5868-FE01-DD9DCC75BAE8}"/>
              </a:ext>
            </a:extLst>
          </p:cNvPr>
          <p:cNvSpPr txBox="1">
            <a:spLocks/>
          </p:cNvSpPr>
          <p:nvPr/>
        </p:nvSpPr>
        <p:spPr>
          <a:xfrm>
            <a:off x="9287175" y="3515740"/>
            <a:ext cx="8250490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12167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03E92-CC56-951A-5FFA-D44D0F20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0F5E6-B6D1-90C9-2B87-93021115C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2B1A953-C288-756E-3949-2E69CD2F8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983879-3431-3000-1E27-54F5B4D84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63A9BE8-D1A4-D409-33B3-C980AF4E213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FFADF21-F12E-1695-A43F-56B81C4B1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A6F8600-5780-2F31-23C1-4FAC0F2B3F65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A5CB10-B4B1-BC52-C33A-72D167AA545C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Prétraitement des images : clustering colorimétrique (2/2)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52EEEB-52DC-00A7-7A06-84E01D73AE1D}"/>
              </a:ext>
            </a:extLst>
          </p:cNvPr>
          <p:cNvSpPr txBox="1"/>
          <p:nvPr/>
        </p:nvSpPr>
        <p:spPr>
          <a:xfrm>
            <a:off x="368300" y="1771134"/>
            <a:ext cx="85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ACP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Représentation des pixels dans un plan et constitution manuelle des clusters.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79DE09-77F4-E929-E30A-96EFCBAD2C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930" y="2298700"/>
            <a:ext cx="3257856" cy="355106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91E856F-BB9F-C35D-01F9-97903CBC37A4}"/>
              </a:ext>
            </a:extLst>
          </p:cNvPr>
          <p:cNvSpPr txBox="1"/>
          <p:nvPr/>
        </p:nvSpPr>
        <p:spPr>
          <a:xfrm>
            <a:off x="724930" y="5849763"/>
            <a:ext cx="34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7</a:t>
            </a:r>
            <a:r>
              <a:rPr lang="fr-FR" sz="1600" dirty="0"/>
              <a:t> : Exemple de carte n°2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F2B8859-A695-8D0A-6C3A-D77755F7DBA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78"/>
          <a:stretch/>
        </p:blipFill>
        <p:spPr>
          <a:xfrm>
            <a:off x="4366289" y="2298700"/>
            <a:ext cx="4244311" cy="35357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2657E41B-C81E-E3F1-48AC-5B55512960BA}"/>
              </a:ext>
            </a:extLst>
          </p:cNvPr>
          <p:cNvSpPr txBox="1"/>
          <p:nvPr/>
        </p:nvSpPr>
        <p:spPr>
          <a:xfrm>
            <a:off x="4718648" y="5849762"/>
            <a:ext cx="390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8</a:t>
            </a:r>
            <a:r>
              <a:rPr lang="fr-FR" sz="1600" dirty="0"/>
              <a:t> : Projection des pixels (ACP)</a:t>
            </a:r>
          </a:p>
        </p:txBody>
      </p:sp>
      <p:pic>
        <p:nvPicPr>
          <p:cNvPr id="6" name="Image 5" descr="Une image contenant texte, capture d’écran,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79E7A70E-1695-B33A-712C-40A72977063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456"/>
          <a:stretch/>
        </p:blipFill>
        <p:spPr>
          <a:xfrm>
            <a:off x="9220200" y="2140466"/>
            <a:ext cx="4866615" cy="355106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3BDAE28-8D29-BE05-7CDD-CB845D499A6F}"/>
              </a:ext>
            </a:extLst>
          </p:cNvPr>
          <p:cNvSpPr txBox="1"/>
          <p:nvPr/>
        </p:nvSpPr>
        <p:spPr>
          <a:xfrm>
            <a:off x="9659803" y="5817523"/>
            <a:ext cx="4259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9</a:t>
            </a:r>
            <a:r>
              <a:rPr lang="fr-FR" sz="1600" dirty="0"/>
              <a:t> : Projection des pixels (ACP)</a:t>
            </a:r>
          </a:p>
        </p:txBody>
      </p:sp>
    </p:spTree>
    <p:extLst>
      <p:ext uri="{BB962C8B-B14F-4D97-AF65-F5344CB8AC3E}">
        <p14:creationId xmlns:p14="http://schemas.microsoft.com/office/powerpoint/2010/main" val="3766091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C585-B200-F482-0AA4-551B8A2AE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E9B06-E663-7A55-38E0-3B8496164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AD1F00A-98C5-C2C9-3901-BF605DBE5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B2E57E-A8D4-CB82-BC0D-DCDE5C08E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2488983-895D-0421-659C-43727E406780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C777B169-A950-6828-AB89-167CAEFE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7004133-AB5A-0289-7748-7F737D833EB8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A5E962-6E79-4DE0-D9C9-DBF211CE9616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Prétraitement des images : clustering colorimétrique (2/2)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FCE226-6FAB-C87C-A1AD-8FF13E743E6B}"/>
              </a:ext>
            </a:extLst>
          </p:cNvPr>
          <p:cNvSpPr txBox="1"/>
          <p:nvPr/>
        </p:nvSpPr>
        <p:spPr>
          <a:xfrm>
            <a:off x="368300" y="1771134"/>
            <a:ext cx="85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ACP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Représentation des pixels dans un plan et constitution manuelle des clusters.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89E97F3-5655-6C54-3A5F-E90D6F3EED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930" y="2298700"/>
            <a:ext cx="3257856" cy="355106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DFCDAA3-9723-37C7-639A-27613CD29A45}"/>
              </a:ext>
            </a:extLst>
          </p:cNvPr>
          <p:cNvSpPr txBox="1"/>
          <p:nvPr/>
        </p:nvSpPr>
        <p:spPr>
          <a:xfrm>
            <a:off x="724930" y="5849763"/>
            <a:ext cx="34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7</a:t>
            </a:r>
            <a:r>
              <a:rPr lang="fr-FR" sz="1600" dirty="0"/>
              <a:t> : Exemple de carte n°2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4CF7C27-F265-4734-8317-C41E160F355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878"/>
          <a:stretch/>
        </p:blipFill>
        <p:spPr>
          <a:xfrm>
            <a:off x="4687753" y="7308850"/>
            <a:ext cx="4244311" cy="35357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4143B8C-7C80-8B5B-417F-0909AA1BF38E}"/>
              </a:ext>
            </a:extLst>
          </p:cNvPr>
          <p:cNvSpPr txBox="1"/>
          <p:nvPr/>
        </p:nvSpPr>
        <p:spPr>
          <a:xfrm>
            <a:off x="5040112" y="10859912"/>
            <a:ext cx="390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8</a:t>
            </a:r>
            <a:r>
              <a:rPr lang="fr-FR" sz="1600" dirty="0"/>
              <a:t> : Projection des pixels (ACP)</a:t>
            </a:r>
          </a:p>
        </p:txBody>
      </p:sp>
      <p:pic>
        <p:nvPicPr>
          <p:cNvPr id="6" name="Image 5" descr="Une image contenant texte, capture d’écran,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CBA47F7E-628C-8684-5529-D41423235A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456"/>
          <a:stretch/>
        </p:blipFill>
        <p:spPr>
          <a:xfrm>
            <a:off x="4352523" y="2461235"/>
            <a:ext cx="4427012" cy="32302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D986BAB-A2D3-D35D-42EF-130A3CC074F5}"/>
              </a:ext>
            </a:extLst>
          </p:cNvPr>
          <p:cNvSpPr txBox="1"/>
          <p:nvPr/>
        </p:nvSpPr>
        <p:spPr>
          <a:xfrm>
            <a:off x="4687753" y="5849763"/>
            <a:ext cx="387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9</a:t>
            </a:r>
            <a:r>
              <a:rPr lang="fr-FR" sz="1600" dirty="0"/>
              <a:t> : Projection des pixels (ACP)</a:t>
            </a:r>
          </a:p>
        </p:txBody>
      </p:sp>
      <p:pic>
        <p:nvPicPr>
          <p:cNvPr id="9" name="Image 8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DFE124CE-E7B1-A142-18E4-D92D8755E78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11" t="4461" r="9839" b="12807"/>
          <a:stretch/>
        </p:blipFill>
        <p:spPr>
          <a:xfrm>
            <a:off x="10478530" y="2140466"/>
            <a:ext cx="3440296" cy="355106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FFA02F7-9D56-1856-9528-E9DAC8D718B5}"/>
              </a:ext>
            </a:extLst>
          </p:cNvPr>
          <p:cNvSpPr txBox="1"/>
          <p:nvPr/>
        </p:nvSpPr>
        <p:spPr>
          <a:xfrm>
            <a:off x="10288453" y="5849763"/>
            <a:ext cx="387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10</a:t>
            </a:r>
            <a:r>
              <a:rPr lang="fr-FR" sz="1600" dirty="0"/>
              <a:t> : Carte n°2 prétraitée avec ACP</a:t>
            </a:r>
          </a:p>
        </p:txBody>
      </p:sp>
    </p:spTree>
    <p:extLst>
      <p:ext uri="{BB962C8B-B14F-4D97-AF65-F5344CB8AC3E}">
        <p14:creationId xmlns:p14="http://schemas.microsoft.com/office/powerpoint/2010/main" val="293739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98FF5-3C39-11E8-6877-178D7F37F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0A1FF-1333-53B5-2FAA-FD768A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1462A2-C766-9ACC-7599-32DF72757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7B4941-1B9A-4E71-40EE-BB1697C2F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208FD26-227F-D4F6-CE4F-C98C54A65AEF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81802F1-2F6A-6EBD-55FB-D656D9AC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3B3A88F-BBD6-6AEB-DE92-03DA498446A1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B34F88-1330-AA2B-B912-562DF59A64AA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Prétraitement des images : clustering colorimétrique (2/2)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738538-2A1A-93D8-1428-45D05522742A}"/>
              </a:ext>
            </a:extLst>
          </p:cNvPr>
          <p:cNvSpPr txBox="1"/>
          <p:nvPr/>
        </p:nvSpPr>
        <p:spPr>
          <a:xfrm>
            <a:off x="368300" y="1771134"/>
            <a:ext cx="85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ACP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Représentation des pixels dans un plan et constitution manuelle des clusters.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A50A63B-CB5C-637F-2EDF-7FD144887F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4930" y="2298700"/>
            <a:ext cx="3257856" cy="355106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AF645C87-681C-E268-0BED-6CA2A04D3617}"/>
              </a:ext>
            </a:extLst>
          </p:cNvPr>
          <p:cNvSpPr txBox="1"/>
          <p:nvPr/>
        </p:nvSpPr>
        <p:spPr>
          <a:xfrm>
            <a:off x="724930" y="5849763"/>
            <a:ext cx="3440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7</a:t>
            </a:r>
            <a:r>
              <a:rPr lang="fr-FR" sz="1600" dirty="0"/>
              <a:t> : Exemple de carte n°2</a:t>
            </a:r>
          </a:p>
        </p:txBody>
      </p:sp>
      <p:pic>
        <p:nvPicPr>
          <p:cNvPr id="6" name="Image 5" descr="Une image contenant texte, capture d’écran, cercl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2A83E33F-D702-276B-9C21-7625766F0E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4456"/>
          <a:stretch/>
        </p:blipFill>
        <p:spPr>
          <a:xfrm>
            <a:off x="4242033" y="7566635"/>
            <a:ext cx="4427012" cy="323029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D6E04D-8D0D-73E6-13E7-15888228578A}"/>
              </a:ext>
            </a:extLst>
          </p:cNvPr>
          <p:cNvSpPr txBox="1"/>
          <p:nvPr/>
        </p:nvSpPr>
        <p:spPr>
          <a:xfrm>
            <a:off x="4577263" y="10955163"/>
            <a:ext cx="387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9</a:t>
            </a:r>
            <a:r>
              <a:rPr lang="fr-FR" sz="1600" dirty="0"/>
              <a:t> : Projection des pixels (ACP)</a:t>
            </a:r>
          </a:p>
        </p:txBody>
      </p:sp>
      <p:pic>
        <p:nvPicPr>
          <p:cNvPr id="9" name="Image 8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C827D20C-3C1F-96FE-56E0-274141A00B6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311" t="4461" r="9839" b="12807"/>
          <a:stretch/>
        </p:blipFill>
        <p:spPr>
          <a:xfrm>
            <a:off x="4908725" y="2257623"/>
            <a:ext cx="3440296" cy="34573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8BA94DA-0341-30FA-FEB5-53BB398065A8}"/>
              </a:ext>
            </a:extLst>
          </p:cNvPr>
          <p:cNvSpPr txBox="1"/>
          <p:nvPr/>
        </p:nvSpPr>
        <p:spPr>
          <a:xfrm>
            <a:off x="4735956" y="5797642"/>
            <a:ext cx="387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10</a:t>
            </a:r>
            <a:r>
              <a:rPr lang="fr-FR" sz="1600" dirty="0"/>
              <a:t> : Carte n°2 prétraitée avec ACP</a:t>
            </a:r>
          </a:p>
        </p:txBody>
      </p:sp>
    </p:spTree>
    <p:extLst>
      <p:ext uri="{BB962C8B-B14F-4D97-AF65-F5344CB8AC3E}">
        <p14:creationId xmlns:p14="http://schemas.microsoft.com/office/powerpoint/2010/main" val="193625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E86FC-812D-3255-698B-FD83110E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69DA0-99FD-C175-FC8C-10DD7834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702ED6D-DFD9-E45B-AC6F-4655820FE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672302-5F39-8B77-94B5-0BF2DCF06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ACFAA24-5720-B82D-D66F-5FF180DA5DA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DB40240-96F4-D333-3216-8ADB7C6D6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F75B19D-D364-9312-7D3B-D343146DB46C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51795DC-2F3B-F28E-B7F6-081A9EE5E8FC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: carte et base de données de référence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DC0EEA2-3055-2D5E-1C7B-5260ED061760}"/>
              </a:ext>
            </a:extLst>
          </p:cNvPr>
          <p:cNvSpPr txBox="1"/>
          <p:nvPr/>
        </p:nvSpPr>
        <p:spPr>
          <a:xfrm>
            <a:off x="368300" y="1924566"/>
            <a:ext cx="85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But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Connaître la position de tous les codes postaux sur la carte de référence.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0" descr="Une image contenant texte, Polic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AD4E0B42-EDFD-E0D9-FC0D-3841EF4F8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668" y="2337986"/>
            <a:ext cx="5315692" cy="104789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4745961B-18FE-B36B-4D0B-F5819448488F}"/>
              </a:ext>
            </a:extLst>
          </p:cNvPr>
          <p:cNvSpPr txBox="1"/>
          <p:nvPr/>
        </p:nvSpPr>
        <p:spPr>
          <a:xfrm>
            <a:off x="368300" y="3550941"/>
            <a:ext cx="857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 faire la correspondance, une régression linéaire est utilisée suivant deux approches :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Image 19" descr="Une image contenant texte, Police, blanc, ligne&#10;&#10;Le contenu généré par l’IA peut être incorrect.">
            <a:extLst>
              <a:ext uri="{FF2B5EF4-FFF2-40B4-BE49-F238E27FC236}">
                <a16:creationId xmlns:a16="http://schemas.microsoft.com/office/drawing/2014/main" id="{5933322A-251F-FB72-C2CC-6B17330F7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868" y="4197272"/>
            <a:ext cx="5859559" cy="2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81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E5869-5147-D6AC-A7EE-653011A5C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71A6B5-F390-DA97-2D94-79979874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75D4C6-3453-9CE8-8F21-AF53C1029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341605-D187-BC94-C811-E7E02235E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7DC5702-ACBD-0B1F-1D6D-840464CD0BEC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6E77ED75-E192-11B7-A72A-C8F723CD2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CCD4EA9-40A5-47FC-84DF-32970A0EBFB1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E0B68E-5787-1B4F-79CC-B3137B67EA48}"/>
              </a:ext>
            </a:extLst>
          </p:cNvPr>
          <p:cNvSpPr txBox="1"/>
          <p:nvPr/>
        </p:nvSpPr>
        <p:spPr>
          <a:xfrm>
            <a:off x="724930" y="1222002"/>
            <a:ext cx="788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: modification / déformation des cartes étudiées (1/2)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234A80-4DC1-F6FA-A141-4B1D1395AA93}"/>
              </a:ext>
            </a:extLst>
          </p:cNvPr>
          <p:cNvSpPr txBox="1"/>
          <p:nvPr/>
        </p:nvSpPr>
        <p:spPr>
          <a:xfrm>
            <a:off x="368300" y="2109232"/>
            <a:ext cx="857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Cette étape sert à modifier la carte étudiée pour qu’elle se superpose à l’image de référence.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 5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F7BD589C-6D43-CC02-A115-44B70AF82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805" y="2755563"/>
            <a:ext cx="6501370" cy="31039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0B02D2-3AF8-3556-3C64-8BACDE82E03A}"/>
              </a:ext>
            </a:extLst>
          </p:cNvPr>
          <p:cNvSpPr txBox="1"/>
          <p:nvPr/>
        </p:nvSpPr>
        <p:spPr>
          <a:xfrm>
            <a:off x="1213805" y="5887023"/>
            <a:ext cx="650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11</a:t>
            </a:r>
            <a:r>
              <a:rPr lang="fr-FR" sz="1600" dirty="0"/>
              <a:t> : Superposition initiale d’une carte et du masque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1812335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36E14-9337-A774-C2AF-07F487FA1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580D3-98A1-488F-B1E3-282FB9AB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68CC1C8-0E60-7144-5CBA-D8FBF9F65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39CD9E-9A74-8D5E-B97D-733CE8C036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58E37C5-C8A9-2D16-F916-5A96E180D520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04C8F7B-D803-F611-74E0-96128840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1A9D3A8-1DC9-1BB8-40DF-24C7266B48B3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F65900B-E40D-7B06-2204-C72A8F0E17D7}"/>
              </a:ext>
            </a:extLst>
          </p:cNvPr>
          <p:cNvSpPr txBox="1"/>
          <p:nvPr/>
        </p:nvSpPr>
        <p:spPr>
          <a:xfrm>
            <a:off x="724930" y="1222002"/>
            <a:ext cx="788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: modification / déformation des cartes étudiées (2/2)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1FFBB5-E9B6-E378-2A12-95303CF7AF43}"/>
              </a:ext>
            </a:extLst>
          </p:cNvPr>
          <p:cNvSpPr txBox="1"/>
          <p:nvPr/>
        </p:nvSpPr>
        <p:spPr>
          <a:xfrm>
            <a:off x="1213805" y="4907692"/>
            <a:ext cx="650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12</a:t>
            </a:r>
            <a:r>
              <a:rPr lang="fr-FR" sz="1600" dirty="0"/>
              <a:t> : Redimensionnement : optimal vs non optimal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BA720C-AFB0-BC62-292C-96B9E896C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09338"/>
            <a:ext cx="9144000" cy="229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21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A5F3F-B993-A112-9854-C05ACC32C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1A78B-5FC1-4BFB-0EEB-A27F8B01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E830A1-68BE-146B-5872-52D9070822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26AC85-4221-9CA3-4749-A4C6845D71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3A71D77-FF6A-9BEF-4848-BD45AF1EB07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7714194-1586-1683-9888-19F9BEBA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87941D3-D542-60ED-57CC-65D17D3498C0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D95A9A-2B5B-9D11-4863-989CA74BE7B9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: remplissage des trous par k-NN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71443EB-E8B2-09FB-CE93-704C2D6B624B}"/>
              </a:ext>
            </a:extLst>
          </p:cNvPr>
          <p:cNvSpPr txBox="1"/>
          <p:nvPr/>
        </p:nvSpPr>
        <p:spPr>
          <a:xfrm>
            <a:off x="1213805" y="5720492"/>
            <a:ext cx="650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13</a:t>
            </a:r>
            <a:r>
              <a:rPr lang="fr-FR" sz="1600" dirty="0"/>
              <a:t> : Carte n°2 : redimensionnement + remplissage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313ABC-1B1D-ADB8-47AB-7C931EC0B024}"/>
              </a:ext>
            </a:extLst>
          </p:cNvPr>
          <p:cNvSpPr txBox="1"/>
          <p:nvPr/>
        </p:nvSpPr>
        <p:spPr>
          <a:xfrm>
            <a:off x="368300" y="1771134"/>
            <a:ext cx="85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k-NN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On attribue à un pixel « vide », la couleur des pixels autour de lui.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0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B06FE54E-0AB7-2BFA-EDFE-7AF8DF1AB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4722" y="2360828"/>
            <a:ext cx="2540308" cy="2616200"/>
          </a:xfrm>
          <a:prstGeom prst="rect">
            <a:avLst/>
          </a:prstGeom>
        </p:spPr>
      </p:pic>
      <p:pic>
        <p:nvPicPr>
          <p:cNvPr id="16" name="Image 15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88B2D5D7-D84C-DE8C-10FF-1CA753431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197" y="2284617"/>
            <a:ext cx="3238205" cy="3258256"/>
          </a:xfrm>
          <a:prstGeom prst="rect">
            <a:avLst/>
          </a:prstGeom>
        </p:spPr>
      </p:pic>
      <p:pic>
        <p:nvPicPr>
          <p:cNvPr id="18" name="Image 17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CAB05FA-2D2F-292D-85E1-CA343357A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430" y="2284617"/>
            <a:ext cx="3247978" cy="3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E4288-6594-9718-D7AA-C48BDBC7B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F4392-A93D-9750-9832-E9F1A9F0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1D9E1A9-4D3E-8804-359F-1AC3344F60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B565D2-42F9-A98B-9C65-F9A4E7F3B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CC6A9D1-6B4B-31B0-6D94-C4E29A38761D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DC12050-9E0A-E262-061C-D7A072529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5FC1A2F-044B-7CF4-EB9B-523F9365D3BA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D508A0-FD98-4AFE-C6FD-16C00955580C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Redimensionnement : remplissage des trous par k-NN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1F4E3D6-4A70-2B50-F805-A93AE7FB687D}"/>
              </a:ext>
            </a:extLst>
          </p:cNvPr>
          <p:cNvSpPr txBox="1"/>
          <p:nvPr/>
        </p:nvSpPr>
        <p:spPr>
          <a:xfrm>
            <a:off x="1213805" y="5720492"/>
            <a:ext cx="650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13</a:t>
            </a:r>
            <a:r>
              <a:rPr lang="fr-FR" sz="1600" dirty="0"/>
              <a:t> : Carte n°2 : redimensionnement + remplissage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0E9485-DE48-94C2-3694-5F6AA4784575}"/>
              </a:ext>
            </a:extLst>
          </p:cNvPr>
          <p:cNvSpPr txBox="1"/>
          <p:nvPr/>
        </p:nvSpPr>
        <p:spPr>
          <a:xfrm>
            <a:off x="368300" y="1771134"/>
            <a:ext cx="857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k-NN :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On attribue à un pixel « vide », la couleur des pixels autour de lui.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Image 10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E46BD18B-9310-371E-9AE9-BA86C6085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802" y="2140466"/>
            <a:ext cx="3105573" cy="3198353"/>
          </a:xfrm>
          <a:prstGeom prst="rect">
            <a:avLst/>
          </a:prstGeom>
        </p:spPr>
      </p:pic>
      <p:pic>
        <p:nvPicPr>
          <p:cNvPr id="16" name="Image 15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3CA1AB71-6D4D-2535-8B4C-A08DEED05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692" y="2140466"/>
            <a:ext cx="3409508" cy="3430620"/>
          </a:xfrm>
          <a:prstGeom prst="rect">
            <a:avLst/>
          </a:prstGeom>
        </p:spPr>
      </p:pic>
      <p:pic>
        <p:nvPicPr>
          <p:cNvPr id="18" name="Image 17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000FDD7-4D83-5330-F6A1-6F95100F7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72470" y="2284617"/>
            <a:ext cx="3247978" cy="32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1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C057F-E5FC-12CB-EA57-41CD74048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AB98-496D-4702-D03D-F38C335D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3009CC-E341-CBD6-7AF5-F368AD8328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76C1FB-7A33-A4DB-3F1F-B612A8BFC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0F585CD-8FE7-D6CE-E690-FAE63D86DBD4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07A5F05-1789-897D-C5EB-E3A17E0F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2954131-69C9-CE1A-301F-081B5EAF5444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7D19DB-1ACD-B3AA-DAF9-04995DC434F3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Base de données finale</a:t>
            </a:r>
          </a:p>
        </p:txBody>
      </p:sp>
      <p:pic>
        <p:nvPicPr>
          <p:cNvPr id="9" name="Image 8" descr="Une image contenant texte,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4A5CE797-1548-BBB9-4F77-9EF108BC39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539"/>
          <a:stretch/>
        </p:blipFill>
        <p:spPr>
          <a:xfrm>
            <a:off x="1209675" y="1765299"/>
            <a:ext cx="6724650" cy="41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63446-43E7-9905-C3B0-6EF95329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16DAC-6202-65A1-A7F8-1FBE5233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2365FEC-21E5-A363-29F0-DD15CB5B4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0D5508-780F-8FA0-A778-960FFC7F4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925CFB1-3E41-7F0B-1DE2-EDE5006F0E09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787EC8F-0237-C6FB-93A1-6BEF58551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7293E1-AF3D-9FD7-EC5F-879D95978CB4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78F54E-5C87-1AAF-E9D4-F02D6AD71E7E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Résultats et analyses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6BAF58-229C-5F50-F8A8-67BDB228C5E0}"/>
              </a:ext>
            </a:extLst>
          </p:cNvPr>
          <p:cNvSpPr txBox="1"/>
          <p:nvPr/>
        </p:nvSpPr>
        <p:spPr>
          <a:xfrm>
            <a:off x="362980" y="763905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de l’outil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taux de classification correcte allant jusqu’à 89,63 %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CFBCB7-94E4-E3FE-8352-A23547DEC8B9}"/>
              </a:ext>
            </a:extLst>
          </p:cNvPr>
          <p:cNvSpPr txBox="1"/>
          <p:nvPr/>
        </p:nvSpPr>
        <p:spPr>
          <a:xfrm>
            <a:off x="362980" y="852805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Limites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absence d’évaluation numérique et sensibilité à la complexité des cartes utilisées.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9CDEBDC-EF12-9815-4648-E96A2A92EEC1}"/>
              </a:ext>
            </a:extLst>
          </p:cNvPr>
          <p:cNvSpPr txBox="1"/>
          <p:nvPr/>
        </p:nvSpPr>
        <p:spPr>
          <a:xfrm>
            <a:off x="362980" y="932678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d’amélioration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techniques avancées de détection de la France sur les images ; filtres pour réduire le bruit.</a:t>
            </a:r>
          </a:p>
        </p:txBody>
      </p:sp>
    </p:spTree>
    <p:extLst>
      <p:ext uri="{BB962C8B-B14F-4D97-AF65-F5344CB8AC3E}">
        <p14:creationId xmlns:p14="http://schemas.microsoft.com/office/powerpoint/2010/main" val="1151692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D2A24-E015-6766-10A7-A0C8B0E99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5EBF24-6405-5376-1B8A-D7A3CC20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A9F73EF-5A90-732A-E8B0-7C01467446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331B0-C657-2740-98F5-4F0BF1EFA4CE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B15A83-8449-BA71-79FC-B901B6F52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BA09BA-FD9B-3EE9-AB49-2CD96F007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83832"/>
            <a:ext cx="7886700" cy="596072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SOMMAIRE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F968B4A-234F-5007-E855-2C706612906C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C961457-80A0-5CC7-10C8-7A72E1F49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C19124E-176B-A7C2-1F6E-8B18158D41BA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30B673F9-29B4-30BE-B7B9-E0C83C316F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87175" y="4623055"/>
            <a:ext cx="8250490" cy="81686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6914B8A3-176A-2C4A-3CFB-62AC5A87ED77}"/>
              </a:ext>
            </a:extLst>
          </p:cNvPr>
          <p:cNvSpPr txBox="1">
            <a:spLocks/>
          </p:cNvSpPr>
          <p:nvPr/>
        </p:nvSpPr>
        <p:spPr>
          <a:xfrm>
            <a:off x="1213805" y="2347587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/>
              <a:t>1. 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7" name="Espace réservé du texte 27">
            <a:extLst>
              <a:ext uri="{FF2B5EF4-FFF2-40B4-BE49-F238E27FC236}">
                <a16:creationId xmlns:a16="http://schemas.microsoft.com/office/drawing/2014/main" id="{792F6C99-46DB-C6B1-C52F-E942422E1FA0}"/>
              </a:ext>
            </a:extLst>
          </p:cNvPr>
          <p:cNvSpPr txBox="1">
            <a:spLocks/>
          </p:cNvSpPr>
          <p:nvPr/>
        </p:nvSpPr>
        <p:spPr>
          <a:xfrm>
            <a:off x="9287175" y="3515740"/>
            <a:ext cx="8250490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1262740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8FDF1-A5A1-9CEE-C6D9-CAF2EC1A6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9AA56-E157-21A7-9C7B-0D1AAB4B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385FD1-8E0B-673A-7EF2-2EB5A0DE4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7FB337-4302-941D-E8F5-4117B3B564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519894C-55DE-5E3A-1FE0-C69E8A33DFE7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E42FB7EA-6FAE-3D62-6B65-82B619AC9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F45BDCD-F550-8CB0-C55F-A8AA296B261E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D06BE0-9C6D-A8FB-2E46-75E81CEA7E5D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Résultats et analyses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8E1514A-8A1D-E0B8-ACD9-E54AABECE52C}"/>
              </a:ext>
            </a:extLst>
          </p:cNvPr>
          <p:cNvSpPr txBox="1"/>
          <p:nvPr/>
        </p:nvSpPr>
        <p:spPr>
          <a:xfrm>
            <a:off x="362980" y="201930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de l’outil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taux de classification correcte allant jusqu’à 89,63 %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BAD54F-7948-0BA1-56C2-745C9F3B1CB3}"/>
              </a:ext>
            </a:extLst>
          </p:cNvPr>
          <p:cNvSpPr txBox="1"/>
          <p:nvPr/>
        </p:nvSpPr>
        <p:spPr>
          <a:xfrm>
            <a:off x="362980" y="852805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Limites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absence d’évaluation numérique et sensibilité à la complexité des cartes utilisées.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9D8EBD-3D0C-30FE-DB6B-2BFE9BDD0FE4}"/>
              </a:ext>
            </a:extLst>
          </p:cNvPr>
          <p:cNvSpPr txBox="1"/>
          <p:nvPr/>
        </p:nvSpPr>
        <p:spPr>
          <a:xfrm>
            <a:off x="362980" y="932678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d’amélioration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techniques avancées de détection de la France sur les images ; filtres pour réduire le bruit.</a:t>
            </a:r>
          </a:p>
        </p:txBody>
      </p:sp>
    </p:spTree>
    <p:extLst>
      <p:ext uri="{BB962C8B-B14F-4D97-AF65-F5344CB8AC3E}">
        <p14:creationId xmlns:p14="http://schemas.microsoft.com/office/powerpoint/2010/main" val="2175478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C478D-2EFB-8922-A29F-16BBB41DA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25718-61C0-DB68-E283-546E9EFC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25976D6-47C8-5BAC-B887-198F4BB5A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843EBE-2401-C34E-4D59-6882BCFC8B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CF4F4EC-E41A-99E9-F2C3-A12DD8F4272E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FD2AA81-F2EE-E5A3-B806-0EE936079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36A46C8-6AC7-061B-70E6-CE2E38EF751C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E5606E1-1DB9-D557-5B0A-1B5C58CFE979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Résultats et analyses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E10F14-D5D3-7337-B228-F3A616C05726}"/>
              </a:ext>
            </a:extLst>
          </p:cNvPr>
          <p:cNvSpPr txBox="1"/>
          <p:nvPr/>
        </p:nvSpPr>
        <p:spPr>
          <a:xfrm>
            <a:off x="362980" y="201930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de l’outil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taux de classification correcte allant jusqu’à 89,63 %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6260E1-FB31-AD4D-A16D-6FCE26DBD3BF}"/>
              </a:ext>
            </a:extLst>
          </p:cNvPr>
          <p:cNvSpPr txBox="1"/>
          <p:nvPr/>
        </p:nvSpPr>
        <p:spPr>
          <a:xfrm>
            <a:off x="362980" y="306070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Limites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absence d’évaluation numérique et sensibilité à la complexité des cartes utilisées.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16F179-F2AB-4FF0-4641-476EA07534C0}"/>
              </a:ext>
            </a:extLst>
          </p:cNvPr>
          <p:cNvSpPr txBox="1"/>
          <p:nvPr/>
        </p:nvSpPr>
        <p:spPr>
          <a:xfrm>
            <a:off x="362980" y="932678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d’amélioration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techniques avancées de détection de la France sur les images ; filtres pour réduire le bruit.</a:t>
            </a:r>
          </a:p>
        </p:txBody>
      </p:sp>
      <p:pic>
        <p:nvPicPr>
          <p:cNvPr id="16" name="Image 15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2D0B955F-D42A-64CA-FFEF-D0DCA35F52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325" b="8282"/>
          <a:stretch/>
        </p:blipFill>
        <p:spPr>
          <a:xfrm>
            <a:off x="-5377090" y="2547013"/>
            <a:ext cx="3421798" cy="3298192"/>
          </a:xfrm>
          <a:prstGeom prst="rect">
            <a:avLst/>
          </a:prstGeom>
        </p:spPr>
      </p:pic>
      <p:pic>
        <p:nvPicPr>
          <p:cNvPr id="17" name="Image 16" descr="Une image contenant texte, jaune, carte&#10;&#10;Le contenu généré par l’IA peut être incorrect.">
            <a:extLst>
              <a:ext uri="{FF2B5EF4-FFF2-40B4-BE49-F238E27FC236}">
                <a16:creationId xmlns:a16="http://schemas.microsoft.com/office/drawing/2014/main" id="{75BEF572-CAA4-EC3D-38A2-F8EEE8F29F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44" t="21933" r="25108" b="23067"/>
          <a:stretch/>
        </p:blipFill>
        <p:spPr>
          <a:xfrm>
            <a:off x="11309948" y="2461668"/>
            <a:ext cx="3832121" cy="3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86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623F1-0BA0-1A00-B47F-244F711D7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A1ACF4-B7B8-A9EF-386B-112023E2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3187CAD-5368-7BB8-A036-01A929248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3D1623-7DAD-B278-C819-DB1F1B890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6D38A61-FBBB-A90C-DDB4-BFBFE208A70E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2C04CF2-1B78-3726-0141-39EB5BAF7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599F117-A419-0CA3-40F3-0A006B5D5312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AE7AF4-EE8C-F5C5-47F1-9C5BED9E89BA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Résultats et analyses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99FB1F-12A1-4C28-1376-D6D8FA651C47}"/>
              </a:ext>
            </a:extLst>
          </p:cNvPr>
          <p:cNvSpPr txBox="1"/>
          <p:nvPr/>
        </p:nvSpPr>
        <p:spPr>
          <a:xfrm>
            <a:off x="362980" y="-2133600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de l’outil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taux de classification correcte allant jusqu’à 89,63 %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321565-F103-70E2-8545-40C044D03D37}"/>
              </a:ext>
            </a:extLst>
          </p:cNvPr>
          <p:cNvSpPr txBox="1"/>
          <p:nvPr/>
        </p:nvSpPr>
        <p:spPr>
          <a:xfrm>
            <a:off x="362980" y="187106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Limites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absence d’évaluation numérique et sensibilité à la complexité des cartes utilisées.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9F55493-9E13-1C8C-9604-D6B97ACD1EC7}"/>
              </a:ext>
            </a:extLst>
          </p:cNvPr>
          <p:cNvSpPr txBox="1"/>
          <p:nvPr/>
        </p:nvSpPr>
        <p:spPr>
          <a:xfrm>
            <a:off x="362980" y="932678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d’amélioration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techniques avancées de détection de la France sur les images ; filtres pour réduire le bruit.</a:t>
            </a:r>
          </a:p>
        </p:txBody>
      </p:sp>
      <p:pic>
        <p:nvPicPr>
          <p:cNvPr id="10" name="Image 9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84B838AC-95BC-8D4D-3656-775D97CC45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325" b="8282"/>
          <a:stretch/>
        </p:blipFill>
        <p:spPr>
          <a:xfrm>
            <a:off x="833210" y="2602737"/>
            <a:ext cx="3421798" cy="3298192"/>
          </a:xfrm>
          <a:prstGeom prst="rect">
            <a:avLst/>
          </a:prstGeom>
        </p:spPr>
      </p:pic>
      <p:pic>
        <p:nvPicPr>
          <p:cNvPr id="12" name="Image 11" descr="Une image contenant texte, jaune, carte&#10;&#10;Le contenu généré par l’IA peut être incorrect.">
            <a:extLst>
              <a:ext uri="{FF2B5EF4-FFF2-40B4-BE49-F238E27FC236}">
                <a16:creationId xmlns:a16="http://schemas.microsoft.com/office/drawing/2014/main" id="{6E0C2B19-EB1C-3CB1-F0B0-AFC3AAE2C1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44" t="21933" r="25108" b="23067"/>
          <a:stretch/>
        </p:blipFill>
        <p:spPr>
          <a:xfrm>
            <a:off x="4718648" y="2517392"/>
            <a:ext cx="3832121" cy="3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27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0D452-8407-66B2-A70A-E192C3ABA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5E2F16-AAC7-1C2F-EDAC-A2EAE448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2DADBF-A2CF-02A4-06CD-4FAFB7BE7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8C4CC8-0E2B-B1F3-C9A1-7097CC586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97CC52D-A066-41D0-2815-B68EA8D06C56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3D7D62B-2689-F2A3-C71F-146FF5B8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97F5D4C-BE3C-7E92-5E61-90218A2A60A5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C54729-0D67-D740-6B7D-1A320F8A26A5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Résultats et analyses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6129CD-54BD-0931-F53A-ED198BE8C178}"/>
              </a:ext>
            </a:extLst>
          </p:cNvPr>
          <p:cNvSpPr txBox="1"/>
          <p:nvPr/>
        </p:nvSpPr>
        <p:spPr>
          <a:xfrm>
            <a:off x="628650" y="2012187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Performance de l’outil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taux de classification correcte allant jusqu’à 89,63 %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5054AE6-C2D1-AD86-D698-6A4384011872}"/>
              </a:ext>
            </a:extLst>
          </p:cNvPr>
          <p:cNvSpPr txBox="1"/>
          <p:nvPr/>
        </p:nvSpPr>
        <p:spPr>
          <a:xfrm>
            <a:off x="628650" y="301406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Limites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absence d’évaluation numérique et sensibilité à la complexité des cartes utilisées.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BF5708-8A09-F24E-130B-F99ED18F5E0C}"/>
              </a:ext>
            </a:extLst>
          </p:cNvPr>
          <p:cNvSpPr txBox="1"/>
          <p:nvPr/>
        </p:nvSpPr>
        <p:spPr>
          <a:xfrm>
            <a:off x="628650" y="4053543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d’amélioration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techniques avancées de détection de la France sur les images ; filtres pour réduire le bruit.</a:t>
            </a:r>
          </a:p>
        </p:txBody>
      </p:sp>
      <p:pic>
        <p:nvPicPr>
          <p:cNvPr id="10" name="Image 9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9A7EA37B-6934-EA22-39F6-501B672DD0E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325" b="8282"/>
          <a:stretch/>
        </p:blipFill>
        <p:spPr>
          <a:xfrm>
            <a:off x="-4624615" y="2602737"/>
            <a:ext cx="3421798" cy="3298192"/>
          </a:xfrm>
          <a:prstGeom prst="rect">
            <a:avLst/>
          </a:prstGeom>
        </p:spPr>
      </p:pic>
      <p:pic>
        <p:nvPicPr>
          <p:cNvPr id="12" name="Image 11" descr="Une image contenant texte, jaune, carte&#10;&#10;Le contenu généré par l’IA peut être incorrect.">
            <a:extLst>
              <a:ext uri="{FF2B5EF4-FFF2-40B4-BE49-F238E27FC236}">
                <a16:creationId xmlns:a16="http://schemas.microsoft.com/office/drawing/2014/main" id="{FEC9CD28-8F3A-3785-A22B-83FCAAC9CD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444" t="21933" r="25108" b="23067"/>
          <a:stretch/>
        </p:blipFill>
        <p:spPr>
          <a:xfrm>
            <a:off x="10376498" y="2517392"/>
            <a:ext cx="3832121" cy="3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2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092A0-D893-77CA-F349-4F2A2FF7E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443E0-550A-BD52-69B0-252008B9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4D36BF-94B0-0075-81BF-5204DEFA21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8B55A4-E4EC-98D7-E90E-413AAC12B8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EE0D6DD-B2C5-1B23-32F1-7976CA0F2752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B36E5F-C73C-297E-DB3B-06C89679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4E72D26-7B4F-4AD2-3498-0A9498CB3196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45F621E0-B3B8-22A2-92E0-D231832309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4930" y="3992373"/>
            <a:ext cx="8250490" cy="81686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7B5986EF-8D97-0FA7-BD71-C17F3C7414AA}"/>
              </a:ext>
            </a:extLst>
          </p:cNvPr>
          <p:cNvSpPr txBox="1">
            <a:spLocks/>
          </p:cNvSpPr>
          <p:nvPr/>
        </p:nvSpPr>
        <p:spPr>
          <a:xfrm>
            <a:off x="724930" y="1641145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  <a:p>
            <a:r>
              <a:rPr lang="fr-FR" sz="2000" dirty="0"/>
              <a:t>1. 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7" name="Espace réservé du texte 27">
            <a:extLst>
              <a:ext uri="{FF2B5EF4-FFF2-40B4-BE49-F238E27FC236}">
                <a16:creationId xmlns:a16="http://schemas.microsoft.com/office/drawing/2014/main" id="{74AC4DD2-41B4-F06F-983C-105991A1040C}"/>
              </a:ext>
            </a:extLst>
          </p:cNvPr>
          <p:cNvSpPr txBox="1">
            <a:spLocks/>
          </p:cNvSpPr>
          <p:nvPr/>
        </p:nvSpPr>
        <p:spPr>
          <a:xfrm>
            <a:off x="724930" y="2520628"/>
            <a:ext cx="8739365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b="1" dirty="0">
              <a:solidFill>
                <a:srgbClr val="0059FF"/>
              </a:solidFill>
            </a:endParaRPr>
          </a:p>
          <a:p>
            <a:r>
              <a:rPr lang="fr-FR" sz="2800" b="1" dirty="0">
                <a:solidFill>
                  <a:srgbClr val="005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3020784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1F89-D70B-E417-C68C-EEB021F8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46189-617C-1DF5-AF54-A0AC75A9B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373B50-9A3F-5C04-6914-8B2C942099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06B825-2D04-C069-4DDC-68A023D140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FF85A49-F0B0-500A-00F3-B66B398511AB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E4C16ED-B686-F3D6-B128-F292D27BF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5E19F2C-BC2C-45F3-E882-AA82A688929B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A5ED5-C7F7-F60B-13BD-D789EC9BC898}"/>
              </a:ext>
            </a:extLst>
          </p:cNvPr>
          <p:cNvSpPr/>
          <p:nvPr/>
        </p:nvSpPr>
        <p:spPr>
          <a:xfrm>
            <a:off x="724930" y="3033931"/>
            <a:ext cx="7790420" cy="393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Problématique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9766CB7-5F12-1AFF-E823-69BC3E080EAA}"/>
              </a:ext>
            </a:extLst>
          </p:cNvPr>
          <p:cNvSpPr txBox="1"/>
          <p:nvPr/>
        </p:nvSpPr>
        <p:spPr>
          <a:xfrm>
            <a:off x="724930" y="3605431"/>
            <a:ext cx="779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Cardif IARD souhaite construire un modèle de risque, qui à chaque contrat fournira une estimation de la prime pure technique et de la rentabilité technique.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421A1-016E-83BE-5F3A-C82BAFB3052D}"/>
              </a:ext>
            </a:extLst>
          </p:cNvPr>
          <p:cNvSpPr/>
          <p:nvPr/>
        </p:nvSpPr>
        <p:spPr>
          <a:xfrm>
            <a:off x="724930" y="7536081"/>
            <a:ext cx="7790420" cy="393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Objectif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BE00A3-B599-6AC3-394D-FE30B6C0B86A}"/>
              </a:ext>
            </a:extLst>
          </p:cNvPr>
          <p:cNvSpPr txBox="1"/>
          <p:nvPr/>
        </p:nvSpPr>
        <p:spPr>
          <a:xfrm>
            <a:off x="724930" y="810758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Concevoir un premier modèle de risque pour la sécheresse sur la base de variables géographiques externes.</a:t>
            </a:r>
          </a:p>
        </p:txBody>
      </p:sp>
    </p:spTree>
    <p:extLst>
      <p:ext uri="{BB962C8B-B14F-4D97-AF65-F5344CB8AC3E}">
        <p14:creationId xmlns:p14="http://schemas.microsoft.com/office/powerpoint/2010/main" val="83169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E5713-3AD1-AA21-92BD-C499340F8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C1C95-1873-0A62-2903-FC255498F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072112-BBBD-7FF5-C97F-D24553C859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B8D8CC-DCB7-9343-307D-C42D71B09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A6F9492-F836-EE5E-F36E-AF62B35C21EF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7E4AD00-60E7-CD48-AFB7-22FB8CEB3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9FB2658-B18E-01D3-D206-44739F01851C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A83C5-2581-5009-3EDD-31A691492F02}"/>
              </a:ext>
            </a:extLst>
          </p:cNvPr>
          <p:cNvSpPr/>
          <p:nvPr/>
        </p:nvSpPr>
        <p:spPr>
          <a:xfrm>
            <a:off x="724930" y="1890931"/>
            <a:ext cx="7790420" cy="393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Problématique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6E885-3B5E-223F-2E36-53AB1996DE38}"/>
              </a:ext>
            </a:extLst>
          </p:cNvPr>
          <p:cNvSpPr txBox="1"/>
          <p:nvPr/>
        </p:nvSpPr>
        <p:spPr>
          <a:xfrm>
            <a:off x="724930" y="2462431"/>
            <a:ext cx="7790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Cardif IARD souhaite construire un modèle de risque, qui à chaque contrat fournira une estimation de la prime pure technique et de la rentabilité technique.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CC55E-FBA9-65AB-92A7-796FF7EE44F5}"/>
              </a:ext>
            </a:extLst>
          </p:cNvPr>
          <p:cNvSpPr/>
          <p:nvPr/>
        </p:nvSpPr>
        <p:spPr>
          <a:xfrm>
            <a:off x="724930" y="3630831"/>
            <a:ext cx="7790420" cy="393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Objectif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8B94EC0-B997-B62C-F07D-5B2DCF8E0C31}"/>
              </a:ext>
            </a:extLst>
          </p:cNvPr>
          <p:cNvSpPr txBox="1"/>
          <p:nvPr/>
        </p:nvSpPr>
        <p:spPr>
          <a:xfrm>
            <a:off x="724930" y="4202331"/>
            <a:ext cx="779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Concevoir un premier modèle de risque pour la sécheresse sur la base de variables géographiques externes.</a:t>
            </a:r>
          </a:p>
        </p:txBody>
      </p:sp>
    </p:spTree>
    <p:extLst>
      <p:ext uri="{BB962C8B-B14F-4D97-AF65-F5344CB8AC3E}">
        <p14:creationId xmlns:p14="http://schemas.microsoft.com/office/powerpoint/2010/main" val="3016495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336EC-5303-F706-611C-4CEB27839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5D612-6531-0AAF-0E29-82A9F4EE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27E01A-B84F-0AA3-007E-1B98B1A967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19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BD4790-5630-7036-6AAA-9C89B46EF1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E5B58C0-E1C7-E277-5AD0-9811372EEAA9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4040857-EAD3-B7CE-BABF-55A2D1A3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F80D85E-7DAA-508E-2910-43BD58B97C0B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540074-F5BA-94DE-0B18-456CDA0EE7EE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Comprendre le phénomène de sécheresse en assurance habitation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511B21-82FF-3E3B-22C7-7695D633C81F}"/>
              </a:ext>
            </a:extLst>
          </p:cNvPr>
          <p:cNvSpPr txBox="1"/>
          <p:nvPr/>
        </p:nvSpPr>
        <p:spPr>
          <a:xfrm>
            <a:off x="628650" y="1786066"/>
            <a:ext cx="798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 phénomène de sécheresse en assurance habitation est principalement lié aux mouvements de terrain causés par l’alternance de périodes de dessèchement et de réhydratation des sols argileux (retrait gonflement d’argile).</a:t>
            </a:r>
            <a:endParaRPr lang="fr-FR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Image 7" descr="Une image contenant Dessin d’enfant&#10;&#10;Le contenu généré par l’IA peut être incorrect.">
            <a:extLst>
              <a:ext uri="{FF2B5EF4-FFF2-40B4-BE49-F238E27FC236}">
                <a16:creationId xmlns:a16="http://schemas.microsoft.com/office/drawing/2014/main" id="{3A514E5A-293C-370B-13AE-8F357E204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" y="2709396"/>
            <a:ext cx="7239000" cy="30670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FDE4CE9-9060-0FE0-9A8A-62DB0D5C586C}"/>
              </a:ext>
            </a:extLst>
          </p:cNvPr>
          <p:cNvSpPr txBox="1"/>
          <p:nvPr/>
        </p:nvSpPr>
        <p:spPr>
          <a:xfrm>
            <a:off x="1213805" y="5720492"/>
            <a:ext cx="650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14</a:t>
            </a:r>
            <a:r>
              <a:rPr lang="fr-FR" sz="1600" dirty="0"/>
              <a:t> : Retrait-gonflement d’argile</a:t>
            </a:r>
          </a:p>
        </p:txBody>
      </p:sp>
      <p:pic>
        <p:nvPicPr>
          <p:cNvPr id="17" name="Image 16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5EB8C253-6BBA-FE11-87C8-BC0DF1CE7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8697" y="7314891"/>
            <a:ext cx="1877651" cy="1877651"/>
          </a:xfrm>
          <a:prstGeom prst="rect">
            <a:avLst/>
          </a:prstGeom>
        </p:spPr>
      </p:pic>
      <p:pic>
        <p:nvPicPr>
          <p:cNvPr id="18" name="Image 17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97E3A2B1-AF88-C61E-25F6-EB75A06F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648" y="-4545221"/>
            <a:ext cx="2192912" cy="2164184"/>
          </a:xfrm>
          <a:prstGeom prst="rect">
            <a:avLst/>
          </a:prstGeom>
        </p:spPr>
      </p:pic>
      <p:pic>
        <p:nvPicPr>
          <p:cNvPr id="19" name="Image 18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18821D82-7D27-2A58-4E3C-638D6C22F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8697" y="-2850660"/>
            <a:ext cx="2160314" cy="2141364"/>
          </a:xfrm>
          <a:prstGeom prst="rect">
            <a:avLst/>
          </a:prstGeom>
        </p:spPr>
      </p:pic>
      <p:pic>
        <p:nvPicPr>
          <p:cNvPr id="20" name="Image 19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6E8737A6-9A19-1430-CC53-BF19684BD9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076851" y="7515833"/>
            <a:ext cx="1875962" cy="1877651"/>
          </a:xfrm>
          <a:prstGeom prst="rect">
            <a:avLst/>
          </a:prstGeom>
        </p:spPr>
      </p:pic>
      <p:pic>
        <p:nvPicPr>
          <p:cNvPr id="21" name="Image 20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6A2B5DF3-0C6C-950E-8CDE-2AA181AA87D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0325" b="8282"/>
          <a:stretch/>
        </p:blipFill>
        <p:spPr>
          <a:xfrm>
            <a:off x="-3403586" y="-2381037"/>
            <a:ext cx="2091422" cy="2015874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68F8DB71-AD77-C671-4B38-1EA0350401D1}"/>
              </a:ext>
            </a:extLst>
          </p:cNvPr>
          <p:cNvSpPr txBox="1"/>
          <p:nvPr/>
        </p:nvSpPr>
        <p:spPr>
          <a:xfrm>
            <a:off x="-3403586" y="-338554"/>
            <a:ext cx="2091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15</a:t>
            </a:r>
            <a:r>
              <a:rPr lang="fr-FR" sz="1600" dirty="0"/>
              <a:t> : </a:t>
            </a:r>
            <a:r>
              <a:rPr lang="fr-FR" sz="1600" dirty="0" err="1"/>
              <a:t>Carte_rga</a:t>
            </a:r>
            <a:endParaRPr lang="fr-FR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73D8313-48B1-6527-2C6D-4C0D1BE4E8F7}"/>
              </a:ext>
            </a:extLst>
          </p:cNvPr>
          <p:cNvSpPr txBox="1"/>
          <p:nvPr/>
        </p:nvSpPr>
        <p:spPr>
          <a:xfrm>
            <a:off x="3712464" y="-2381037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16</a:t>
            </a:r>
            <a:r>
              <a:rPr lang="fr-FR" sz="1600" dirty="0"/>
              <a:t> : </a:t>
            </a:r>
            <a:r>
              <a:rPr lang="fr-FR" sz="1600" dirty="0" err="1"/>
              <a:t>Carte_chaleur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10D5A6B-CDE3-A71E-39A1-86433538DC7B}"/>
              </a:ext>
            </a:extLst>
          </p:cNvPr>
          <p:cNvSpPr txBox="1"/>
          <p:nvPr/>
        </p:nvSpPr>
        <p:spPr>
          <a:xfrm>
            <a:off x="10460819" y="-703717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17</a:t>
            </a:r>
            <a:r>
              <a:rPr lang="fr-FR" sz="1600" dirty="0"/>
              <a:t> : </a:t>
            </a:r>
            <a:r>
              <a:rPr lang="fr-FR" sz="1600" dirty="0" err="1"/>
              <a:t>Carte_irrad</a:t>
            </a:r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2F0655E-F932-F080-1E5B-61A0F8E50974}"/>
              </a:ext>
            </a:extLst>
          </p:cNvPr>
          <p:cNvSpPr txBox="1"/>
          <p:nvPr/>
        </p:nvSpPr>
        <p:spPr>
          <a:xfrm>
            <a:off x="-3303105" y="9415543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18</a:t>
            </a:r>
            <a:r>
              <a:rPr lang="fr-FR" sz="1600" dirty="0"/>
              <a:t> : </a:t>
            </a:r>
            <a:r>
              <a:rPr lang="fr-FR" sz="1600" dirty="0" err="1"/>
              <a:t>Carte_temp</a:t>
            </a:r>
            <a:endParaRPr lang="fr-FR" sz="16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59AFD3D-3B15-485E-D495-31438565E511}"/>
              </a:ext>
            </a:extLst>
          </p:cNvPr>
          <p:cNvSpPr txBox="1"/>
          <p:nvPr/>
        </p:nvSpPr>
        <p:spPr>
          <a:xfrm>
            <a:off x="10372024" y="9202409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19</a:t>
            </a:r>
            <a:r>
              <a:rPr lang="fr-FR" sz="1600" dirty="0"/>
              <a:t> : </a:t>
            </a:r>
            <a:r>
              <a:rPr lang="fr-FR" sz="1600" dirty="0" err="1"/>
              <a:t>Carte_pluie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47981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E89F5-833E-350F-1B09-38BD700EB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C9A423-32C4-2690-6F4D-28FF15DD4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4218E3-7855-173C-DB65-9DDC04D45D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20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CBBF9E-CD0C-1CDF-F5B7-5F2AB75FF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2943572-BB7E-0F08-936B-9281D3C90F7D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475843A2-9E53-188F-7CAF-2A3339B5E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FBB4A9E-E2F6-6CA9-F5FF-F351AD463BF7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pic>
        <p:nvPicPr>
          <p:cNvPr id="9" name="Image 8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0465C00-7923-EABC-9CA7-5AFAB3DEE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41" y="4072045"/>
            <a:ext cx="1877651" cy="1877651"/>
          </a:xfrm>
          <a:prstGeom prst="rect">
            <a:avLst/>
          </a:prstGeom>
        </p:spPr>
      </p:pic>
      <p:pic>
        <p:nvPicPr>
          <p:cNvPr id="11" name="Image 10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F75E71A6-00D7-1950-A963-3659A1BCD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378" y="1387276"/>
            <a:ext cx="2192912" cy="2164184"/>
          </a:xfrm>
          <a:prstGeom prst="rect">
            <a:avLst/>
          </a:prstGeom>
        </p:spPr>
      </p:pic>
      <p:pic>
        <p:nvPicPr>
          <p:cNvPr id="17" name="Image 16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60AD3223-3B7C-D24E-000B-2B6A0EA3C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6064" y="1422259"/>
            <a:ext cx="2160314" cy="2141364"/>
          </a:xfrm>
          <a:prstGeom prst="rect">
            <a:avLst/>
          </a:prstGeom>
        </p:spPr>
      </p:pic>
      <p:pic>
        <p:nvPicPr>
          <p:cNvPr id="19" name="Image 18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7692B08C-36E4-4C40-C61C-5BD89F360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4712" y="4072045"/>
            <a:ext cx="1875962" cy="1877651"/>
          </a:xfrm>
          <a:prstGeom prst="rect">
            <a:avLst/>
          </a:prstGeom>
        </p:spPr>
      </p:pic>
      <p:pic>
        <p:nvPicPr>
          <p:cNvPr id="20" name="Image 19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262F95EE-F15E-D3A5-3DFC-865F6E719B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0325" b="8282"/>
          <a:stretch/>
        </p:blipFill>
        <p:spPr>
          <a:xfrm>
            <a:off x="757740" y="1521140"/>
            <a:ext cx="2091422" cy="2015874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2E6302E-BB20-C6CA-85C2-3A3DCACC12FF}"/>
              </a:ext>
            </a:extLst>
          </p:cNvPr>
          <p:cNvSpPr txBox="1"/>
          <p:nvPr/>
        </p:nvSpPr>
        <p:spPr>
          <a:xfrm>
            <a:off x="757740" y="3563623"/>
            <a:ext cx="2091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15</a:t>
            </a:r>
            <a:r>
              <a:rPr lang="fr-FR" sz="1600" dirty="0"/>
              <a:t> : </a:t>
            </a:r>
            <a:r>
              <a:rPr lang="fr-FR" sz="1600" dirty="0" err="1"/>
              <a:t>Carte_rga</a:t>
            </a:r>
            <a:endParaRPr lang="fr-FR" sz="16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250E49E-C124-982D-54AD-86A21CCFE21B}"/>
              </a:ext>
            </a:extLst>
          </p:cNvPr>
          <p:cNvSpPr txBox="1"/>
          <p:nvPr/>
        </p:nvSpPr>
        <p:spPr>
          <a:xfrm>
            <a:off x="3105194" y="3551460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16</a:t>
            </a:r>
            <a:r>
              <a:rPr lang="fr-FR" sz="1600" dirty="0"/>
              <a:t> : </a:t>
            </a:r>
            <a:r>
              <a:rPr lang="fr-FR" sz="1600" dirty="0" err="1"/>
              <a:t>Carte_chaleur</a:t>
            </a:r>
            <a:endParaRPr lang="fr-FR" sz="16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E2A5AA-07EC-0727-C3B3-006D8D507B62}"/>
              </a:ext>
            </a:extLst>
          </p:cNvPr>
          <p:cNvSpPr txBox="1"/>
          <p:nvPr/>
        </p:nvSpPr>
        <p:spPr>
          <a:xfrm>
            <a:off x="5708186" y="3569202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17</a:t>
            </a:r>
            <a:r>
              <a:rPr lang="fr-FR" sz="1600" dirty="0"/>
              <a:t> : </a:t>
            </a:r>
            <a:r>
              <a:rPr lang="fr-FR" sz="1600" dirty="0" err="1"/>
              <a:t>Carte_irrad</a:t>
            </a:r>
            <a:endParaRPr lang="fr-FR" sz="16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E4A3787-0F00-A7F0-7930-D34FE13A2134}"/>
              </a:ext>
            </a:extLst>
          </p:cNvPr>
          <p:cNvSpPr txBox="1"/>
          <p:nvPr/>
        </p:nvSpPr>
        <p:spPr>
          <a:xfrm>
            <a:off x="1788458" y="5971755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18</a:t>
            </a:r>
            <a:r>
              <a:rPr lang="fr-FR" sz="1600" dirty="0"/>
              <a:t> : </a:t>
            </a:r>
            <a:r>
              <a:rPr lang="fr-FR" sz="1600" dirty="0" err="1"/>
              <a:t>Carte_temp</a:t>
            </a:r>
            <a:endParaRPr lang="fr-FR" sz="16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460B5E7-3519-A821-1085-1AE18D503E67}"/>
              </a:ext>
            </a:extLst>
          </p:cNvPr>
          <p:cNvSpPr txBox="1"/>
          <p:nvPr/>
        </p:nvSpPr>
        <p:spPr>
          <a:xfrm>
            <a:off x="4620768" y="5959563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19</a:t>
            </a:r>
            <a:r>
              <a:rPr lang="fr-FR" sz="1600" dirty="0"/>
              <a:t> : </a:t>
            </a:r>
            <a:r>
              <a:rPr lang="fr-FR" sz="1600" dirty="0" err="1"/>
              <a:t>Carte_pluie</a:t>
            </a:r>
            <a:endParaRPr lang="fr-FR" sz="16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81275EB-B6FA-DB62-B21E-E21087E37040}"/>
              </a:ext>
            </a:extLst>
          </p:cNvPr>
          <p:cNvSpPr txBox="1"/>
          <p:nvPr/>
        </p:nvSpPr>
        <p:spPr>
          <a:xfrm>
            <a:off x="628650" y="1049335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Extraction de variables géographiques externes</a:t>
            </a:r>
          </a:p>
        </p:txBody>
      </p:sp>
    </p:spTree>
    <p:extLst>
      <p:ext uri="{BB962C8B-B14F-4D97-AF65-F5344CB8AC3E}">
        <p14:creationId xmlns:p14="http://schemas.microsoft.com/office/powerpoint/2010/main" val="108392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1A8D3-8F56-93EE-1EB5-AD3A4286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460AC-B105-CB38-979E-A6C7CD9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74C50A-35B3-911F-6DE0-FCE03B76C4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765345-85F7-0929-BC35-9D69C2E58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B8CC32-38A1-5F66-C7BF-DA0643E2131C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1A83FC16-CE1A-5EFE-6854-E4527C4AC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5B05875-1A97-6B36-2D43-B88B0B5AC648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EFD1E8-2777-5FD1-8F42-E03A7C1C63CA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Modélisation de la fréquence des sinistres : modèle 1C (1 carte)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73224C-265F-6AB3-0B21-43FA7DADA9AB}"/>
              </a:ext>
            </a:extLst>
          </p:cNvPr>
          <p:cNvSpPr txBox="1"/>
          <p:nvPr/>
        </p:nvSpPr>
        <p:spPr>
          <a:xfrm>
            <a:off x="397002" y="1948982"/>
            <a:ext cx="798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Simplifications sur la base de risque :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Focus sur les propriétaires de maisons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Période analysée : 2020-2022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8D59E5C-DE4D-48EF-D2C4-27465C1AE600}"/>
              </a:ext>
            </a:extLst>
          </p:cNvPr>
          <p:cNvSpPr txBox="1"/>
          <p:nvPr/>
        </p:nvSpPr>
        <p:spPr>
          <a:xfrm>
            <a:off x="5158396" y="5720492"/>
            <a:ext cx="382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20</a:t>
            </a:r>
            <a:r>
              <a:rPr lang="fr-FR" sz="1600" dirty="0"/>
              <a:t> : Retrait-gonflement d’argile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97BAF23-4060-66AE-98B0-240C5BA5F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425550"/>
              </p:ext>
            </p:extLst>
          </p:nvPr>
        </p:nvGraphicFramePr>
        <p:xfrm>
          <a:off x="397002" y="3435223"/>
          <a:ext cx="4431030" cy="185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80566">
                  <a:extLst>
                    <a:ext uri="{9D8B030D-6E8A-4147-A177-3AD203B41FA5}">
                      <a16:colId xmlns:a16="http://schemas.microsoft.com/office/drawing/2014/main" val="32561762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01825135"/>
                    </a:ext>
                  </a:extLst>
                </a:gridCol>
                <a:gridCol w="1731264">
                  <a:extLst>
                    <a:ext uri="{9D8B030D-6E8A-4147-A177-3AD203B41FA5}">
                      <a16:colId xmlns:a16="http://schemas.microsoft.com/office/drawing/2014/main" val="165799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Carte_rga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Expos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Fréquences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2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Faible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2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Sans info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Moyenne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98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Fort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05053"/>
                  </a:ext>
                </a:extLst>
              </a:tr>
            </a:tbl>
          </a:graphicData>
        </a:graphic>
      </p:graphicFrame>
      <p:pic>
        <p:nvPicPr>
          <p:cNvPr id="11" name="Image 10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04D4A002-8EE3-7492-5D96-595F0D57A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251" y="2099468"/>
            <a:ext cx="3835831" cy="3621024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4B29423-1CC7-F3CA-B3B6-583CF9FB7008}"/>
              </a:ext>
            </a:extLst>
          </p:cNvPr>
          <p:cNvSpPr/>
          <p:nvPr/>
        </p:nvSpPr>
        <p:spPr>
          <a:xfrm>
            <a:off x="397002" y="7110222"/>
            <a:ext cx="4431030" cy="1291974"/>
          </a:xfrm>
          <a:prstGeom prst="roundRect">
            <a:avLst/>
          </a:prstGeom>
          <a:ln w="38100">
            <a:solidFill>
              <a:srgbClr val="005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La fréquence des sinistres croît avec le risque de retrait-gonflement des argiles.</a:t>
            </a:r>
          </a:p>
        </p:txBody>
      </p:sp>
      <p:pic>
        <p:nvPicPr>
          <p:cNvPr id="17" name="Image 16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45B19F5B-3410-7558-2629-739E9A712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648" y="-4545221"/>
            <a:ext cx="2192912" cy="2164184"/>
          </a:xfrm>
          <a:prstGeom prst="rect">
            <a:avLst/>
          </a:prstGeom>
        </p:spPr>
      </p:pic>
      <p:pic>
        <p:nvPicPr>
          <p:cNvPr id="18" name="Image 17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AADBC1B5-084B-F866-F190-8E34D9C08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697" y="-2850660"/>
            <a:ext cx="2160314" cy="2141364"/>
          </a:xfrm>
          <a:prstGeom prst="rect">
            <a:avLst/>
          </a:prstGeom>
        </p:spPr>
      </p:pic>
      <p:pic>
        <p:nvPicPr>
          <p:cNvPr id="19" name="Image 18" descr="Une image contenant carte, atlas, texte&#10;&#10;Le contenu généré par l’IA peut être incorrect.">
            <a:extLst>
              <a:ext uri="{FF2B5EF4-FFF2-40B4-BE49-F238E27FC236}">
                <a16:creationId xmlns:a16="http://schemas.microsoft.com/office/drawing/2014/main" id="{0E87EB30-A67D-FFA4-B365-F3052256A8B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10325" b="8282"/>
          <a:stretch/>
        </p:blipFill>
        <p:spPr>
          <a:xfrm>
            <a:off x="-3403586" y="-2381037"/>
            <a:ext cx="2091422" cy="201587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8CC15B30-33DD-13C7-6BC3-184FA8091631}"/>
              </a:ext>
            </a:extLst>
          </p:cNvPr>
          <p:cNvSpPr txBox="1"/>
          <p:nvPr/>
        </p:nvSpPr>
        <p:spPr>
          <a:xfrm>
            <a:off x="-3403586" y="-338554"/>
            <a:ext cx="2091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15</a:t>
            </a:r>
            <a:r>
              <a:rPr lang="fr-FR" sz="1600" dirty="0"/>
              <a:t> : </a:t>
            </a:r>
            <a:r>
              <a:rPr lang="fr-FR" sz="1600" dirty="0" err="1"/>
              <a:t>Carte_rga</a:t>
            </a:r>
            <a:endParaRPr lang="fr-FR" sz="16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0B9CB4-B667-C9C5-7E6D-CCC88A1851B7}"/>
              </a:ext>
            </a:extLst>
          </p:cNvPr>
          <p:cNvSpPr txBox="1"/>
          <p:nvPr/>
        </p:nvSpPr>
        <p:spPr>
          <a:xfrm>
            <a:off x="3712464" y="-2381037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16</a:t>
            </a:r>
            <a:r>
              <a:rPr lang="fr-FR" sz="1600" dirty="0"/>
              <a:t> : </a:t>
            </a:r>
            <a:r>
              <a:rPr lang="fr-FR" sz="1600" dirty="0" err="1"/>
              <a:t>Carte_chaleur</a:t>
            </a:r>
            <a:endParaRPr lang="fr-FR" sz="16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7FBBBE-F752-E0FA-A746-09FAA6C25304}"/>
              </a:ext>
            </a:extLst>
          </p:cNvPr>
          <p:cNvSpPr txBox="1"/>
          <p:nvPr/>
        </p:nvSpPr>
        <p:spPr>
          <a:xfrm>
            <a:off x="10460819" y="-703717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17</a:t>
            </a:r>
            <a:r>
              <a:rPr lang="fr-FR" sz="1600" dirty="0"/>
              <a:t> : </a:t>
            </a:r>
            <a:r>
              <a:rPr lang="fr-FR" sz="1600" dirty="0" err="1"/>
              <a:t>Carte_irrad</a:t>
            </a:r>
            <a:endParaRPr lang="fr-FR" sz="1600" dirty="0"/>
          </a:p>
        </p:txBody>
      </p:sp>
      <p:pic>
        <p:nvPicPr>
          <p:cNvPr id="23" name="Image 22" descr="Une image contenant texte, car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B47F1995-881E-EE09-C9EB-36FB95A2D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8697" y="7314891"/>
            <a:ext cx="1877651" cy="1877651"/>
          </a:xfrm>
          <a:prstGeom prst="rect">
            <a:avLst/>
          </a:prstGeom>
        </p:spPr>
      </p:pic>
      <p:pic>
        <p:nvPicPr>
          <p:cNvPr id="24" name="Image 23" descr="Une image contenant texte, capture d’écran, carte&#10;&#10;Le contenu généré par l’IA peut être incorrect.">
            <a:extLst>
              <a:ext uri="{FF2B5EF4-FFF2-40B4-BE49-F238E27FC236}">
                <a16:creationId xmlns:a16="http://schemas.microsoft.com/office/drawing/2014/main" id="{8C1893C8-7E6A-4937-CBBD-6E92FC320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076851" y="7515833"/>
            <a:ext cx="1875962" cy="1877651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45DF38C-D63E-FADB-0D0F-BC10C8A03693}"/>
              </a:ext>
            </a:extLst>
          </p:cNvPr>
          <p:cNvSpPr txBox="1"/>
          <p:nvPr/>
        </p:nvSpPr>
        <p:spPr>
          <a:xfrm>
            <a:off x="-3303105" y="9415543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18</a:t>
            </a:r>
            <a:r>
              <a:rPr lang="fr-FR" sz="1600" dirty="0"/>
              <a:t> : </a:t>
            </a:r>
            <a:r>
              <a:rPr lang="fr-FR" sz="1600" dirty="0" err="1"/>
              <a:t>Carte_temp</a:t>
            </a:r>
            <a:endParaRPr lang="fr-FR" sz="16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CD95F7E-E4FE-BFE9-B4A0-020F6460032A}"/>
              </a:ext>
            </a:extLst>
          </p:cNvPr>
          <p:cNvSpPr txBox="1"/>
          <p:nvPr/>
        </p:nvSpPr>
        <p:spPr>
          <a:xfrm>
            <a:off x="10372024" y="9202409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19</a:t>
            </a:r>
            <a:r>
              <a:rPr lang="fr-FR" sz="1600" dirty="0"/>
              <a:t> : </a:t>
            </a:r>
            <a:r>
              <a:rPr lang="fr-FR" sz="1600" dirty="0" err="1"/>
              <a:t>Carte_pluie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40987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8541D-F999-C36D-1B1B-3FA67F34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329891-3091-44A1-55A9-52A1D533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9DB30B-07CA-E52E-0B56-A64DD33BF1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2D94B4-85B1-8F35-947E-9D6EAC1BB3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8916C3-D2EF-3256-ABBF-A70F3BC063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83832"/>
            <a:ext cx="7886700" cy="596072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SOMMAIRE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84D2A3C-86C1-1C9C-DC5B-0E690F589467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08E52A29-3641-BF61-9794-9651B120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8D91262-5975-ABFC-3217-D04C5F83DA3C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35079872-6E0F-56A3-C15F-CFFCAF35F9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87175" y="4623055"/>
            <a:ext cx="8250490" cy="81686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60800FB0-5CAF-4127-0B12-2DA6E726007C}"/>
              </a:ext>
            </a:extLst>
          </p:cNvPr>
          <p:cNvSpPr txBox="1">
            <a:spLocks/>
          </p:cNvSpPr>
          <p:nvPr/>
        </p:nvSpPr>
        <p:spPr>
          <a:xfrm>
            <a:off x="1213805" y="2347587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/>
              <a:t>1. 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7" name="Espace réservé du texte 27">
            <a:extLst>
              <a:ext uri="{FF2B5EF4-FFF2-40B4-BE49-F238E27FC236}">
                <a16:creationId xmlns:a16="http://schemas.microsoft.com/office/drawing/2014/main" id="{04278142-AA91-DE8A-5BD1-AEC4B7721BC7}"/>
              </a:ext>
            </a:extLst>
          </p:cNvPr>
          <p:cNvSpPr txBox="1">
            <a:spLocks/>
          </p:cNvSpPr>
          <p:nvPr/>
        </p:nvSpPr>
        <p:spPr>
          <a:xfrm>
            <a:off x="1213805" y="3313810"/>
            <a:ext cx="8250490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824279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D5D1E-5A45-FEC9-F9F5-B649DF853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E6BD69-566B-73B6-5C52-D3F895C8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06358E9-7549-60F2-A409-C2E38BD4C4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BDBF8D-E30B-5545-6325-55AEF938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F3E2C57-C944-9744-9508-E78DE952EC2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DD6F00B5-185A-2880-CE76-18CB97D5A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2AAA99E-6D45-C169-29C3-33835B3784C0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A34570-CD34-547C-1618-BB701D4B6F34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Modélisation de la fréquence des sinistres : modèle 1C (1 carte)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EBEF27A-B302-3156-9A42-234635CA0CC6}"/>
              </a:ext>
            </a:extLst>
          </p:cNvPr>
          <p:cNvSpPr txBox="1"/>
          <p:nvPr/>
        </p:nvSpPr>
        <p:spPr>
          <a:xfrm>
            <a:off x="533400" y="1786066"/>
            <a:ext cx="79819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Cambria" panose="02040503050406030204" pitchFamily="18" charset="0"/>
                <a:ea typeface="Cambria" panose="02040503050406030204" pitchFamily="18" charset="0"/>
              </a:rPr>
              <a:t>Simplifications sur la base de risque :</a:t>
            </a:r>
            <a:endParaRPr lang="fr-FR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Focus sur les propriétaires de maisons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Période analysée : 2020-2022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C94C14E-5842-9223-A1C7-67292BF19474}"/>
              </a:ext>
            </a:extLst>
          </p:cNvPr>
          <p:cNvSpPr txBox="1"/>
          <p:nvPr/>
        </p:nvSpPr>
        <p:spPr>
          <a:xfrm>
            <a:off x="5158396" y="5720492"/>
            <a:ext cx="3825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20</a:t>
            </a:r>
            <a:r>
              <a:rPr lang="fr-FR" sz="1600" dirty="0"/>
              <a:t> : Retrait-gonflement d’argile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8EC0699-23CA-75C6-E16E-79A8326C52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94402"/>
              </p:ext>
            </p:extLst>
          </p:nvPr>
        </p:nvGraphicFramePr>
        <p:xfrm>
          <a:off x="397002" y="2720848"/>
          <a:ext cx="4431030" cy="185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80566">
                  <a:extLst>
                    <a:ext uri="{9D8B030D-6E8A-4147-A177-3AD203B41FA5}">
                      <a16:colId xmlns:a16="http://schemas.microsoft.com/office/drawing/2014/main" val="32561762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01825135"/>
                    </a:ext>
                  </a:extLst>
                </a:gridCol>
                <a:gridCol w="1731264">
                  <a:extLst>
                    <a:ext uri="{9D8B030D-6E8A-4147-A177-3AD203B41FA5}">
                      <a16:colId xmlns:a16="http://schemas.microsoft.com/office/drawing/2014/main" val="1657999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Carte_rga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Expos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Fréquences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021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Faible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43,46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22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Sans info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5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Moyen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198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Fort 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905053"/>
                  </a:ext>
                </a:extLst>
              </a:tr>
            </a:tbl>
          </a:graphicData>
        </a:graphic>
      </p:graphicFrame>
      <p:pic>
        <p:nvPicPr>
          <p:cNvPr id="11" name="Image 10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22506121-AB1A-E68D-D9C3-46AD72D9E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251" y="2099468"/>
            <a:ext cx="3835831" cy="3621024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5E03AF0-B648-253C-AC2E-E77A835F639B}"/>
              </a:ext>
            </a:extLst>
          </p:cNvPr>
          <p:cNvSpPr/>
          <p:nvPr/>
        </p:nvSpPr>
        <p:spPr>
          <a:xfrm>
            <a:off x="397002" y="4767072"/>
            <a:ext cx="4431030" cy="1291974"/>
          </a:xfrm>
          <a:prstGeom prst="roundRect">
            <a:avLst/>
          </a:prstGeom>
          <a:ln w="38100">
            <a:solidFill>
              <a:srgbClr val="005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La fréquence des sinistres croît avec le risque de retrait-gonflement des argiles.</a:t>
            </a:r>
          </a:p>
        </p:txBody>
      </p:sp>
    </p:spTree>
    <p:extLst>
      <p:ext uri="{BB962C8B-B14F-4D97-AF65-F5344CB8AC3E}">
        <p14:creationId xmlns:p14="http://schemas.microsoft.com/office/powerpoint/2010/main" val="2340154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7A655-3899-2476-23FA-0CDB288C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C9A14-84FA-F839-FF2B-B7354EA0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0E20599-3A16-0275-7D3C-B90541923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22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5A8AA9-CD2D-D09B-49EE-0FB786A85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5741413-ADF6-1263-686D-C46A2CEE02DB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991E3905-F473-4CEE-EED9-92E987F86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155BA3B-E9A1-C709-FD1D-DEDC4C60F692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8265FC-326B-12ED-76BC-4BF4917558BA}"/>
              </a:ext>
            </a:extLst>
          </p:cNvPr>
          <p:cNvSpPr txBox="1"/>
          <p:nvPr/>
        </p:nvSpPr>
        <p:spPr>
          <a:xfrm>
            <a:off x="724930" y="1222002"/>
            <a:ext cx="7885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Modélisation de la fréquence des sinistres : modèle PC (plusieurs cartes)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925E18-18DA-03C0-A2E6-3D3FCD239D4E}"/>
              </a:ext>
            </a:extLst>
          </p:cNvPr>
          <p:cNvSpPr txBox="1"/>
          <p:nvPr/>
        </p:nvSpPr>
        <p:spPr>
          <a:xfrm>
            <a:off x="727673" y="1964217"/>
            <a:ext cx="76543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Dans ce deuxième modèle, les 5 cartes sont utilisées à travers un GLM Poisson pour modéliser la fréquence des sinistres. Les corrélations, la fréquence des sinistres par modalités de chaque carte et les résultats du GLM sont analysés :</a:t>
            </a:r>
          </a:p>
        </p:txBody>
      </p:sp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5314D2E-9CED-F031-8664-6DE3AB21F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00" y="2788015"/>
            <a:ext cx="6858000" cy="35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77959-76CE-DF4E-BCC5-55C08C8E8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83D0F-7A85-ACE8-80CB-D2DE9C19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46E5B32-4761-7E26-57D5-C7E6EAE7C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5DB79B-3435-6E62-59F2-900ED7D022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B73415A-880C-E4E4-2CDF-8B4A9332A20D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B901532-6656-BFF3-B78C-053DDC89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1D7D681-181E-6890-028B-F7E294E41331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7844B3-51A6-3BDB-BB6F-C3D4F161D9D7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Modèles RI et RIT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18A96D-31C8-FB3C-3DD9-081FC1093F4F}"/>
              </a:ext>
            </a:extLst>
          </p:cNvPr>
          <p:cNvSpPr txBox="1"/>
          <p:nvPr/>
        </p:nvSpPr>
        <p:spPr>
          <a:xfrm>
            <a:off x="724930" y="1761017"/>
            <a:ext cx="76543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fr-FR" sz="1700" b="1" dirty="0">
                <a:latin typeface="Cambria" panose="02040503050406030204" pitchFamily="18" charset="0"/>
                <a:ea typeface="Cambria" panose="02040503050406030204" pitchFamily="18" charset="0"/>
              </a:rPr>
              <a:t>Modèle RI 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: Retrait gonflement d’argile et Irradiation solaire. (2 cartes)</a:t>
            </a:r>
          </a:p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fr-FR" sz="1700" b="1" dirty="0">
                <a:latin typeface="Cambria" panose="02040503050406030204" pitchFamily="18" charset="0"/>
                <a:ea typeface="Cambria" panose="02040503050406030204" pitchFamily="18" charset="0"/>
              </a:rPr>
              <a:t>Modèle RIT 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: Retrait gonflement d’argile, Irradiation solaire et Température</a:t>
            </a:r>
          </a:p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moyenne. (3 cartes)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B2D4BD40-2B1F-0E3D-DF26-196DA7A14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380768"/>
              </p:ext>
            </p:extLst>
          </p:nvPr>
        </p:nvGraphicFramePr>
        <p:xfrm>
          <a:off x="1213805" y="3124200"/>
          <a:ext cx="65585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49">
                  <a:extLst>
                    <a:ext uri="{9D8B030D-6E8A-4147-A177-3AD203B41FA5}">
                      <a16:colId xmlns:a16="http://schemas.microsoft.com/office/drawing/2014/main" val="4237574570"/>
                    </a:ext>
                  </a:extLst>
                </a:gridCol>
                <a:gridCol w="1639649">
                  <a:extLst>
                    <a:ext uri="{9D8B030D-6E8A-4147-A177-3AD203B41FA5}">
                      <a16:colId xmlns:a16="http://schemas.microsoft.com/office/drawing/2014/main" val="2767973480"/>
                    </a:ext>
                  </a:extLst>
                </a:gridCol>
                <a:gridCol w="1639649">
                  <a:extLst>
                    <a:ext uri="{9D8B030D-6E8A-4147-A177-3AD203B41FA5}">
                      <a16:colId xmlns:a16="http://schemas.microsoft.com/office/drawing/2014/main" val="298682710"/>
                    </a:ext>
                  </a:extLst>
                </a:gridCol>
                <a:gridCol w="1639649">
                  <a:extLst>
                    <a:ext uri="{9D8B030D-6E8A-4147-A177-3AD203B41FA5}">
                      <a16:colId xmlns:a16="http://schemas.microsoft.com/office/drawing/2014/main" val="1492073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Modèle 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Modèle 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3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Déviance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7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- 3 338 271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-3 338 300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7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Fréquence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0,06508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0,06507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50399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5D0FA8F-0462-953C-97ED-CABF1B8076DB}"/>
              </a:ext>
            </a:extLst>
          </p:cNvPr>
          <p:cNvSpPr/>
          <p:nvPr/>
        </p:nvSpPr>
        <p:spPr>
          <a:xfrm>
            <a:off x="628650" y="7086600"/>
            <a:ext cx="7359650" cy="1003300"/>
          </a:xfrm>
          <a:prstGeom prst="roundRect">
            <a:avLst/>
          </a:prstGeom>
          <a:ln w="38100">
            <a:solidFill>
              <a:srgbClr val="005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indicateurs montrent une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légère supériorité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du modèle RIT en termes de précision.</a:t>
            </a:r>
          </a:p>
        </p:txBody>
      </p:sp>
    </p:spTree>
    <p:extLst>
      <p:ext uri="{BB962C8B-B14F-4D97-AF65-F5344CB8AC3E}">
        <p14:creationId xmlns:p14="http://schemas.microsoft.com/office/powerpoint/2010/main" val="319006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A9DD4-14F8-476F-84F0-D0030F5E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62B1C-05A7-ED54-F529-4CBCF000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15D605-F4E9-3A1F-C1C2-2116965F9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785E2D-232A-822A-3424-54C1F5AE1A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5405656-A17C-076F-15F3-E5CB0A1C274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F2C8C7F-3852-8438-1797-3BBAD67F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5B092A-9BBD-5E16-EE67-ADF64806F91D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30F59B-5373-5BC7-99F6-395A35ECC77B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Modèles RI et RIT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0BC74DA-1CA5-9831-3D39-5AFC00BB60AA}"/>
              </a:ext>
            </a:extLst>
          </p:cNvPr>
          <p:cNvSpPr txBox="1"/>
          <p:nvPr/>
        </p:nvSpPr>
        <p:spPr>
          <a:xfrm>
            <a:off x="724930" y="1761017"/>
            <a:ext cx="765432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fr-FR" sz="1700" b="1" dirty="0">
                <a:latin typeface="Cambria" panose="02040503050406030204" pitchFamily="18" charset="0"/>
                <a:ea typeface="Cambria" panose="02040503050406030204" pitchFamily="18" charset="0"/>
              </a:rPr>
              <a:t>Modèle RI 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: Retrait gonflement d’argile et Irradiation solaire. (2 cartes)</a:t>
            </a:r>
          </a:p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fr-FR" sz="1700" b="1" dirty="0">
                <a:latin typeface="Cambria" panose="02040503050406030204" pitchFamily="18" charset="0"/>
                <a:ea typeface="Cambria" panose="02040503050406030204" pitchFamily="18" charset="0"/>
              </a:rPr>
              <a:t>Modèle RIT 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: Retrait gonflement d’argile, Irradiation solaire et Température</a:t>
            </a:r>
          </a:p>
          <a:p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moyenne. (3 cartes)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F9E0F91-03D9-C4C1-DB61-91E9F2A5C0F6}"/>
              </a:ext>
            </a:extLst>
          </p:cNvPr>
          <p:cNvGraphicFramePr>
            <a:graphicFrameLocks noGrp="1"/>
          </p:cNvGraphicFramePr>
          <p:nvPr/>
        </p:nvGraphicFramePr>
        <p:xfrm>
          <a:off x="1213804" y="2794000"/>
          <a:ext cx="655859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649">
                  <a:extLst>
                    <a:ext uri="{9D8B030D-6E8A-4147-A177-3AD203B41FA5}">
                      <a16:colId xmlns:a16="http://schemas.microsoft.com/office/drawing/2014/main" val="4237574570"/>
                    </a:ext>
                  </a:extLst>
                </a:gridCol>
                <a:gridCol w="1639649">
                  <a:extLst>
                    <a:ext uri="{9D8B030D-6E8A-4147-A177-3AD203B41FA5}">
                      <a16:colId xmlns:a16="http://schemas.microsoft.com/office/drawing/2014/main" val="2767973480"/>
                    </a:ext>
                  </a:extLst>
                </a:gridCol>
                <a:gridCol w="1639649">
                  <a:extLst>
                    <a:ext uri="{9D8B030D-6E8A-4147-A177-3AD203B41FA5}">
                      <a16:colId xmlns:a16="http://schemas.microsoft.com/office/drawing/2014/main" val="298682710"/>
                    </a:ext>
                  </a:extLst>
                </a:gridCol>
                <a:gridCol w="1639649">
                  <a:extLst>
                    <a:ext uri="{9D8B030D-6E8A-4147-A177-3AD203B41FA5}">
                      <a16:colId xmlns:a16="http://schemas.microsoft.com/office/drawing/2014/main" val="1492073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Indicateurs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Modèle 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Modèle 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3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Déviance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10 084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07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11 554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97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- 3 338 271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-3 338 300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7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Fréquence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24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0,06508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0,06507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50399"/>
                  </a:ext>
                </a:extLst>
              </a:tr>
            </a:tbl>
          </a:graphicData>
        </a:graphic>
      </p:graphicFrame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AE8DAB4-9F9A-0F0E-FC1B-230ABC187144}"/>
              </a:ext>
            </a:extLst>
          </p:cNvPr>
          <p:cNvSpPr/>
          <p:nvPr/>
        </p:nvSpPr>
        <p:spPr>
          <a:xfrm>
            <a:off x="724930" y="5168900"/>
            <a:ext cx="7359650" cy="1003300"/>
          </a:xfrm>
          <a:prstGeom prst="roundRect">
            <a:avLst/>
          </a:prstGeom>
          <a:ln w="38100">
            <a:solidFill>
              <a:srgbClr val="005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indicateurs montrent une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légère supériorité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 du modèle RIT en termes de précision.</a:t>
            </a:r>
          </a:p>
        </p:txBody>
      </p:sp>
      <p:pic>
        <p:nvPicPr>
          <p:cNvPr id="7" name="Image 6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BEE5AE72-B6FE-D582-F4E0-C2DA2519B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595" y="2638180"/>
            <a:ext cx="4081298" cy="2891891"/>
          </a:xfrm>
          <a:prstGeom prst="rect">
            <a:avLst/>
          </a:prstGeom>
        </p:spPr>
      </p:pic>
      <p:pic>
        <p:nvPicPr>
          <p:cNvPr id="8" name="Image 7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883A64B1-DC34-832F-740C-36A469940B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947605" y="2638180"/>
            <a:ext cx="4013898" cy="286488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AA17BCB-51FA-C4B3-9D3E-389C38EB9969}"/>
              </a:ext>
            </a:extLst>
          </p:cNvPr>
          <p:cNvSpPr txBox="1"/>
          <p:nvPr/>
        </p:nvSpPr>
        <p:spPr>
          <a:xfrm>
            <a:off x="-4477217" y="5543916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21</a:t>
            </a:r>
            <a:r>
              <a:rPr lang="fr-FR" sz="1600" dirty="0"/>
              <a:t> : Zonier RI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266755-E469-579F-7F21-E7FBE41AFF8F}"/>
              </a:ext>
            </a:extLst>
          </p:cNvPr>
          <p:cNvSpPr txBox="1"/>
          <p:nvPr/>
        </p:nvSpPr>
        <p:spPr>
          <a:xfrm>
            <a:off x="11334746" y="5570926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22</a:t>
            </a:r>
            <a:r>
              <a:rPr lang="fr-FR" sz="1600" dirty="0"/>
              <a:t> : Zonier RIT</a:t>
            </a:r>
          </a:p>
        </p:txBody>
      </p:sp>
    </p:spTree>
    <p:extLst>
      <p:ext uri="{BB962C8B-B14F-4D97-AF65-F5344CB8AC3E}">
        <p14:creationId xmlns:p14="http://schemas.microsoft.com/office/powerpoint/2010/main" val="1283775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2B96B-4988-0894-3DD4-9817610B9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E5E93-A437-0043-4AC0-9952E3216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220CF06-3145-D030-F6A8-D987B212E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CA2D0A-F8CA-5068-27F1-4AE14A808F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74A14E8-9ACD-098F-9456-E1F68858472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56FD258-9194-DE07-A37C-8A463270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E906F0C-EA8F-2267-919C-4E4B8E857606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17FF0D-2F24-A048-F7DB-43CA3B0590B0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Constitution des zones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2F60D62-3FAC-6F0A-B37B-436C8E785EE2}"/>
              </a:ext>
            </a:extLst>
          </p:cNvPr>
          <p:cNvSpPr txBox="1"/>
          <p:nvPr/>
        </p:nvSpPr>
        <p:spPr>
          <a:xfrm>
            <a:off x="861023" y="5253517"/>
            <a:ext cx="7654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Le zonier RI est fortement influencé par la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carte_rga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L’ajout de la </a:t>
            </a:r>
            <a:r>
              <a:rPr lang="fr-FR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carte_temp</a:t>
            </a:r>
            <a:r>
              <a:rPr lang="fr-FR" sz="1700" dirty="0">
                <a:latin typeface="Cambria" panose="02040503050406030204" pitchFamily="18" charset="0"/>
                <a:ea typeface="Cambria" panose="02040503050406030204" pitchFamily="18" charset="0"/>
              </a:rPr>
              <a:t> dans le zonier RIT réduit cette influence.</a:t>
            </a:r>
          </a:p>
        </p:txBody>
      </p:sp>
      <p:pic>
        <p:nvPicPr>
          <p:cNvPr id="8" name="Image 7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377CFEAD-A3BB-6C8E-F2A3-847A94154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03" y="1713342"/>
            <a:ext cx="4081298" cy="2891891"/>
          </a:xfrm>
          <a:prstGeom prst="rect">
            <a:avLst/>
          </a:prstGeom>
        </p:spPr>
      </p:pic>
      <p:pic>
        <p:nvPicPr>
          <p:cNvPr id="12" name="Image 11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EED2551A-760A-5012-75C5-6CE0B031C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03" y="1740352"/>
            <a:ext cx="4013898" cy="286488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41F0146-DE73-24DC-0281-4B4C01C6D53E}"/>
              </a:ext>
            </a:extLst>
          </p:cNvPr>
          <p:cNvSpPr txBox="1"/>
          <p:nvPr/>
        </p:nvSpPr>
        <p:spPr>
          <a:xfrm>
            <a:off x="964991" y="4646088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21</a:t>
            </a:r>
            <a:r>
              <a:rPr lang="fr-FR" sz="1600" dirty="0"/>
              <a:t> : Zonier RI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08DFC4-1884-917C-37FD-1CD117D0C44E}"/>
              </a:ext>
            </a:extLst>
          </p:cNvPr>
          <p:cNvSpPr txBox="1"/>
          <p:nvPr/>
        </p:nvSpPr>
        <p:spPr>
          <a:xfrm>
            <a:off x="5232654" y="4646088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22</a:t>
            </a:r>
            <a:r>
              <a:rPr lang="fr-FR" sz="1600" dirty="0"/>
              <a:t> : Zonier RIT</a:t>
            </a:r>
          </a:p>
        </p:txBody>
      </p:sp>
    </p:spTree>
    <p:extLst>
      <p:ext uri="{BB962C8B-B14F-4D97-AF65-F5344CB8AC3E}">
        <p14:creationId xmlns:p14="http://schemas.microsoft.com/office/powerpoint/2010/main" val="232884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D36B2-8DE1-BD30-C45B-F249CE8E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B6588D-547A-E6D0-07A1-83502E296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8176186-3DC4-19B6-BA79-F4C54A34F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A5A8948-AEF4-EF6E-B46B-9AAC16C4A2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Cas pratique : zonier simplifié pour le risque sécheresse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4FF5DF6-ACFC-7650-C747-E6DFF18475D3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27881265-18AC-F75A-C204-52CA45C1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54C071D-FA08-F51E-3073-F6CFA1DFB28C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68A618-49DA-45AF-4983-7B3561197FBB}"/>
              </a:ext>
            </a:extLst>
          </p:cNvPr>
          <p:cNvSpPr txBox="1"/>
          <p:nvPr/>
        </p:nvSpPr>
        <p:spPr>
          <a:xfrm>
            <a:off x="724930" y="1422057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Synthèse des modèles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03431E-6AA7-D95C-AEC9-3DB3FCAFC36E}"/>
              </a:ext>
            </a:extLst>
          </p:cNvPr>
          <p:cNvSpPr txBox="1"/>
          <p:nvPr/>
        </p:nvSpPr>
        <p:spPr>
          <a:xfrm>
            <a:off x="724931" y="2065817"/>
            <a:ext cx="7885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 pouvoir discriminant/segmentant des modèles est mesuré par l’indice de Gini.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Modèle 1C (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0,275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) &lt; Modèle RI (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0,319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) &lt; Modèle RIT (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0,327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8659215-EA68-5B26-1B7E-49535C75CF67}"/>
              </a:ext>
            </a:extLst>
          </p:cNvPr>
          <p:cNvSpPr/>
          <p:nvPr/>
        </p:nvSpPr>
        <p:spPr>
          <a:xfrm>
            <a:off x="724930" y="3340100"/>
            <a:ext cx="7359650" cy="1689100"/>
          </a:xfrm>
          <a:prstGeom prst="roundRect">
            <a:avLst/>
          </a:prstGeom>
          <a:ln w="38100">
            <a:solidFill>
              <a:srgbClr val="0059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 modèle RIT offre une modélisation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plus précise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du risque de sécheresse mais surtout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la meilleure segmentation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, ce qui en fait le modèle le plus performant de cette étude et celui qui est conservé.</a:t>
            </a:r>
          </a:p>
        </p:txBody>
      </p:sp>
      <p:pic>
        <p:nvPicPr>
          <p:cNvPr id="9" name="Image 8" descr="Une image contenant carte, texte&#10;&#10;Le contenu généré par l’IA peut être incorrect.">
            <a:extLst>
              <a:ext uri="{FF2B5EF4-FFF2-40B4-BE49-F238E27FC236}">
                <a16:creationId xmlns:a16="http://schemas.microsoft.com/office/drawing/2014/main" id="{506C7AF2-2F2F-FF2C-F45B-2A9258C0F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7605" y="2638180"/>
            <a:ext cx="4013898" cy="286488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4AA1276-4A07-2783-712F-61964DE26591}"/>
              </a:ext>
            </a:extLst>
          </p:cNvPr>
          <p:cNvSpPr txBox="1"/>
          <p:nvPr/>
        </p:nvSpPr>
        <p:spPr>
          <a:xfrm>
            <a:off x="-4477217" y="5543916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21</a:t>
            </a:r>
            <a:r>
              <a:rPr lang="fr-FR" sz="1600" dirty="0"/>
              <a:t> : Zonier RI</a:t>
            </a:r>
          </a:p>
        </p:txBody>
      </p:sp>
      <p:pic>
        <p:nvPicPr>
          <p:cNvPr id="11" name="Image 10" descr="Une image contenant texte, carte&#10;&#10;Le contenu généré par l’IA peut être incorrect.">
            <a:extLst>
              <a:ext uri="{FF2B5EF4-FFF2-40B4-BE49-F238E27FC236}">
                <a16:creationId xmlns:a16="http://schemas.microsoft.com/office/drawing/2014/main" id="{F330B77B-B884-214E-DEF0-19EF280FD8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4595" y="2638180"/>
            <a:ext cx="4081298" cy="28918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D2660EA-DC38-E84E-4E6C-5A8EC6AE98B3}"/>
              </a:ext>
            </a:extLst>
          </p:cNvPr>
          <p:cNvSpPr txBox="1"/>
          <p:nvPr/>
        </p:nvSpPr>
        <p:spPr>
          <a:xfrm>
            <a:off x="11334746" y="5570926"/>
            <a:ext cx="245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22</a:t>
            </a:r>
            <a:r>
              <a:rPr lang="fr-FR" sz="1600" dirty="0"/>
              <a:t> : Zonier RIT</a:t>
            </a:r>
          </a:p>
        </p:txBody>
      </p:sp>
    </p:spTree>
    <p:extLst>
      <p:ext uri="{BB962C8B-B14F-4D97-AF65-F5344CB8AC3E}">
        <p14:creationId xmlns:p14="http://schemas.microsoft.com/office/powerpoint/2010/main" val="3535176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2ADA9-D429-183F-B1F2-0652DBB3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23841-8D63-9AD3-3E0E-25881CB39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8FED35-5789-6DC7-4948-28DA65EF95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8A0BA9-5C70-AEA4-2B9E-F63DC3BE5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E4E8D54-441D-02D6-7DC7-AE3E44B9728A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9507B3C-21ED-1A6D-14C0-67EED05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DC741B1-E5F0-22C4-67DB-AA47529CD87B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A4A29C98-A0A2-120C-A269-1027943EF6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4930" y="3378516"/>
            <a:ext cx="8250490" cy="816864"/>
          </a:xfrm>
        </p:spPr>
        <p:txBody>
          <a:bodyPr>
            <a:noAutofit/>
          </a:bodyPr>
          <a:lstStyle/>
          <a:p>
            <a:endParaRPr lang="fr-FR" sz="2800" b="1" dirty="0">
              <a:solidFill>
                <a:srgbClr val="0059FF"/>
              </a:solidFill>
            </a:endParaRPr>
          </a:p>
          <a:p>
            <a:r>
              <a:rPr lang="fr-FR" sz="2800" b="1" dirty="0">
                <a:solidFill>
                  <a:srgbClr val="0059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800" b="1" dirty="0">
              <a:solidFill>
                <a:srgbClr val="0059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C95C00A1-E1CC-23BB-6139-829FE30AF228}"/>
              </a:ext>
            </a:extLst>
          </p:cNvPr>
          <p:cNvSpPr txBox="1">
            <a:spLocks/>
          </p:cNvSpPr>
          <p:nvPr/>
        </p:nvSpPr>
        <p:spPr>
          <a:xfrm>
            <a:off x="724930" y="1641145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  <a:p>
            <a:r>
              <a:rPr lang="fr-FR" sz="2000" dirty="0"/>
              <a:t>1.  </a:t>
            </a:r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7" name="Espace réservé du texte 27">
            <a:extLst>
              <a:ext uri="{FF2B5EF4-FFF2-40B4-BE49-F238E27FC236}">
                <a16:creationId xmlns:a16="http://schemas.microsoft.com/office/drawing/2014/main" id="{BD0F77B3-99CE-164F-0C99-76BC194C04AA}"/>
              </a:ext>
            </a:extLst>
          </p:cNvPr>
          <p:cNvSpPr txBox="1">
            <a:spLocks/>
          </p:cNvSpPr>
          <p:nvPr/>
        </p:nvSpPr>
        <p:spPr>
          <a:xfrm>
            <a:off x="724930" y="2520628"/>
            <a:ext cx="8739365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920646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450B4-B8F7-64CD-83F5-DC65D0043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16F17-EF21-5589-FDFA-97A657B4D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C7809A-3E11-A5B6-B19F-8A857920E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BDCA6E-D14D-0FDE-D49B-3910F81B6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9274BF-430A-E4AF-F22D-A3E6A870B4DF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F640167E-B87E-C8F9-F5D3-4FF75D608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3551DEB-3766-95DB-88F4-0A1D1EF96DB9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pic>
        <p:nvPicPr>
          <p:cNvPr id="10" name="Image 9" descr="Une image contenant Graphique, Caractère coloré, créativité&#10;&#10;Le contenu généré par l’IA peut être incorrect.">
            <a:extLst>
              <a:ext uri="{FF2B5EF4-FFF2-40B4-BE49-F238E27FC236}">
                <a16:creationId xmlns:a16="http://schemas.microsoft.com/office/drawing/2014/main" id="{FE90447A-39B0-01BD-ECA5-CDD42D4B7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10" y="9504307"/>
            <a:ext cx="857370" cy="790685"/>
          </a:xfrm>
          <a:prstGeom prst="rect">
            <a:avLst/>
          </a:prstGeom>
        </p:spPr>
      </p:pic>
      <p:pic>
        <p:nvPicPr>
          <p:cNvPr id="12" name="Image 11" descr="Une image contenant ampoule, léger&#10;&#10;Le contenu généré par l’IA peut être incorrect.">
            <a:extLst>
              <a:ext uri="{FF2B5EF4-FFF2-40B4-BE49-F238E27FC236}">
                <a16:creationId xmlns:a16="http://schemas.microsoft.com/office/drawing/2014/main" id="{30822740-5F14-2751-BAEE-611231EBB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31" y="8375654"/>
            <a:ext cx="885949" cy="666843"/>
          </a:xfrm>
          <a:prstGeom prst="rect">
            <a:avLst/>
          </a:prstGeom>
        </p:spPr>
      </p:pic>
      <p:pic>
        <p:nvPicPr>
          <p:cNvPr id="17" name="Image 16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B9DD7608-E07D-71BD-FBC5-65A103C5D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131" y="7269107"/>
            <a:ext cx="838317" cy="7049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EAF60C0-74D6-F61B-3ACA-F1B1AF8F35B3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CB21250-B1A1-4E47-8FBE-0ED6AF50E47B}"/>
              </a:ext>
            </a:extLst>
          </p:cNvPr>
          <p:cNvSpPr txBox="1"/>
          <p:nvPr/>
        </p:nvSpPr>
        <p:spPr>
          <a:xfrm>
            <a:off x="1851090" y="7294507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Objectif du mémoire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Concevoir un outil algorithmique pour transformer des images de cartes en base de données.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B7FC044-34C6-E5F8-63DE-5A1B8CAE8759}"/>
              </a:ext>
            </a:extLst>
          </p:cNvPr>
          <p:cNvSpPr txBox="1"/>
          <p:nvPr/>
        </p:nvSpPr>
        <p:spPr>
          <a:xfrm>
            <a:off x="1851090" y="8396166"/>
            <a:ext cx="631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4 étapes de fonctionnement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le choix de la carte, le prétraitement, le redimensionnement et la constitution de la base finale.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D8CEE96-F2E8-1918-0A2C-DE8DC2ABD86C}"/>
              </a:ext>
            </a:extLst>
          </p:cNvPr>
          <p:cNvSpPr txBox="1"/>
          <p:nvPr/>
        </p:nvSpPr>
        <p:spPr>
          <a:xfrm>
            <a:off x="1851090" y="9513995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L’outil présente des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intéressantes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 contribuer à la modélisation de divers risques naturels.</a:t>
            </a:r>
          </a:p>
        </p:txBody>
      </p:sp>
    </p:spTree>
    <p:extLst>
      <p:ext uri="{BB962C8B-B14F-4D97-AF65-F5344CB8AC3E}">
        <p14:creationId xmlns:p14="http://schemas.microsoft.com/office/powerpoint/2010/main" val="2433275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21F0C-AD2E-1E68-DA41-A3683C62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097AF-E84E-28B3-6D70-CEBEF469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2F498C6-D8C0-491D-6A8C-D26AFF05C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D11B13-9E49-D3F4-24B2-CF9CC6D3C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35DFE53-6971-C1E4-5AD8-2FBAA6335D6D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C4E9701D-6EC2-A30B-A758-C07E6B096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9919A40-6B02-CE3A-25A9-3A13D99C3777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pic>
        <p:nvPicPr>
          <p:cNvPr id="10" name="Image 9" descr="Une image contenant Graphique, Caractère coloré, créativité&#10;&#10;Le contenu généré par l’IA peut être incorrect.">
            <a:extLst>
              <a:ext uri="{FF2B5EF4-FFF2-40B4-BE49-F238E27FC236}">
                <a16:creationId xmlns:a16="http://schemas.microsoft.com/office/drawing/2014/main" id="{EBA0B4F7-5BA8-B9FD-34A3-F278768CF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710" y="8799457"/>
            <a:ext cx="857370" cy="790685"/>
          </a:xfrm>
          <a:prstGeom prst="rect">
            <a:avLst/>
          </a:prstGeom>
        </p:spPr>
      </p:pic>
      <p:pic>
        <p:nvPicPr>
          <p:cNvPr id="12" name="Image 11" descr="Une image contenant ampoule, léger&#10;&#10;Le contenu généré par l’IA peut être incorrect.">
            <a:extLst>
              <a:ext uri="{FF2B5EF4-FFF2-40B4-BE49-F238E27FC236}">
                <a16:creationId xmlns:a16="http://schemas.microsoft.com/office/drawing/2014/main" id="{2291B6F8-9CED-4338-04CB-481C01C67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131" y="7670804"/>
            <a:ext cx="885949" cy="666843"/>
          </a:xfrm>
          <a:prstGeom prst="rect">
            <a:avLst/>
          </a:prstGeom>
        </p:spPr>
      </p:pic>
      <p:pic>
        <p:nvPicPr>
          <p:cNvPr id="17" name="Image 16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E49BD8C1-9476-E72F-B7A7-0F810B400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141" y="2106557"/>
            <a:ext cx="838317" cy="7049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8D1F3C05-7574-9DD8-57D4-394DE1022E65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255E876-6A2B-E0C4-8EA8-01ACDC857DED}"/>
              </a:ext>
            </a:extLst>
          </p:cNvPr>
          <p:cNvSpPr txBox="1"/>
          <p:nvPr/>
        </p:nvSpPr>
        <p:spPr>
          <a:xfrm>
            <a:off x="2070100" y="2131957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Objectif du mémoire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Concevoir un outil algorithmique pour transformer des images de cartes en base de données.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C4CBFBC-D5DF-D683-93B1-1E66A700C6D6}"/>
              </a:ext>
            </a:extLst>
          </p:cNvPr>
          <p:cNvSpPr txBox="1"/>
          <p:nvPr/>
        </p:nvSpPr>
        <p:spPr>
          <a:xfrm>
            <a:off x="1851090" y="7691316"/>
            <a:ext cx="631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4 étapes de fonctionnement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le choix de la carte, le prétraitement, le redimensionnement et la constitution de la base finale.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46F967-D900-D44C-DBC5-25944FCBC047}"/>
              </a:ext>
            </a:extLst>
          </p:cNvPr>
          <p:cNvSpPr txBox="1"/>
          <p:nvPr/>
        </p:nvSpPr>
        <p:spPr>
          <a:xfrm>
            <a:off x="1851090" y="8809145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L’outil présente des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intéressantes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 contribuer à la modélisation de divers risques naturels.</a:t>
            </a:r>
          </a:p>
        </p:txBody>
      </p:sp>
    </p:spTree>
    <p:extLst>
      <p:ext uri="{BB962C8B-B14F-4D97-AF65-F5344CB8AC3E}">
        <p14:creationId xmlns:p14="http://schemas.microsoft.com/office/powerpoint/2010/main" val="3014509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7CBD-60CE-D93F-3AD1-EB47A2C44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27E1C1-BB23-8460-B38C-FFBAEAEB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6B8EFF-FD4A-C8FC-8041-F75B8FD06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CA2E87-33F9-03EF-2383-15BDE9CE2A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2522ABB-9816-E387-E8D5-A008A427D9B8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EBEBE770-ED44-F575-6DFD-0BF9B1E44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707CF5F-4D50-D5E9-3C72-43746F978197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pic>
        <p:nvPicPr>
          <p:cNvPr id="10" name="Image 9" descr="Une image contenant Graphique, Caractère coloré, créativité&#10;&#10;Le contenu généré par l’IA peut être incorrect.">
            <a:extLst>
              <a:ext uri="{FF2B5EF4-FFF2-40B4-BE49-F238E27FC236}">
                <a16:creationId xmlns:a16="http://schemas.microsoft.com/office/drawing/2014/main" id="{782A29FC-14CD-BCE4-AC71-B34DA2585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41" y="7904107"/>
            <a:ext cx="857370" cy="790685"/>
          </a:xfrm>
          <a:prstGeom prst="rect">
            <a:avLst/>
          </a:prstGeom>
        </p:spPr>
      </p:pic>
      <p:pic>
        <p:nvPicPr>
          <p:cNvPr id="12" name="Image 11" descr="Une image contenant ampoule, léger&#10;&#10;Le contenu généré par l’IA peut être incorrect.">
            <a:extLst>
              <a:ext uri="{FF2B5EF4-FFF2-40B4-BE49-F238E27FC236}">
                <a16:creationId xmlns:a16="http://schemas.microsoft.com/office/drawing/2014/main" id="{595C9F54-EAD5-C011-E3AF-080EE1DA73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41" y="3213104"/>
            <a:ext cx="885949" cy="666843"/>
          </a:xfrm>
          <a:prstGeom prst="rect">
            <a:avLst/>
          </a:prstGeom>
        </p:spPr>
      </p:pic>
      <p:pic>
        <p:nvPicPr>
          <p:cNvPr id="17" name="Image 16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E38571B1-E27E-3DDD-E476-10B6114B6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141" y="2106557"/>
            <a:ext cx="838317" cy="7049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A55C9D7-B6E0-31D2-6563-7C8912A131A4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83BC07-28E5-B1CA-DE82-8DCFFD7D4E7C}"/>
              </a:ext>
            </a:extLst>
          </p:cNvPr>
          <p:cNvSpPr txBox="1"/>
          <p:nvPr/>
        </p:nvSpPr>
        <p:spPr>
          <a:xfrm>
            <a:off x="2070100" y="2131957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Objectif du mémoire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Concevoir un outil algorithmique pour transformer des images de cartes en base de données.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EBE373C-EDE6-8207-7D2D-54FBEC83C212}"/>
              </a:ext>
            </a:extLst>
          </p:cNvPr>
          <p:cNvSpPr txBox="1"/>
          <p:nvPr/>
        </p:nvSpPr>
        <p:spPr>
          <a:xfrm>
            <a:off x="2070100" y="3233616"/>
            <a:ext cx="631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4 étapes de fonctionnement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le choix de la carte, le prétraitement, le redimensionnement et la constitution de la base finale.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21F6B7A-D79E-60F7-19AF-2F750FB8AF7C}"/>
              </a:ext>
            </a:extLst>
          </p:cNvPr>
          <p:cNvSpPr txBox="1"/>
          <p:nvPr/>
        </p:nvSpPr>
        <p:spPr>
          <a:xfrm>
            <a:off x="2041521" y="7913795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L’outil présente des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intéressantes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 contribuer à la modélisation de divers risques naturels.</a:t>
            </a:r>
          </a:p>
        </p:txBody>
      </p:sp>
    </p:spTree>
    <p:extLst>
      <p:ext uri="{BB962C8B-B14F-4D97-AF65-F5344CB8AC3E}">
        <p14:creationId xmlns:p14="http://schemas.microsoft.com/office/powerpoint/2010/main" val="1326196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1EE36-47CF-C556-8002-FBA5C73A4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5E56A-4B10-878E-6544-DA9C7E39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679D23-1BCE-C73B-6AA2-D8BD99E345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F970E6-C8A6-1C65-77CD-0ADF14686B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B3022D-2253-12F1-E9D5-9BB5786C28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1683832"/>
            <a:ext cx="7886700" cy="596072"/>
          </a:xfrm>
        </p:spPr>
        <p:txBody>
          <a:bodyPr/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SOMMAIRE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3EA91AE-187A-C94E-2164-62371B9874C4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D40B83A4-C398-2D7B-BAA8-E7B635D4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73B34BD-E39A-B2B7-B870-B9C4AD14421B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036E2CC-FC84-630B-FBB9-2FE20E0C8A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3805" y="4451605"/>
            <a:ext cx="8250490" cy="81686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D43DEB86-C180-C315-DC76-3777794F65BC}"/>
              </a:ext>
            </a:extLst>
          </p:cNvPr>
          <p:cNvSpPr txBox="1">
            <a:spLocks/>
          </p:cNvSpPr>
          <p:nvPr/>
        </p:nvSpPr>
        <p:spPr>
          <a:xfrm>
            <a:off x="1213805" y="2347587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/>
              <a:t>1.  </a:t>
            </a:r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7" name="Espace réservé du texte 27">
            <a:extLst>
              <a:ext uri="{FF2B5EF4-FFF2-40B4-BE49-F238E27FC236}">
                <a16:creationId xmlns:a16="http://schemas.microsoft.com/office/drawing/2014/main" id="{E6E8B6F8-FA57-EEDD-333C-D439951210DE}"/>
              </a:ext>
            </a:extLst>
          </p:cNvPr>
          <p:cNvSpPr txBox="1">
            <a:spLocks/>
          </p:cNvSpPr>
          <p:nvPr/>
        </p:nvSpPr>
        <p:spPr>
          <a:xfrm>
            <a:off x="1213805" y="3313810"/>
            <a:ext cx="8250490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1260732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5352C-3BBE-B3C8-1921-4122F5037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F1CE5D-C11E-1544-7D0E-9627237E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0F5D8C6-1F1A-927B-B46F-4C47A5FD6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27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3829F1-17EE-6596-32A5-654740399C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21511DE-74B0-4CA5-F5AB-CED7FE2C914F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D12A4977-A69A-DDB1-30B0-C4EECC03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1C8AD13-E076-2A75-A060-E0255D5689A2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pic>
        <p:nvPicPr>
          <p:cNvPr id="10" name="Image 9" descr="Une image contenant Graphique, Caractère coloré, créativité&#10;&#10;Le contenu généré par l’IA peut être incorrect.">
            <a:extLst>
              <a:ext uri="{FF2B5EF4-FFF2-40B4-BE49-F238E27FC236}">
                <a16:creationId xmlns:a16="http://schemas.microsoft.com/office/drawing/2014/main" id="{66152C23-52E5-82C1-8C60-EFF4682D3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720" y="4341757"/>
            <a:ext cx="857370" cy="790685"/>
          </a:xfrm>
          <a:prstGeom prst="rect">
            <a:avLst/>
          </a:prstGeom>
        </p:spPr>
      </p:pic>
      <p:pic>
        <p:nvPicPr>
          <p:cNvPr id="12" name="Image 11" descr="Une image contenant ampoule, léger&#10;&#10;Le contenu généré par l’IA peut être incorrect.">
            <a:extLst>
              <a:ext uri="{FF2B5EF4-FFF2-40B4-BE49-F238E27FC236}">
                <a16:creationId xmlns:a16="http://schemas.microsoft.com/office/drawing/2014/main" id="{1707B601-B970-5A0B-1E13-E146010E2E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141" y="3213104"/>
            <a:ext cx="885949" cy="666843"/>
          </a:xfrm>
          <a:prstGeom prst="rect">
            <a:avLst/>
          </a:prstGeom>
        </p:spPr>
      </p:pic>
      <p:pic>
        <p:nvPicPr>
          <p:cNvPr id="17" name="Image 16" descr="Une image contenant cercle&#10;&#10;Le contenu généré par l’IA peut être incorrect.">
            <a:extLst>
              <a:ext uri="{FF2B5EF4-FFF2-40B4-BE49-F238E27FC236}">
                <a16:creationId xmlns:a16="http://schemas.microsoft.com/office/drawing/2014/main" id="{8D0E3D39-69BC-08E7-C6CB-5CB4A84CDE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141" y="2106557"/>
            <a:ext cx="838317" cy="7049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6EFA789-A4D0-D762-08F5-13939CA89E2C}"/>
              </a:ext>
            </a:extLst>
          </p:cNvPr>
          <p:cNvSpPr txBox="1"/>
          <p:nvPr/>
        </p:nvSpPr>
        <p:spPr>
          <a:xfrm>
            <a:off x="724930" y="1222002"/>
            <a:ext cx="7885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2C0CCFB-7784-4415-E9E9-9C49AC9AD6CD}"/>
              </a:ext>
            </a:extLst>
          </p:cNvPr>
          <p:cNvSpPr txBox="1"/>
          <p:nvPr/>
        </p:nvSpPr>
        <p:spPr>
          <a:xfrm>
            <a:off x="2070100" y="2131957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Objectif du mémoire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Concevoir un outil algorithmique pour transformer des images de cartes en base de données.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8E4D35-9EBC-52E2-C023-162DCE36EA30}"/>
              </a:ext>
            </a:extLst>
          </p:cNvPr>
          <p:cNvSpPr txBox="1"/>
          <p:nvPr/>
        </p:nvSpPr>
        <p:spPr>
          <a:xfrm>
            <a:off x="2070100" y="3233616"/>
            <a:ext cx="631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4 étapes de fonctionnement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le choix de la carte, le prétraitement, le redimensionnement et la constitution de la base finale.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13CEE19-28EC-F2AC-0E5F-4163D11478EE}"/>
              </a:ext>
            </a:extLst>
          </p:cNvPr>
          <p:cNvSpPr txBox="1"/>
          <p:nvPr/>
        </p:nvSpPr>
        <p:spPr>
          <a:xfrm>
            <a:off x="2070100" y="4351445"/>
            <a:ext cx="631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L’outil présente des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perspectives intéressantes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pour contribuer à la modélisation de divers risques naturels.</a:t>
            </a:r>
          </a:p>
        </p:txBody>
      </p:sp>
    </p:spTree>
    <p:extLst>
      <p:ext uri="{BB962C8B-B14F-4D97-AF65-F5344CB8AC3E}">
        <p14:creationId xmlns:p14="http://schemas.microsoft.com/office/powerpoint/2010/main" val="277586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FD24B-DB29-7300-D9FF-7FC793A3F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C274499-DC38-63FE-0DEC-C9D30191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28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AE669C-F9B1-5938-79CE-6E2038DD97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3171715"/>
            <a:ext cx="6858000" cy="514570"/>
          </a:xfrm>
        </p:spPr>
        <p:txBody>
          <a:bodyPr>
            <a:normAutofit/>
          </a:bodyPr>
          <a:lstStyle/>
          <a:p>
            <a:r>
              <a:rPr lang="fr-FR" b="1" dirty="0"/>
              <a:t>MERCI POUR VOTRE ATTENTION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085C3F-84B8-E3EE-871E-06EB978CD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70FFE9-B0B6-1037-B4F5-00A7D28E88FD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081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59C2-6A94-B6CC-BB4B-1876DDCE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7BC3517B-B3B7-7991-CB73-B8A845D9E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0255" y="3587496"/>
            <a:ext cx="4319649" cy="1092804"/>
          </a:xfrm>
        </p:spPr>
        <p:txBody>
          <a:bodyPr numCol="1" spcCol="360000">
            <a:normAutofit/>
          </a:bodyPr>
          <a:lstStyle/>
          <a:p>
            <a:r>
              <a:rPr lang="fr-FR" sz="1600" b="1" dirty="0">
                <a:solidFill>
                  <a:srgbClr val="0059FF"/>
                </a:solidFill>
              </a:rPr>
              <a:t>Yapi KOUASSI</a:t>
            </a:r>
            <a:endParaRPr lang="fr-FR" sz="1600" i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3EAE275-CA71-7E1E-3BF5-FEB322F40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29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D3AB21-B324-C9FF-1E8E-F424391558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080" y="2023809"/>
            <a:ext cx="6858000" cy="1092804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Exploitation d’images de cartes dans la modélisation de la sinistralité en assurance habitation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BC56DA-4B87-D1CF-2133-91C5E5B1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7A83EF6-F3C8-C08E-8154-A6952A057F85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66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74BF-9C47-0B08-B51A-EA2AAC990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044A2-C715-885F-066C-E276C433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E61B069-160A-098E-2818-0981CBC356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2217EE-969B-9E9A-B168-F032AB8725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08CD41E-1F08-C2A1-0825-420C3FBF5323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8A26B702-BF34-785C-CF2A-975FEDAAC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39664BBD-109F-1DD8-C632-BA466634B998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603BD0FB-2235-F92F-899C-EE27F83BE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3805" y="4451605"/>
            <a:ext cx="8250490" cy="81686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3.  Conclusion</a:t>
            </a:r>
            <a:endParaRPr lang="fr-FR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C8F97CC3-607C-6AB8-D70B-01E7E0DFF4C0}"/>
              </a:ext>
            </a:extLst>
          </p:cNvPr>
          <p:cNvSpPr txBox="1">
            <a:spLocks/>
          </p:cNvSpPr>
          <p:nvPr/>
        </p:nvSpPr>
        <p:spPr>
          <a:xfrm>
            <a:off x="1213805" y="1907845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>
              <a:solidFill>
                <a:srgbClr val="0059FF"/>
              </a:solidFill>
            </a:endParaRPr>
          </a:p>
          <a:p>
            <a:r>
              <a:rPr lang="fr-FR" sz="2800" b="1" dirty="0">
                <a:solidFill>
                  <a:srgbClr val="0059FF"/>
                </a:solidFill>
              </a:rPr>
              <a:t>1.  </a:t>
            </a:r>
            <a:r>
              <a:rPr lang="fr-FR" sz="2800" b="1" dirty="0">
                <a:solidFill>
                  <a:srgbClr val="0059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Outil algorithmique : conception  </a:t>
            </a:r>
          </a:p>
        </p:txBody>
      </p:sp>
      <p:sp>
        <p:nvSpPr>
          <p:cNvPr id="7" name="Espace réservé du texte 27">
            <a:extLst>
              <a:ext uri="{FF2B5EF4-FFF2-40B4-BE49-F238E27FC236}">
                <a16:creationId xmlns:a16="http://schemas.microsoft.com/office/drawing/2014/main" id="{52EF733B-3B71-B009-210F-D964268BAB66}"/>
              </a:ext>
            </a:extLst>
          </p:cNvPr>
          <p:cNvSpPr txBox="1">
            <a:spLocks/>
          </p:cNvSpPr>
          <p:nvPr/>
        </p:nvSpPr>
        <p:spPr>
          <a:xfrm>
            <a:off x="1213805" y="3313810"/>
            <a:ext cx="8250490" cy="84061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Cas pratique : zonier simplifié pour le risque sécheresse</a:t>
            </a:r>
          </a:p>
        </p:txBody>
      </p:sp>
    </p:spTree>
    <p:extLst>
      <p:ext uri="{BB962C8B-B14F-4D97-AF65-F5344CB8AC3E}">
        <p14:creationId xmlns:p14="http://schemas.microsoft.com/office/powerpoint/2010/main" val="229270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E5B3F-5941-04BF-128B-93BC25575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4DCD6-1351-5E76-4F40-473C415F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EB6119-26B8-B197-E51F-2E3B511A24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A2F41-A10F-246C-23EB-5E692AE741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EC3E9CA-CCDE-F050-EC05-ECE58B9597A4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A12E218B-94A0-94BF-4ACB-660413ED5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C86B63-9648-77B1-CA2C-1DF13A11F03E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4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01477239-AC20-6F3C-D6E0-964B049FD589}"/>
              </a:ext>
            </a:extLst>
          </p:cNvPr>
          <p:cNvSpPr txBox="1">
            <a:spLocks/>
          </p:cNvSpPr>
          <p:nvPr/>
        </p:nvSpPr>
        <p:spPr>
          <a:xfrm>
            <a:off x="724930" y="1682124"/>
            <a:ext cx="8250490" cy="87948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Développer un outil d’extraction de données géographiques à partir d’images de cartes.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259E64D-220D-D3E3-9F4E-DCCD68840837}"/>
              </a:ext>
            </a:extLst>
          </p:cNvPr>
          <p:cNvSpPr txBox="1"/>
          <p:nvPr/>
        </p:nvSpPr>
        <p:spPr>
          <a:xfrm>
            <a:off x="724930" y="1222002"/>
            <a:ext cx="308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Rappel de l’objectif</a:t>
            </a:r>
          </a:p>
        </p:txBody>
      </p:sp>
      <p:pic>
        <p:nvPicPr>
          <p:cNvPr id="17" name="Image 16" descr="Une image contenant texte, car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47E99B76-7DC0-8A93-0689-8FF40B36B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78" y="2080955"/>
            <a:ext cx="7125694" cy="36866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66546EE-C79A-9BBF-1B2A-26E0197D97E6}"/>
              </a:ext>
            </a:extLst>
          </p:cNvPr>
          <p:cNvSpPr txBox="1"/>
          <p:nvPr/>
        </p:nvSpPr>
        <p:spPr>
          <a:xfrm>
            <a:off x="795378" y="5813730"/>
            <a:ext cx="7581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59FF"/>
                </a:solidFill>
              </a:rPr>
              <a:t>Figure 1</a:t>
            </a:r>
            <a:r>
              <a:rPr lang="fr-FR" dirty="0"/>
              <a:t> : Passage d’une image de carte à une base de données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23AC56-97BE-3A9C-1D1A-FCCF72ACF34B}"/>
              </a:ext>
            </a:extLst>
          </p:cNvPr>
          <p:cNvSpPr txBox="1"/>
          <p:nvPr/>
        </p:nvSpPr>
        <p:spPr>
          <a:xfrm>
            <a:off x="811238" y="7801073"/>
            <a:ext cx="78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Etape préalable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validation légale et définition du cadre d’utilisation de l’outil en consultant le service juridique. </a:t>
            </a:r>
          </a:p>
        </p:txBody>
      </p:sp>
    </p:spTree>
    <p:extLst>
      <p:ext uri="{BB962C8B-B14F-4D97-AF65-F5344CB8AC3E}">
        <p14:creationId xmlns:p14="http://schemas.microsoft.com/office/powerpoint/2010/main" val="4238420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8916C-0BD4-9CD2-0109-D133046B3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F493F-8F81-4B0D-C735-EB2A0BF6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3B1BC87-37F6-6864-5712-8BFC02E0D2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D96735-F66B-6E5C-C15D-EE5633D5C3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D471867-8D5E-0C52-5F1D-924176F73926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97C9F5B-E221-8DCD-D884-223F8A062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1D3DA5B3-576A-EB8C-4CEA-C1951558BFE8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4F361803-1E79-45F5-8555-0C04CB05DB93}"/>
              </a:ext>
            </a:extLst>
          </p:cNvPr>
          <p:cNvSpPr txBox="1">
            <a:spLocks/>
          </p:cNvSpPr>
          <p:nvPr/>
        </p:nvSpPr>
        <p:spPr>
          <a:xfrm>
            <a:off x="724930" y="1682124"/>
            <a:ext cx="8250490" cy="39883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Développer un outil d’extraction de données géographiques à partir d’images de cartes.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FCD68-9EC1-E700-1B1F-A66586877277}"/>
              </a:ext>
            </a:extLst>
          </p:cNvPr>
          <p:cNvSpPr txBox="1"/>
          <p:nvPr/>
        </p:nvSpPr>
        <p:spPr>
          <a:xfrm>
            <a:off x="724930" y="1222002"/>
            <a:ext cx="308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Rappel de l’objectif</a:t>
            </a:r>
          </a:p>
        </p:txBody>
      </p:sp>
      <p:pic>
        <p:nvPicPr>
          <p:cNvPr id="17" name="Image 16" descr="Une image contenant texte, carte, capture d’écran, diagramme&#10;&#10;Le contenu généré par l’IA peut être incorrect.">
            <a:extLst>
              <a:ext uri="{FF2B5EF4-FFF2-40B4-BE49-F238E27FC236}">
                <a16:creationId xmlns:a16="http://schemas.microsoft.com/office/drawing/2014/main" id="{95A951FB-22F7-5D9A-A9CE-240C1F4DE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14" y="2080955"/>
            <a:ext cx="5602078" cy="289840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D5029FE-FC88-E59B-28DA-2CADD73F52BF}"/>
              </a:ext>
            </a:extLst>
          </p:cNvPr>
          <p:cNvSpPr txBox="1"/>
          <p:nvPr/>
        </p:nvSpPr>
        <p:spPr>
          <a:xfrm>
            <a:off x="724930" y="4986175"/>
            <a:ext cx="758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1</a:t>
            </a:r>
            <a:r>
              <a:rPr lang="fr-FR" sz="1600" dirty="0"/>
              <a:t> : Passage d’une image de carte à une base de données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FF4597-765F-4B49-4385-18678E59C2F7}"/>
              </a:ext>
            </a:extLst>
          </p:cNvPr>
          <p:cNvSpPr txBox="1"/>
          <p:nvPr/>
        </p:nvSpPr>
        <p:spPr>
          <a:xfrm>
            <a:off x="923827" y="5476973"/>
            <a:ext cx="78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Etape préalable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: validation légale et définition du cadre d’utilisation de l’outil en consultant le service juridique. </a:t>
            </a:r>
          </a:p>
        </p:txBody>
      </p:sp>
    </p:spTree>
    <p:extLst>
      <p:ext uri="{BB962C8B-B14F-4D97-AF65-F5344CB8AC3E}">
        <p14:creationId xmlns:p14="http://schemas.microsoft.com/office/powerpoint/2010/main" val="4179365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6F028-E7BB-560F-0267-C31DCE899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0C78A-29B4-1DD4-6EBB-A2DB35AB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Exploitation d’images de cartes dans la modélisation de la sinistralité en assurance habitation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A81906F-0556-A68C-8A57-18ED65302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F7259E-60C7-C169-DD28-0F3E77FED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059FF"/>
                </a:solidFill>
              </a:rPr>
              <a:t>•</a:t>
            </a:r>
            <a:r>
              <a:rPr lang="fr-FR" dirty="0"/>
              <a:t>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Outil algorithmique : conception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052F37-EE50-293D-19EB-2A1F9B5DC8BB}"/>
              </a:ext>
            </a:extLst>
          </p:cNvPr>
          <p:cNvCxnSpPr>
            <a:cxnSpLocks/>
          </p:cNvCxnSpPr>
          <p:nvPr/>
        </p:nvCxnSpPr>
        <p:spPr>
          <a:xfrm>
            <a:off x="724930" y="764101"/>
            <a:ext cx="2446638" cy="0"/>
          </a:xfrm>
          <a:prstGeom prst="line">
            <a:avLst/>
          </a:prstGeom>
          <a:ln w="28575">
            <a:solidFill>
              <a:srgbClr val="005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D7A272F4-6BAB-B9EB-FF1D-A781B844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05" y="6305473"/>
            <a:ext cx="3504843" cy="55252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6CB2BE9-705E-3091-C3E8-EFC1810C785F}"/>
              </a:ext>
            </a:extLst>
          </p:cNvPr>
          <p:cNvSpPr txBox="1"/>
          <p:nvPr/>
        </p:nvSpPr>
        <p:spPr>
          <a:xfrm>
            <a:off x="1213805" y="6356351"/>
            <a:ext cx="585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4, rue Chauveau Lagarde – 75008 Paris – tél. 01 44 51 72 72</a:t>
            </a:r>
          </a:p>
          <a:p>
            <a:r>
              <a:rPr lang="fr-FR" sz="1400" dirty="0">
                <a:hlinkClick r:id="rId3"/>
              </a:rPr>
              <a:t>www.institutdesactuaires.com</a:t>
            </a:r>
            <a:r>
              <a:rPr lang="fr-FR" sz="1400" dirty="0"/>
              <a:t> </a:t>
            </a:r>
          </a:p>
        </p:txBody>
      </p:sp>
      <p:sp>
        <p:nvSpPr>
          <p:cNvPr id="6" name="Espace réservé du texte 27">
            <a:extLst>
              <a:ext uri="{FF2B5EF4-FFF2-40B4-BE49-F238E27FC236}">
                <a16:creationId xmlns:a16="http://schemas.microsoft.com/office/drawing/2014/main" id="{F231AEF7-ADB7-97F4-119F-AE93118583F0}"/>
              </a:ext>
            </a:extLst>
          </p:cNvPr>
          <p:cNvSpPr txBox="1">
            <a:spLocks/>
          </p:cNvSpPr>
          <p:nvPr/>
        </p:nvSpPr>
        <p:spPr>
          <a:xfrm>
            <a:off x="724930" y="1682124"/>
            <a:ext cx="8250490" cy="109917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Identifier les pixels correspondant aux localités associées à chaque code postal.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Extraire la couleur de ces pixels (RGB).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• Comparer ces couleurs avec celles de la légende.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5BE403B-20D4-58C8-76E2-D98EE9FFEC8E}"/>
              </a:ext>
            </a:extLst>
          </p:cNvPr>
          <p:cNvSpPr txBox="1"/>
          <p:nvPr/>
        </p:nvSpPr>
        <p:spPr>
          <a:xfrm>
            <a:off x="724930" y="1222002"/>
            <a:ext cx="3993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Premiers tests et constats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EF1C2D0-D1AC-DA23-EF22-6F688BB84D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75288" y="2925974"/>
            <a:ext cx="2659083" cy="289840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1A93CDB-5688-DE6C-0871-2A04E7BE7EAE}"/>
              </a:ext>
            </a:extLst>
          </p:cNvPr>
          <p:cNvSpPr txBox="1"/>
          <p:nvPr/>
        </p:nvSpPr>
        <p:spPr>
          <a:xfrm>
            <a:off x="628650" y="5824375"/>
            <a:ext cx="758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0059FF"/>
                </a:solidFill>
              </a:rPr>
              <a:t>Figure 2</a:t>
            </a:r>
            <a:r>
              <a:rPr lang="fr-FR" sz="1600" dirty="0"/>
              <a:t> : Première carte étudiée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0C043C-BE9C-3298-2651-FCA6658EEC86}"/>
              </a:ext>
            </a:extLst>
          </p:cNvPr>
          <p:cNvSpPr txBox="1"/>
          <p:nvPr/>
        </p:nvSpPr>
        <p:spPr>
          <a:xfrm>
            <a:off x="10210800" y="2349500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3 principaux constats</a:t>
            </a:r>
          </a:p>
        </p:txBody>
      </p:sp>
    </p:spTree>
    <p:extLst>
      <p:ext uri="{BB962C8B-B14F-4D97-AF65-F5344CB8AC3E}">
        <p14:creationId xmlns:p14="http://schemas.microsoft.com/office/powerpoint/2010/main" val="1438068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10559</TotalTime>
  <Words>4643</Words>
  <Application>Microsoft Office PowerPoint</Application>
  <PresentationFormat>Affichage à l'écran (4:3)</PresentationFormat>
  <Paragraphs>639</Paragraphs>
  <Slides>52</Slides>
  <Notes>40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Cambria</vt:lpstr>
      <vt:lpstr>Franklin Gothic Book</vt:lpstr>
      <vt:lpstr>Franklin Gothic Medium</vt:lpstr>
      <vt:lpstr>Wingdings</vt:lpstr>
      <vt:lpstr>Thème Office</vt:lpstr>
      <vt:lpstr>Présentation PowerPoint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Exploitation d’images de cartes dans la modélisation de la sinistralité en assurance habitation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Marie-Laure Havis</dc:creator>
  <cp:lastModifiedBy>Benoit Bennetot</cp:lastModifiedBy>
  <cp:revision>36</cp:revision>
  <dcterms:created xsi:type="dcterms:W3CDTF">2020-09-04T10:10:11Z</dcterms:created>
  <dcterms:modified xsi:type="dcterms:W3CDTF">2025-03-11T14:17:47Z</dcterms:modified>
</cp:coreProperties>
</file>