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23"/>
  </p:notesMasterIdLst>
  <p:sldIdLst>
    <p:sldId id="256" r:id="rId3"/>
    <p:sldId id="257" r:id="rId4"/>
    <p:sldId id="339" r:id="rId5"/>
    <p:sldId id="340" r:id="rId6"/>
    <p:sldId id="341" r:id="rId7"/>
    <p:sldId id="342" r:id="rId8"/>
    <p:sldId id="343" r:id="rId9"/>
    <p:sldId id="344" r:id="rId10"/>
    <p:sldId id="325" r:id="rId11"/>
    <p:sldId id="326" r:id="rId12"/>
    <p:sldId id="327" r:id="rId13"/>
    <p:sldId id="328" r:id="rId14"/>
    <p:sldId id="329" r:id="rId15"/>
    <p:sldId id="330" r:id="rId16"/>
    <p:sldId id="331" r:id="rId17"/>
    <p:sldId id="332" r:id="rId18"/>
    <p:sldId id="333" r:id="rId19"/>
    <p:sldId id="334" r:id="rId20"/>
    <p:sldId id="259" r:id="rId21"/>
    <p:sldId id="261" r:id="rId22"/>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86" d="100"/>
          <a:sy n="86" d="100"/>
        </p:scale>
        <p:origin x="47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jackson\Documents\Research%20Projects\Actuaries%20Climate%20Index\CAG%20NY%20Presentation\ACI_v1.1_Values_Through_Nov_2018_in_Englis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jackson\Documents\Research%20Projects\Actuaries%20Climate%20Index\ACRI%202.0\Audit%20of%20Loss%20Data\20190409%20Assessment%20NOAA,%20Sheldus,%20MunichRe,%20PC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jackson\Documents\Research%20Projects\Actuaries%20Climate%20Index\ACRI%202.0\Audit%20of%20Loss%20Data\20190409%20Assessment%20NOAA,%20Sheldus,%20MunichRe,%20P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jackson\Documents\Research%20Projects\Actuaries%20Climate%20Index\ACRI%202.0\Audit%20of%20Loss%20Data\20190409%20Assessment%20NOAA,%20Sheldus,%20MunichRe,%20PC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t>USA and Canada</a:t>
            </a:r>
            <a:r>
              <a:rPr lang="en-US" sz="2000" b="1" baseline="0"/>
              <a:t> Combined</a:t>
            </a:r>
            <a:endParaRPr lang="en-US" sz="20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2.1337489063867017E-2"/>
          <c:y val="0.10880666399750878"/>
          <c:w val="0.94207300476329348"/>
          <c:h val="0.84288113350238003"/>
        </c:manualLayout>
      </c:layout>
      <c:barChart>
        <c:barDir val="col"/>
        <c:grouping val="clustered"/>
        <c:varyColors val="0"/>
        <c:ser>
          <c:idx val="0"/>
          <c:order val="0"/>
          <c:tx>
            <c:strRef>
              <c:f>'Seasonal, ACI + 5Yr ACI'!$B$1</c:f>
              <c:strCache>
                <c:ptCount val="1"/>
                <c:pt idx="0">
                  <c:v>ACI</c:v>
                </c:pt>
              </c:strCache>
            </c:strRef>
          </c:tx>
          <c:spPr>
            <a:solidFill>
              <a:srgbClr val="FF0000"/>
            </a:solidFill>
            <a:ln w="63500">
              <a:noFill/>
            </a:ln>
            <a:effectLst/>
          </c:spPr>
          <c:invertIfNegative val="1"/>
          <c:cat>
            <c:numRef>
              <c:f>'Seasonal, ACI + 5Yr ACI'!$A$2:$A$237</c:f>
              <c:numCache>
                <c:formatCode>General</c:formatCode>
                <c:ptCount val="236"/>
                <c:pt idx="0">
                  <c:v>1960</c:v>
                </c:pt>
                <c:pt idx="1">
                  <c:v>1960</c:v>
                </c:pt>
                <c:pt idx="2">
                  <c:v>1960</c:v>
                </c:pt>
                <c:pt idx="3">
                  <c:v>1960</c:v>
                </c:pt>
                <c:pt idx="4">
                  <c:v>1961</c:v>
                </c:pt>
                <c:pt idx="5">
                  <c:v>1961</c:v>
                </c:pt>
                <c:pt idx="6">
                  <c:v>1961</c:v>
                </c:pt>
                <c:pt idx="7">
                  <c:v>1961</c:v>
                </c:pt>
                <c:pt idx="8">
                  <c:v>1962</c:v>
                </c:pt>
                <c:pt idx="9">
                  <c:v>1962</c:v>
                </c:pt>
                <c:pt idx="10">
                  <c:v>1962</c:v>
                </c:pt>
                <c:pt idx="11">
                  <c:v>1962</c:v>
                </c:pt>
                <c:pt idx="12">
                  <c:v>1963</c:v>
                </c:pt>
                <c:pt idx="13">
                  <c:v>1963</c:v>
                </c:pt>
                <c:pt idx="14">
                  <c:v>1963</c:v>
                </c:pt>
                <c:pt idx="15">
                  <c:v>1963</c:v>
                </c:pt>
                <c:pt idx="16">
                  <c:v>1964</c:v>
                </c:pt>
                <c:pt idx="17">
                  <c:v>1964</c:v>
                </c:pt>
                <c:pt idx="18">
                  <c:v>1964</c:v>
                </c:pt>
                <c:pt idx="19">
                  <c:v>1964</c:v>
                </c:pt>
                <c:pt idx="20">
                  <c:v>1965</c:v>
                </c:pt>
                <c:pt idx="21">
                  <c:v>1965</c:v>
                </c:pt>
                <c:pt idx="22">
                  <c:v>1965</c:v>
                </c:pt>
                <c:pt idx="23">
                  <c:v>1965</c:v>
                </c:pt>
                <c:pt idx="24">
                  <c:v>1966</c:v>
                </c:pt>
                <c:pt idx="25">
                  <c:v>1966</c:v>
                </c:pt>
                <c:pt idx="26">
                  <c:v>1966</c:v>
                </c:pt>
                <c:pt idx="27">
                  <c:v>1966</c:v>
                </c:pt>
                <c:pt idx="28">
                  <c:v>1967</c:v>
                </c:pt>
                <c:pt idx="29">
                  <c:v>1967</c:v>
                </c:pt>
                <c:pt idx="30">
                  <c:v>1967</c:v>
                </c:pt>
                <c:pt idx="31">
                  <c:v>1967</c:v>
                </c:pt>
                <c:pt idx="32">
                  <c:v>1968</c:v>
                </c:pt>
                <c:pt idx="33">
                  <c:v>1968</c:v>
                </c:pt>
                <c:pt idx="34">
                  <c:v>1968</c:v>
                </c:pt>
                <c:pt idx="35">
                  <c:v>1968</c:v>
                </c:pt>
                <c:pt idx="36">
                  <c:v>1969</c:v>
                </c:pt>
                <c:pt idx="37">
                  <c:v>1969</c:v>
                </c:pt>
                <c:pt idx="38">
                  <c:v>1969</c:v>
                </c:pt>
                <c:pt idx="39">
                  <c:v>1969</c:v>
                </c:pt>
                <c:pt idx="40">
                  <c:v>1970</c:v>
                </c:pt>
                <c:pt idx="41">
                  <c:v>1970</c:v>
                </c:pt>
                <c:pt idx="42">
                  <c:v>1970</c:v>
                </c:pt>
                <c:pt idx="43">
                  <c:v>1970</c:v>
                </c:pt>
                <c:pt idx="44">
                  <c:v>1971</c:v>
                </c:pt>
                <c:pt idx="45">
                  <c:v>1971</c:v>
                </c:pt>
                <c:pt idx="46">
                  <c:v>1971</c:v>
                </c:pt>
                <c:pt idx="47">
                  <c:v>1971</c:v>
                </c:pt>
                <c:pt idx="48">
                  <c:v>1972</c:v>
                </c:pt>
                <c:pt idx="49">
                  <c:v>1972</c:v>
                </c:pt>
                <c:pt idx="50">
                  <c:v>1972</c:v>
                </c:pt>
                <c:pt idx="51">
                  <c:v>1972</c:v>
                </c:pt>
                <c:pt idx="52">
                  <c:v>1973</c:v>
                </c:pt>
                <c:pt idx="53">
                  <c:v>1973</c:v>
                </c:pt>
                <c:pt idx="54">
                  <c:v>1973</c:v>
                </c:pt>
                <c:pt idx="55">
                  <c:v>1973</c:v>
                </c:pt>
                <c:pt idx="56">
                  <c:v>1974</c:v>
                </c:pt>
                <c:pt idx="57">
                  <c:v>1974</c:v>
                </c:pt>
                <c:pt idx="58">
                  <c:v>1974</c:v>
                </c:pt>
                <c:pt idx="59">
                  <c:v>1974</c:v>
                </c:pt>
                <c:pt idx="60">
                  <c:v>1975</c:v>
                </c:pt>
                <c:pt idx="61">
                  <c:v>1975</c:v>
                </c:pt>
                <c:pt idx="62">
                  <c:v>1975</c:v>
                </c:pt>
                <c:pt idx="63">
                  <c:v>1975</c:v>
                </c:pt>
                <c:pt idx="64">
                  <c:v>1976</c:v>
                </c:pt>
                <c:pt idx="65">
                  <c:v>1976</c:v>
                </c:pt>
                <c:pt idx="66">
                  <c:v>1976</c:v>
                </c:pt>
                <c:pt idx="67">
                  <c:v>1976</c:v>
                </c:pt>
                <c:pt idx="68">
                  <c:v>1977</c:v>
                </c:pt>
                <c:pt idx="69">
                  <c:v>1977</c:v>
                </c:pt>
                <c:pt idx="70">
                  <c:v>1977</c:v>
                </c:pt>
                <c:pt idx="71">
                  <c:v>1977</c:v>
                </c:pt>
                <c:pt idx="72">
                  <c:v>1978</c:v>
                </c:pt>
                <c:pt idx="73">
                  <c:v>1978</c:v>
                </c:pt>
                <c:pt idx="74">
                  <c:v>1978</c:v>
                </c:pt>
                <c:pt idx="75">
                  <c:v>1978</c:v>
                </c:pt>
                <c:pt idx="76">
                  <c:v>1979</c:v>
                </c:pt>
                <c:pt idx="77">
                  <c:v>1979</c:v>
                </c:pt>
                <c:pt idx="78">
                  <c:v>1979</c:v>
                </c:pt>
                <c:pt idx="79">
                  <c:v>1979</c:v>
                </c:pt>
                <c:pt idx="80">
                  <c:v>1980</c:v>
                </c:pt>
                <c:pt idx="81">
                  <c:v>1980</c:v>
                </c:pt>
                <c:pt idx="82">
                  <c:v>1980</c:v>
                </c:pt>
                <c:pt idx="83">
                  <c:v>1980</c:v>
                </c:pt>
                <c:pt idx="84">
                  <c:v>1981</c:v>
                </c:pt>
                <c:pt idx="85">
                  <c:v>1981</c:v>
                </c:pt>
                <c:pt idx="86">
                  <c:v>1981</c:v>
                </c:pt>
                <c:pt idx="87">
                  <c:v>1981</c:v>
                </c:pt>
                <c:pt idx="88">
                  <c:v>1982</c:v>
                </c:pt>
                <c:pt idx="89">
                  <c:v>1982</c:v>
                </c:pt>
                <c:pt idx="90">
                  <c:v>1982</c:v>
                </c:pt>
                <c:pt idx="91">
                  <c:v>1982</c:v>
                </c:pt>
                <c:pt idx="92">
                  <c:v>1983</c:v>
                </c:pt>
                <c:pt idx="93">
                  <c:v>1983</c:v>
                </c:pt>
                <c:pt idx="94">
                  <c:v>1983</c:v>
                </c:pt>
                <c:pt idx="95">
                  <c:v>1983</c:v>
                </c:pt>
                <c:pt idx="96">
                  <c:v>1984</c:v>
                </c:pt>
                <c:pt idx="97">
                  <c:v>1984</c:v>
                </c:pt>
                <c:pt idx="98">
                  <c:v>1984</c:v>
                </c:pt>
                <c:pt idx="99">
                  <c:v>1984</c:v>
                </c:pt>
                <c:pt idx="100">
                  <c:v>1985</c:v>
                </c:pt>
                <c:pt idx="101">
                  <c:v>1985</c:v>
                </c:pt>
                <c:pt idx="102">
                  <c:v>1985</c:v>
                </c:pt>
                <c:pt idx="103">
                  <c:v>1985</c:v>
                </c:pt>
                <c:pt idx="104">
                  <c:v>1986</c:v>
                </c:pt>
                <c:pt idx="105">
                  <c:v>1986</c:v>
                </c:pt>
                <c:pt idx="106">
                  <c:v>1986</c:v>
                </c:pt>
                <c:pt idx="107">
                  <c:v>1986</c:v>
                </c:pt>
                <c:pt idx="108">
                  <c:v>1987</c:v>
                </c:pt>
                <c:pt idx="109">
                  <c:v>1987</c:v>
                </c:pt>
                <c:pt idx="110">
                  <c:v>1987</c:v>
                </c:pt>
                <c:pt idx="111">
                  <c:v>1987</c:v>
                </c:pt>
                <c:pt idx="112">
                  <c:v>1988</c:v>
                </c:pt>
                <c:pt idx="113">
                  <c:v>1988</c:v>
                </c:pt>
                <c:pt idx="114">
                  <c:v>1988</c:v>
                </c:pt>
                <c:pt idx="115">
                  <c:v>1988</c:v>
                </c:pt>
                <c:pt idx="116">
                  <c:v>1989</c:v>
                </c:pt>
                <c:pt idx="117">
                  <c:v>1989</c:v>
                </c:pt>
                <c:pt idx="118">
                  <c:v>1989</c:v>
                </c:pt>
                <c:pt idx="119">
                  <c:v>1989</c:v>
                </c:pt>
                <c:pt idx="120">
                  <c:v>1990</c:v>
                </c:pt>
                <c:pt idx="121">
                  <c:v>1990</c:v>
                </c:pt>
                <c:pt idx="122">
                  <c:v>1990</c:v>
                </c:pt>
                <c:pt idx="123">
                  <c:v>1990</c:v>
                </c:pt>
                <c:pt idx="124">
                  <c:v>1991</c:v>
                </c:pt>
                <c:pt idx="125">
                  <c:v>1991</c:v>
                </c:pt>
                <c:pt idx="126">
                  <c:v>1991</c:v>
                </c:pt>
                <c:pt idx="127">
                  <c:v>1991</c:v>
                </c:pt>
                <c:pt idx="128">
                  <c:v>1992</c:v>
                </c:pt>
                <c:pt idx="129">
                  <c:v>1992</c:v>
                </c:pt>
                <c:pt idx="130">
                  <c:v>1992</c:v>
                </c:pt>
                <c:pt idx="131">
                  <c:v>1992</c:v>
                </c:pt>
                <c:pt idx="132">
                  <c:v>1993</c:v>
                </c:pt>
                <c:pt idx="133">
                  <c:v>1993</c:v>
                </c:pt>
                <c:pt idx="134">
                  <c:v>1993</c:v>
                </c:pt>
                <c:pt idx="135">
                  <c:v>1993</c:v>
                </c:pt>
                <c:pt idx="136">
                  <c:v>1994</c:v>
                </c:pt>
                <c:pt idx="137">
                  <c:v>1994</c:v>
                </c:pt>
                <c:pt idx="138">
                  <c:v>1994</c:v>
                </c:pt>
                <c:pt idx="139">
                  <c:v>1994</c:v>
                </c:pt>
                <c:pt idx="140">
                  <c:v>1995</c:v>
                </c:pt>
                <c:pt idx="141">
                  <c:v>1995</c:v>
                </c:pt>
                <c:pt idx="142">
                  <c:v>1995</c:v>
                </c:pt>
                <c:pt idx="143">
                  <c:v>1995</c:v>
                </c:pt>
                <c:pt idx="144">
                  <c:v>1996</c:v>
                </c:pt>
                <c:pt idx="145">
                  <c:v>1996</c:v>
                </c:pt>
                <c:pt idx="146">
                  <c:v>1996</c:v>
                </c:pt>
                <c:pt idx="147">
                  <c:v>1996</c:v>
                </c:pt>
                <c:pt idx="148">
                  <c:v>1997</c:v>
                </c:pt>
                <c:pt idx="149">
                  <c:v>1997</c:v>
                </c:pt>
                <c:pt idx="150">
                  <c:v>1997</c:v>
                </c:pt>
                <c:pt idx="151">
                  <c:v>1997</c:v>
                </c:pt>
                <c:pt idx="152">
                  <c:v>1998</c:v>
                </c:pt>
                <c:pt idx="153">
                  <c:v>1998</c:v>
                </c:pt>
                <c:pt idx="154">
                  <c:v>1998</c:v>
                </c:pt>
                <c:pt idx="155">
                  <c:v>1998</c:v>
                </c:pt>
                <c:pt idx="156">
                  <c:v>1999</c:v>
                </c:pt>
                <c:pt idx="157">
                  <c:v>1999</c:v>
                </c:pt>
                <c:pt idx="158">
                  <c:v>1999</c:v>
                </c:pt>
                <c:pt idx="159">
                  <c:v>1999</c:v>
                </c:pt>
                <c:pt idx="160">
                  <c:v>2000</c:v>
                </c:pt>
                <c:pt idx="161">
                  <c:v>2000</c:v>
                </c:pt>
                <c:pt idx="162">
                  <c:v>2000</c:v>
                </c:pt>
                <c:pt idx="163">
                  <c:v>2000</c:v>
                </c:pt>
                <c:pt idx="164">
                  <c:v>2001</c:v>
                </c:pt>
                <c:pt idx="165">
                  <c:v>2001</c:v>
                </c:pt>
                <c:pt idx="166">
                  <c:v>2001</c:v>
                </c:pt>
                <c:pt idx="167">
                  <c:v>2001</c:v>
                </c:pt>
                <c:pt idx="168">
                  <c:v>2002</c:v>
                </c:pt>
                <c:pt idx="169">
                  <c:v>2002</c:v>
                </c:pt>
                <c:pt idx="170">
                  <c:v>2002</c:v>
                </c:pt>
                <c:pt idx="171">
                  <c:v>2002</c:v>
                </c:pt>
                <c:pt idx="172">
                  <c:v>2003</c:v>
                </c:pt>
                <c:pt idx="173">
                  <c:v>2003</c:v>
                </c:pt>
                <c:pt idx="174">
                  <c:v>2003</c:v>
                </c:pt>
                <c:pt idx="175">
                  <c:v>2003</c:v>
                </c:pt>
                <c:pt idx="176">
                  <c:v>2004</c:v>
                </c:pt>
                <c:pt idx="177">
                  <c:v>2004</c:v>
                </c:pt>
                <c:pt idx="178">
                  <c:v>2004</c:v>
                </c:pt>
                <c:pt idx="179">
                  <c:v>2004</c:v>
                </c:pt>
                <c:pt idx="180">
                  <c:v>2005</c:v>
                </c:pt>
                <c:pt idx="181">
                  <c:v>2005</c:v>
                </c:pt>
                <c:pt idx="182">
                  <c:v>2005</c:v>
                </c:pt>
                <c:pt idx="183">
                  <c:v>2005</c:v>
                </c:pt>
                <c:pt idx="184">
                  <c:v>2006</c:v>
                </c:pt>
                <c:pt idx="185">
                  <c:v>2006</c:v>
                </c:pt>
                <c:pt idx="186">
                  <c:v>2006</c:v>
                </c:pt>
                <c:pt idx="187">
                  <c:v>2006</c:v>
                </c:pt>
                <c:pt idx="188">
                  <c:v>2007</c:v>
                </c:pt>
                <c:pt idx="189">
                  <c:v>2007</c:v>
                </c:pt>
                <c:pt idx="190">
                  <c:v>2007</c:v>
                </c:pt>
                <c:pt idx="191">
                  <c:v>2007</c:v>
                </c:pt>
                <c:pt idx="192">
                  <c:v>2008</c:v>
                </c:pt>
                <c:pt idx="193">
                  <c:v>2008</c:v>
                </c:pt>
                <c:pt idx="194">
                  <c:v>2008</c:v>
                </c:pt>
                <c:pt idx="195">
                  <c:v>2008</c:v>
                </c:pt>
                <c:pt idx="196">
                  <c:v>2009</c:v>
                </c:pt>
                <c:pt idx="197">
                  <c:v>2009</c:v>
                </c:pt>
                <c:pt idx="198">
                  <c:v>2009</c:v>
                </c:pt>
                <c:pt idx="199">
                  <c:v>2009</c:v>
                </c:pt>
                <c:pt idx="200">
                  <c:v>2010</c:v>
                </c:pt>
                <c:pt idx="201">
                  <c:v>2010</c:v>
                </c:pt>
                <c:pt idx="202">
                  <c:v>2010</c:v>
                </c:pt>
                <c:pt idx="203">
                  <c:v>2010</c:v>
                </c:pt>
                <c:pt idx="204">
                  <c:v>2011</c:v>
                </c:pt>
                <c:pt idx="205">
                  <c:v>2011</c:v>
                </c:pt>
                <c:pt idx="206">
                  <c:v>2011</c:v>
                </c:pt>
                <c:pt idx="207">
                  <c:v>2011</c:v>
                </c:pt>
                <c:pt idx="208">
                  <c:v>2012</c:v>
                </c:pt>
                <c:pt idx="209">
                  <c:v>2012</c:v>
                </c:pt>
                <c:pt idx="210">
                  <c:v>2012</c:v>
                </c:pt>
                <c:pt idx="211">
                  <c:v>2012</c:v>
                </c:pt>
                <c:pt idx="212">
                  <c:v>2013</c:v>
                </c:pt>
                <c:pt idx="213">
                  <c:v>2013</c:v>
                </c:pt>
                <c:pt idx="214">
                  <c:v>2013</c:v>
                </c:pt>
                <c:pt idx="215">
                  <c:v>2013</c:v>
                </c:pt>
                <c:pt idx="216">
                  <c:v>2014</c:v>
                </c:pt>
                <c:pt idx="217">
                  <c:v>2014</c:v>
                </c:pt>
                <c:pt idx="218">
                  <c:v>2014</c:v>
                </c:pt>
                <c:pt idx="219">
                  <c:v>2014</c:v>
                </c:pt>
                <c:pt idx="220">
                  <c:v>2015</c:v>
                </c:pt>
                <c:pt idx="221">
                  <c:v>2015</c:v>
                </c:pt>
                <c:pt idx="222">
                  <c:v>2015</c:v>
                </c:pt>
                <c:pt idx="223">
                  <c:v>2015</c:v>
                </c:pt>
                <c:pt idx="224">
                  <c:v>2016</c:v>
                </c:pt>
                <c:pt idx="225">
                  <c:v>2016</c:v>
                </c:pt>
                <c:pt idx="226">
                  <c:v>2016</c:v>
                </c:pt>
                <c:pt idx="227">
                  <c:v>2016</c:v>
                </c:pt>
                <c:pt idx="228">
                  <c:v>2017</c:v>
                </c:pt>
                <c:pt idx="229">
                  <c:v>2017</c:v>
                </c:pt>
                <c:pt idx="230">
                  <c:v>2017</c:v>
                </c:pt>
                <c:pt idx="231">
                  <c:v>2017</c:v>
                </c:pt>
                <c:pt idx="232">
                  <c:v>2018</c:v>
                </c:pt>
                <c:pt idx="233">
                  <c:v>2018</c:v>
                </c:pt>
                <c:pt idx="234">
                  <c:v>2018</c:v>
                </c:pt>
                <c:pt idx="235">
                  <c:v>2018</c:v>
                </c:pt>
              </c:numCache>
            </c:numRef>
          </c:cat>
          <c:val>
            <c:numRef>
              <c:f>'Seasonal, ACI + 5Yr ACI'!$B$2:$B$237</c:f>
              <c:numCache>
                <c:formatCode>General</c:formatCode>
                <c:ptCount val="236"/>
                <c:pt idx="4" formatCode="0.00">
                  <c:v>0.03</c:v>
                </c:pt>
                <c:pt idx="5" formatCode="0.00">
                  <c:v>0.01</c:v>
                </c:pt>
                <c:pt idx="6" formatCode="0.00">
                  <c:v>7.0000000000000007E-2</c:v>
                </c:pt>
                <c:pt idx="7" formatCode="0.00">
                  <c:v>0.16</c:v>
                </c:pt>
                <c:pt idx="8" formatCode="0.00">
                  <c:v>-0.06</c:v>
                </c:pt>
                <c:pt idx="9" formatCode="0.00">
                  <c:v>-0.59</c:v>
                </c:pt>
                <c:pt idx="10" formatCode="0.00">
                  <c:v>-0.56000000000000005</c:v>
                </c:pt>
                <c:pt idx="11" formatCode="0.00">
                  <c:v>-0.04</c:v>
                </c:pt>
                <c:pt idx="12" formatCode="0.00">
                  <c:v>-0.13</c:v>
                </c:pt>
                <c:pt idx="13" formatCode="0.00">
                  <c:v>-0.18</c:v>
                </c:pt>
                <c:pt idx="14" formatCode="0.00">
                  <c:v>-0.35</c:v>
                </c:pt>
                <c:pt idx="15" formatCode="0.00">
                  <c:v>0.46</c:v>
                </c:pt>
                <c:pt idx="16" formatCode="0.00">
                  <c:v>-0.39</c:v>
                </c:pt>
                <c:pt idx="17" formatCode="0.00">
                  <c:v>-0.47</c:v>
                </c:pt>
                <c:pt idx="18" formatCode="0.00">
                  <c:v>-0.36</c:v>
                </c:pt>
                <c:pt idx="19" formatCode="0.00">
                  <c:v>-0.5</c:v>
                </c:pt>
                <c:pt idx="20" formatCode="0.00">
                  <c:v>0.19</c:v>
                </c:pt>
                <c:pt idx="21" formatCode="0.00">
                  <c:v>-0.93</c:v>
                </c:pt>
                <c:pt idx="22" formatCode="0.00">
                  <c:v>-1</c:v>
                </c:pt>
                <c:pt idx="23" formatCode="0.00">
                  <c:v>-0.37</c:v>
                </c:pt>
                <c:pt idx="24" formatCode="0.00">
                  <c:v>-0.59</c:v>
                </c:pt>
                <c:pt idx="25" formatCode="0.00">
                  <c:v>-0.61</c:v>
                </c:pt>
                <c:pt idx="26" formatCode="0.00">
                  <c:v>-0.79</c:v>
                </c:pt>
                <c:pt idx="27" formatCode="0.00">
                  <c:v>-0.48</c:v>
                </c:pt>
                <c:pt idx="28" formatCode="0.00">
                  <c:v>-0.03</c:v>
                </c:pt>
                <c:pt idx="29" formatCode="0.00">
                  <c:v>-0.49</c:v>
                </c:pt>
                <c:pt idx="30" formatCode="0.00">
                  <c:v>-0.17</c:v>
                </c:pt>
                <c:pt idx="31" formatCode="0.00">
                  <c:v>0.25</c:v>
                </c:pt>
                <c:pt idx="32" formatCode="0.00">
                  <c:v>0.43</c:v>
                </c:pt>
                <c:pt idx="33" formatCode="0.00">
                  <c:v>0.18</c:v>
                </c:pt>
                <c:pt idx="34" formatCode="0.00">
                  <c:v>0.01</c:v>
                </c:pt>
                <c:pt idx="35" formatCode="0.00">
                  <c:v>-0.13</c:v>
                </c:pt>
                <c:pt idx="36" formatCode="0.00">
                  <c:v>-0.01</c:v>
                </c:pt>
                <c:pt idx="37" formatCode="0.00">
                  <c:v>-0.64</c:v>
                </c:pt>
                <c:pt idx="38" formatCode="0.00">
                  <c:v>0.12</c:v>
                </c:pt>
                <c:pt idx="39" formatCode="0.00">
                  <c:v>0.04</c:v>
                </c:pt>
                <c:pt idx="40" formatCode="0.00">
                  <c:v>0.02</c:v>
                </c:pt>
                <c:pt idx="41" formatCode="0.00">
                  <c:v>-0.2</c:v>
                </c:pt>
                <c:pt idx="42" formatCode="0.00">
                  <c:v>0.27</c:v>
                </c:pt>
                <c:pt idx="43" formatCode="0.00">
                  <c:v>0.15</c:v>
                </c:pt>
                <c:pt idx="44" formatCode="0.00">
                  <c:v>0.02</c:v>
                </c:pt>
                <c:pt idx="45" formatCode="0.00">
                  <c:v>-0.27</c:v>
                </c:pt>
                <c:pt idx="46" formatCode="0.00">
                  <c:v>-0.32</c:v>
                </c:pt>
                <c:pt idx="47" formatCode="0.00">
                  <c:v>0.21</c:v>
                </c:pt>
                <c:pt idx="48" formatCode="0.00">
                  <c:v>-0.01</c:v>
                </c:pt>
                <c:pt idx="49" formatCode="0.00">
                  <c:v>-0.28000000000000003</c:v>
                </c:pt>
                <c:pt idx="50" formatCode="0.00">
                  <c:v>0.34</c:v>
                </c:pt>
                <c:pt idx="51" formatCode="0.00">
                  <c:v>-7.0000000000000007E-2</c:v>
                </c:pt>
                <c:pt idx="52" formatCode="0.00">
                  <c:v>0.31</c:v>
                </c:pt>
                <c:pt idx="53" formatCode="0.00">
                  <c:v>0.86</c:v>
                </c:pt>
                <c:pt idx="54" formatCode="0.00">
                  <c:v>0.4</c:v>
                </c:pt>
                <c:pt idx="55" formatCode="0.00">
                  <c:v>0.36</c:v>
                </c:pt>
                <c:pt idx="56" formatCode="0.00">
                  <c:v>0.2</c:v>
                </c:pt>
                <c:pt idx="57" formatCode="0.00">
                  <c:v>0.47</c:v>
                </c:pt>
                <c:pt idx="58" formatCode="0.00">
                  <c:v>0.54</c:v>
                </c:pt>
                <c:pt idx="59" formatCode="0.00">
                  <c:v>-0.09</c:v>
                </c:pt>
                <c:pt idx="60" formatCode="0.00">
                  <c:v>0.26</c:v>
                </c:pt>
                <c:pt idx="61" formatCode="0.00">
                  <c:v>0.12</c:v>
                </c:pt>
                <c:pt idx="62" formatCode="0.00">
                  <c:v>0.45</c:v>
                </c:pt>
                <c:pt idx="63" formatCode="0.00">
                  <c:v>-0.24</c:v>
                </c:pt>
                <c:pt idx="64" formatCode="0.00">
                  <c:v>-0.23</c:v>
                </c:pt>
                <c:pt idx="65" formatCode="0.00">
                  <c:v>-7.0000000000000007E-2</c:v>
                </c:pt>
                <c:pt idx="66" formatCode="0.00">
                  <c:v>-0.33</c:v>
                </c:pt>
                <c:pt idx="67" formatCode="0.00">
                  <c:v>-0.97</c:v>
                </c:pt>
                <c:pt idx="68" formatCode="0.00">
                  <c:v>-0.78</c:v>
                </c:pt>
                <c:pt idx="69" formatCode="0.00">
                  <c:v>0.53</c:v>
                </c:pt>
                <c:pt idx="70" formatCode="0.00">
                  <c:v>-0.17</c:v>
                </c:pt>
                <c:pt idx="71" formatCode="0.00">
                  <c:v>0.2</c:v>
                </c:pt>
                <c:pt idx="72" formatCode="0.00">
                  <c:v>-0.1</c:v>
                </c:pt>
                <c:pt idx="73" formatCode="0.00">
                  <c:v>-0.27</c:v>
                </c:pt>
                <c:pt idx="74" formatCode="0.00">
                  <c:v>-0.33</c:v>
                </c:pt>
                <c:pt idx="75" formatCode="0.00">
                  <c:v>-0.23</c:v>
                </c:pt>
                <c:pt idx="76" formatCode="0.00">
                  <c:v>-0.68</c:v>
                </c:pt>
                <c:pt idx="77" formatCode="0.00">
                  <c:v>0.17</c:v>
                </c:pt>
                <c:pt idx="78" formatCode="0.00">
                  <c:v>-0.17</c:v>
                </c:pt>
                <c:pt idx="79" formatCode="0.00">
                  <c:v>0.41</c:v>
                </c:pt>
                <c:pt idx="80" formatCode="0.00">
                  <c:v>0.53</c:v>
                </c:pt>
                <c:pt idx="81" formatCode="0.00">
                  <c:v>0.34</c:v>
                </c:pt>
                <c:pt idx="82" formatCode="0.00">
                  <c:v>0.06</c:v>
                </c:pt>
                <c:pt idx="83" formatCode="0.00">
                  <c:v>-0.02</c:v>
                </c:pt>
                <c:pt idx="84" formatCode="0.00">
                  <c:v>0.52</c:v>
                </c:pt>
                <c:pt idx="85" formatCode="0.00">
                  <c:v>0.39</c:v>
                </c:pt>
                <c:pt idx="86" formatCode="0.00">
                  <c:v>0.74</c:v>
                </c:pt>
                <c:pt idx="87" formatCode="0.00">
                  <c:v>0.81</c:v>
                </c:pt>
                <c:pt idx="88" formatCode="0.00">
                  <c:v>0.2</c:v>
                </c:pt>
                <c:pt idx="89" formatCode="0.00">
                  <c:v>-0.21</c:v>
                </c:pt>
                <c:pt idx="90" formatCode="0.00">
                  <c:v>-0.48</c:v>
                </c:pt>
                <c:pt idx="91" formatCode="0.00">
                  <c:v>-0.35</c:v>
                </c:pt>
                <c:pt idx="92" formatCode="0.00">
                  <c:v>0.66</c:v>
                </c:pt>
                <c:pt idx="93" formatCode="0.00">
                  <c:v>0.24</c:v>
                </c:pt>
                <c:pt idx="94" formatCode="0.00">
                  <c:v>0.16</c:v>
                </c:pt>
                <c:pt idx="95" formatCode="0.00">
                  <c:v>0.57999999999999996</c:v>
                </c:pt>
                <c:pt idx="96" formatCode="0.00">
                  <c:v>-0.54</c:v>
                </c:pt>
                <c:pt idx="97" formatCode="0.00">
                  <c:v>-0.01</c:v>
                </c:pt>
                <c:pt idx="98" formatCode="0.00">
                  <c:v>0.26</c:v>
                </c:pt>
                <c:pt idx="99" formatCode="0.00">
                  <c:v>0.06</c:v>
                </c:pt>
                <c:pt idx="100" formatCode="0.00">
                  <c:v>-0.27</c:v>
                </c:pt>
                <c:pt idx="101" formatCode="0.00">
                  <c:v>-0.08</c:v>
                </c:pt>
                <c:pt idx="102" formatCode="0.00">
                  <c:v>-0.7</c:v>
                </c:pt>
                <c:pt idx="103" formatCode="0.00">
                  <c:v>-0.28000000000000003</c:v>
                </c:pt>
                <c:pt idx="104" formatCode="0.00">
                  <c:v>0.11</c:v>
                </c:pt>
                <c:pt idx="105" formatCode="0.00">
                  <c:v>0.23</c:v>
                </c:pt>
                <c:pt idx="106" formatCode="0.00">
                  <c:v>0.06</c:v>
                </c:pt>
                <c:pt idx="107" formatCode="0.00">
                  <c:v>-0.11</c:v>
                </c:pt>
                <c:pt idx="108" formatCode="0.00">
                  <c:v>0.39</c:v>
                </c:pt>
                <c:pt idx="109" formatCode="0.00">
                  <c:v>0.71</c:v>
                </c:pt>
                <c:pt idx="110" formatCode="0.00">
                  <c:v>0.71</c:v>
                </c:pt>
                <c:pt idx="111" formatCode="0.00">
                  <c:v>0.03</c:v>
                </c:pt>
                <c:pt idx="112" formatCode="0.00">
                  <c:v>0.47</c:v>
                </c:pt>
                <c:pt idx="113" formatCode="0.00">
                  <c:v>0.54</c:v>
                </c:pt>
                <c:pt idx="114" formatCode="0.00">
                  <c:v>0.61</c:v>
                </c:pt>
                <c:pt idx="115" formatCode="0.00">
                  <c:v>0.1</c:v>
                </c:pt>
                <c:pt idx="116" formatCode="0.00">
                  <c:v>-0.11</c:v>
                </c:pt>
                <c:pt idx="117" formatCode="0.00">
                  <c:v>-0.11</c:v>
                </c:pt>
                <c:pt idx="118" formatCode="0.00">
                  <c:v>0.27</c:v>
                </c:pt>
                <c:pt idx="119" formatCode="0.00">
                  <c:v>-0.22</c:v>
                </c:pt>
                <c:pt idx="120" formatCode="0.00">
                  <c:v>-0.27</c:v>
                </c:pt>
                <c:pt idx="121" formatCode="0.00">
                  <c:v>0.66</c:v>
                </c:pt>
                <c:pt idx="122" formatCode="0.00">
                  <c:v>0.6</c:v>
                </c:pt>
                <c:pt idx="123" formatCode="0.00">
                  <c:v>0.16</c:v>
                </c:pt>
                <c:pt idx="124" formatCode="0.00">
                  <c:v>0.16</c:v>
                </c:pt>
                <c:pt idx="125" formatCode="0.00">
                  <c:v>0.96</c:v>
                </c:pt>
                <c:pt idx="126" formatCode="0.00">
                  <c:v>0.37</c:v>
                </c:pt>
                <c:pt idx="127" formatCode="0.00">
                  <c:v>7.0000000000000007E-2</c:v>
                </c:pt>
                <c:pt idx="128" formatCode="0.00">
                  <c:v>0.88</c:v>
                </c:pt>
                <c:pt idx="129" formatCode="0.00">
                  <c:v>-0.33</c:v>
                </c:pt>
                <c:pt idx="130" formatCode="0.00">
                  <c:v>-0.54</c:v>
                </c:pt>
                <c:pt idx="131" formatCode="0.00">
                  <c:v>-0.3</c:v>
                </c:pt>
                <c:pt idx="132" formatCode="0.00">
                  <c:v>0.24</c:v>
                </c:pt>
                <c:pt idx="133" formatCode="0.00">
                  <c:v>0.19</c:v>
                </c:pt>
                <c:pt idx="134" formatCode="0.00">
                  <c:v>0.23</c:v>
                </c:pt>
                <c:pt idx="135" formatCode="0.00">
                  <c:v>-0.51</c:v>
                </c:pt>
                <c:pt idx="136" formatCode="0.00">
                  <c:v>-0.41</c:v>
                </c:pt>
                <c:pt idx="137" formatCode="0.00">
                  <c:v>0.14000000000000001</c:v>
                </c:pt>
                <c:pt idx="138" formatCode="0.00">
                  <c:v>0.19</c:v>
                </c:pt>
                <c:pt idx="139" formatCode="0.00">
                  <c:v>0.3</c:v>
                </c:pt>
                <c:pt idx="140" formatCode="0.00">
                  <c:v>0.26</c:v>
                </c:pt>
                <c:pt idx="141" formatCode="0.00">
                  <c:v>0.2</c:v>
                </c:pt>
                <c:pt idx="142" formatCode="0.00">
                  <c:v>0.88</c:v>
                </c:pt>
                <c:pt idx="143" formatCode="0.00">
                  <c:v>0.33</c:v>
                </c:pt>
                <c:pt idx="144" formatCode="0.00">
                  <c:v>0.73</c:v>
                </c:pt>
                <c:pt idx="145" formatCode="0.00">
                  <c:v>0.33</c:v>
                </c:pt>
                <c:pt idx="146" formatCode="0.00">
                  <c:v>0.56999999999999995</c:v>
                </c:pt>
                <c:pt idx="147" formatCode="0.00">
                  <c:v>0.32</c:v>
                </c:pt>
                <c:pt idx="148" formatCode="0.00">
                  <c:v>1.03</c:v>
                </c:pt>
                <c:pt idx="149" formatCode="0.00">
                  <c:v>-0.03</c:v>
                </c:pt>
                <c:pt idx="150" formatCode="0.00">
                  <c:v>0.57999999999999996</c:v>
                </c:pt>
                <c:pt idx="151" formatCode="0.00">
                  <c:v>0.64</c:v>
                </c:pt>
                <c:pt idx="152" formatCode="0.00">
                  <c:v>1.2</c:v>
                </c:pt>
                <c:pt idx="153" formatCode="0.00">
                  <c:v>0.82</c:v>
                </c:pt>
                <c:pt idx="154" formatCode="0.00">
                  <c:v>0.96</c:v>
                </c:pt>
                <c:pt idx="155" formatCode="0.00">
                  <c:v>1.05</c:v>
                </c:pt>
                <c:pt idx="156" formatCode="0.00">
                  <c:v>0.9</c:v>
                </c:pt>
                <c:pt idx="157" formatCode="0.00">
                  <c:v>0.52</c:v>
                </c:pt>
                <c:pt idx="158" formatCode="0.00">
                  <c:v>0.83</c:v>
                </c:pt>
                <c:pt idx="159" formatCode="0.00">
                  <c:v>0.56000000000000005</c:v>
                </c:pt>
                <c:pt idx="160" formatCode="0.00">
                  <c:v>0.92</c:v>
                </c:pt>
                <c:pt idx="161" formatCode="0.00">
                  <c:v>0.86</c:v>
                </c:pt>
                <c:pt idx="162" formatCode="0.00">
                  <c:v>0.6</c:v>
                </c:pt>
                <c:pt idx="163" formatCode="0.00">
                  <c:v>0.28999999999999998</c:v>
                </c:pt>
                <c:pt idx="164" formatCode="0.00">
                  <c:v>-0.13</c:v>
                </c:pt>
                <c:pt idx="165" formatCode="0.00">
                  <c:v>0.51</c:v>
                </c:pt>
                <c:pt idx="166" formatCode="0.00">
                  <c:v>0.62</c:v>
                </c:pt>
                <c:pt idx="167" formatCode="0.00">
                  <c:v>0.73</c:v>
                </c:pt>
                <c:pt idx="168" formatCode="0.00">
                  <c:v>0.36</c:v>
                </c:pt>
                <c:pt idx="169" formatCode="0.00">
                  <c:v>-0.3</c:v>
                </c:pt>
                <c:pt idx="170" formatCode="0.00">
                  <c:v>1.08</c:v>
                </c:pt>
                <c:pt idx="171" formatCode="0.00">
                  <c:v>0.9</c:v>
                </c:pt>
                <c:pt idx="172" formatCode="0.00">
                  <c:v>0.93</c:v>
                </c:pt>
                <c:pt idx="173" formatCode="0.00">
                  <c:v>0.69</c:v>
                </c:pt>
                <c:pt idx="174" formatCode="0.00">
                  <c:v>0.91</c:v>
                </c:pt>
                <c:pt idx="175" formatCode="0.00">
                  <c:v>1.1599999999999999</c:v>
                </c:pt>
                <c:pt idx="176" formatCode="0.00">
                  <c:v>0.61</c:v>
                </c:pt>
                <c:pt idx="177" formatCode="0.00">
                  <c:v>0.6</c:v>
                </c:pt>
                <c:pt idx="178" formatCode="0.00">
                  <c:v>0.15</c:v>
                </c:pt>
                <c:pt idx="179" formatCode="0.00">
                  <c:v>1.08</c:v>
                </c:pt>
                <c:pt idx="180" formatCode="0.00">
                  <c:v>0.83</c:v>
                </c:pt>
                <c:pt idx="181" formatCode="0.00">
                  <c:v>0.87</c:v>
                </c:pt>
                <c:pt idx="182" formatCode="0.00">
                  <c:v>1.2</c:v>
                </c:pt>
                <c:pt idx="183" formatCode="0.00">
                  <c:v>1.1200000000000001</c:v>
                </c:pt>
                <c:pt idx="184" formatCode="0.00">
                  <c:v>0.84</c:v>
                </c:pt>
                <c:pt idx="185" formatCode="0.00">
                  <c:v>0.84</c:v>
                </c:pt>
                <c:pt idx="186" formatCode="0.00">
                  <c:v>1.03</c:v>
                </c:pt>
                <c:pt idx="187" formatCode="0.00">
                  <c:v>0.86</c:v>
                </c:pt>
                <c:pt idx="188" formatCode="0.00">
                  <c:v>0.91</c:v>
                </c:pt>
                <c:pt idx="189" formatCode="0.00">
                  <c:v>0.91</c:v>
                </c:pt>
                <c:pt idx="190" formatCode="0.00">
                  <c:v>1.1399999999999999</c:v>
                </c:pt>
                <c:pt idx="191" formatCode="0.00">
                  <c:v>0.65</c:v>
                </c:pt>
                <c:pt idx="192" formatCode="0.00">
                  <c:v>0.23</c:v>
                </c:pt>
                <c:pt idx="193" formatCode="0.00">
                  <c:v>0.13</c:v>
                </c:pt>
                <c:pt idx="194" formatCode="0.00">
                  <c:v>1.29</c:v>
                </c:pt>
                <c:pt idx="195" formatCode="0.00">
                  <c:v>0.46</c:v>
                </c:pt>
                <c:pt idx="196" formatCode="0.00">
                  <c:v>-0.04</c:v>
                </c:pt>
                <c:pt idx="197" formatCode="0.00">
                  <c:v>0.26</c:v>
                </c:pt>
                <c:pt idx="198" formatCode="0.00">
                  <c:v>0.38</c:v>
                </c:pt>
                <c:pt idx="199" formatCode="0.00">
                  <c:v>1.25</c:v>
                </c:pt>
                <c:pt idx="200" formatCode="0.00">
                  <c:v>0.59</c:v>
                </c:pt>
                <c:pt idx="201" formatCode="0.00">
                  <c:v>1.22</c:v>
                </c:pt>
                <c:pt idx="202" formatCode="0.00">
                  <c:v>1.45</c:v>
                </c:pt>
                <c:pt idx="203" formatCode="0.00">
                  <c:v>1.45</c:v>
                </c:pt>
                <c:pt idx="204" formatCode="0.00">
                  <c:v>0.43</c:v>
                </c:pt>
                <c:pt idx="205" formatCode="0.00">
                  <c:v>0.84</c:v>
                </c:pt>
                <c:pt idx="206" formatCode="0.00">
                  <c:v>1.46</c:v>
                </c:pt>
                <c:pt idx="207" formatCode="0.00">
                  <c:v>1.08</c:v>
                </c:pt>
                <c:pt idx="208" formatCode="0.00">
                  <c:v>0.68</c:v>
                </c:pt>
                <c:pt idx="209" formatCode="0.00">
                  <c:v>1.39</c:v>
                </c:pt>
                <c:pt idx="210" formatCode="0.00">
                  <c:v>1.17</c:v>
                </c:pt>
                <c:pt idx="211" formatCode="0.00">
                  <c:v>0.63</c:v>
                </c:pt>
                <c:pt idx="212" formatCode="0.00">
                  <c:v>0.41</c:v>
                </c:pt>
                <c:pt idx="213" formatCode="0.00">
                  <c:v>-0.1</c:v>
                </c:pt>
                <c:pt idx="214" formatCode="0.00">
                  <c:v>1.1000000000000001</c:v>
                </c:pt>
                <c:pt idx="215" formatCode="0.00">
                  <c:v>0.65</c:v>
                </c:pt>
                <c:pt idx="216" formatCode="0.00">
                  <c:v>-0.65</c:v>
                </c:pt>
                <c:pt idx="217" formatCode="0.00">
                  <c:v>0.05</c:v>
                </c:pt>
                <c:pt idx="218" formatCode="0.00">
                  <c:v>1.06</c:v>
                </c:pt>
                <c:pt idx="219" formatCode="0.00">
                  <c:v>0.85</c:v>
                </c:pt>
                <c:pt idx="220" formatCode="0.00">
                  <c:v>0.32</c:v>
                </c:pt>
                <c:pt idx="221" formatCode="0.00">
                  <c:v>0.16</c:v>
                </c:pt>
                <c:pt idx="222" formatCode="0.00">
                  <c:v>1.02</c:v>
                </c:pt>
                <c:pt idx="223" formatCode="0.00">
                  <c:v>1.73</c:v>
                </c:pt>
                <c:pt idx="224" formatCode="0.00">
                  <c:v>1.3</c:v>
                </c:pt>
                <c:pt idx="225" formatCode="0.00">
                  <c:v>1.1599999999999999</c:v>
                </c:pt>
                <c:pt idx="226" formatCode="0.00">
                  <c:v>1.62</c:v>
                </c:pt>
                <c:pt idx="227" formatCode="0.00">
                  <c:v>1.81</c:v>
                </c:pt>
                <c:pt idx="228" formatCode="0.00">
                  <c:v>1.35</c:v>
                </c:pt>
                <c:pt idx="229" formatCode="0.00">
                  <c:v>1.27</c:v>
                </c:pt>
                <c:pt idx="230" formatCode="0.00">
                  <c:v>1.48</c:v>
                </c:pt>
                <c:pt idx="231" formatCode="0.00">
                  <c:v>1.61</c:v>
                </c:pt>
                <c:pt idx="232" formatCode="0.00">
                  <c:v>0.45</c:v>
                </c:pt>
                <c:pt idx="233" formatCode="0.00">
                  <c:v>0.78</c:v>
                </c:pt>
                <c:pt idx="234" formatCode="0.00">
                  <c:v>1.95</c:v>
                </c:pt>
                <c:pt idx="235" formatCode="0.00">
                  <c:v>1.31</c:v>
                </c:pt>
              </c:numCache>
            </c:numRef>
          </c:val>
          <c:extLst>
            <c:ext xmlns:c14="http://schemas.microsoft.com/office/drawing/2007/8/2/chart" uri="{6F2FDCE9-48DA-4B69-8628-5D25D57E5C99}">
              <c14:invertSolidFillFmt>
                <c14:spPr xmlns:c14="http://schemas.microsoft.com/office/drawing/2007/8/2/chart">
                  <a:solidFill>
                    <a:srgbClr val="0070C0"/>
                  </a:solidFill>
                  <a:ln w="63500">
                    <a:noFill/>
                  </a:ln>
                  <a:effectLst/>
                </c14:spPr>
              </c14:invertSolidFillFmt>
            </c:ext>
            <c:ext xmlns:c16="http://schemas.microsoft.com/office/drawing/2014/chart" uri="{C3380CC4-5D6E-409C-BE32-E72D297353CC}">
              <c16:uniqueId val="{00000000-4FC2-40B4-9973-1C9285B38714}"/>
            </c:ext>
          </c:extLst>
        </c:ser>
        <c:dLbls>
          <c:showLegendKey val="0"/>
          <c:showVal val="0"/>
          <c:showCatName val="0"/>
          <c:showSerName val="0"/>
          <c:showPercent val="0"/>
          <c:showBubbleSize val="0"/>
        </c:dLbls>
        <c:gapWidth val="177"/>
        <c:overlap val="6"/>
        <c:axId val="1125388624"/>
        <c:axId val="1125983056"/>
      </c:barChart>
      <c:lineChart>
        <c:grouping val="standard"/>
        <c:varyColors val="0"/>
        <c:ser>
          <c:idx val="1"/>
          <c:order val="1"/>
          <c:tx>
            <c:strRef>
              <c:f>'Seasonal, ACI + 5Yr ACI'!$C$1</c:f>
              <c:strCache>
                <c:ptCount val="1"/>
                <c:pt idx="0">
                  <c:v>5Yr ACI</c:v>
                </c:pt>
              </c:strCache>
            </c:strRef>
          </c:tx>
          <c:spPr>
            <a:ln w="50800" cap="rnd">
              <a:solidFill>
                <a:schemeClr val="tx1"/>
              </a:solidFill>
              <a:round/>
            </a:ln>
            <a:effectLst/>
          </c:spPr>
          <c:marker>
            <c:symbol val="none"/>
          </c:marker>
          <c:cat>
            <c:numRef>
              <c:f>'Seasonal, ACI + 5Yr ACI'!$A$2:$A$237</c:f>
              <c:numCache>
                <c:formatCode>General</c:formatCode>
                <c:ptCount val="236"/>
                <c:pt idx="0">
                  <c:v>1960</c:v>
                </c:pt>
                <c:pt idx="1">
                  <c:v>1960</c:v>
                </c:pt>
                <c:pt idx="2">
                  <c:v>1960</c:v>
                </c:pt>
                <c:pt idx="3">
                  <c:v>1960</c:v>
                </c:pt>
                <c:pt idx="4">
                  <c:v>1961</c:v>
                </c:pt>
                <c:pt idx="5">
                  <c:v>1961</c:v>
                </c:pt>
                <c:pt idx="6">
                  <c:v>1961</c:v>
                </c:pt>
                <c:pt idx="7">
                  <c:v>1961</c:v>
                </c:pt>
                <c:pt idx="8">
                  <c:v>1962</c:v>
                </c:pt>
                <c:pt idx="9">
                  <c:v>1962</c:v>
                </c:pt>
                <c:pt idx="10">
                  <c:v>1962</c:v>
                </c:pt>
                <c:pt idx="11">
                  <c:v>1962</c:v>
                </c:pt>
                <c:pt idx="12">
                  <c:v>1963</c:v>
                </c:pt>
                <c:pt idx="13">
                  <c:v>1963</c:v>
                </c:pt>
                <c:pt idx="14">
                  <c:v>1963</c:v>
                </c:pt>
                <c:pt idx="15">
                  <c:v>1963</c:v>
                </c:pt>
                <c:pt idx="16">
                  <c:v>1964</c:v>
                </c:pt>
                <c:pt idx="17">
                  <c:v>1964</c:v>
                </c:pt>
                <c:pt idx="18">
                  <c:v>1964</c:v>
                </c:pt>
                <c:pt idx="19">
                  <c:v>1964</c:v>
                </c:pt>
                <c:pt idx="20">
                  <c:v>1965</c:v>
                </c:pt>
                <c:pt idx="21">
                  <c:v>1965</c:v>
                </c:pt>
                <c:pt idx="22">
                  <c:v>1965</c:v>
                </c:pt>
                <c:pt idx="23">
                  <c:v>1965</c:v>
                </c:pt>
                <c:pt idx="24">
                  <c:v>1966</c:v>
                </c:pt>
                <c:pt idx="25">
                  <c:v>1966</c:v>
                </c:pt>
                <c:pt idx="26">
                  <c:v>1966</c:v>
                </c:pt>
                <c:pt idx="27">
                  <c:v>1966</c:v>
                </c:pt>
                <c:pt idx="28">
                  <c:v>1967</c:v>
                </c:pt>
                <c:pt idx="29">
                  <c:v>1967</c:v>
                </c:pt>
                <c:pt idx="30">
                  <c:v>1967</c:v>
                </c:pt>
                <c:pt idx="31">
                  <c:v>1967</c:v>
                </c:pt>
                <c:pt idx="32">
                  <c:v>1968</c:v>
                </c:pt>
                <c:pt idx="33">
                  <c:v>1968</c:v>
                </c:pt>
                <c:pt idx="34">
                  <c:v>1968</c:v>
                </c:pt>
                <c:pt idx="35">
                  <c:v>1968</c:v>
                </c:pt>
                <c:pt idx="36">
                  <c:v>1969</c:v>
                </c:pt>
                <c:pt idx="37">
                  <c:v>1969</c:v>
                </c:pt>
                <c:pt idx="38">
                  <c:v>1969</c:v>
                </c:pt>
                <c:pt idx="39">
                  <c:v>1969</c:v>
                </c:pt>
                <c:pt idx="40">
                  <c:v>1970</c:v>
                </c:pt>
                <c:pt idx="41">
                  <c:v>1970</c:v>
                </c:pt>
                <c:pt idx="42">
                  <c:v>1970</c:v>
                </c:pt>
                <c:pt idx="43">
                  <c:v>1970</c:v>
                </c:pt>
                <c:pt idx="44">
                  <c:v>1971</c:v>
                </c:pt>
                <c:pt idx="45">
                  <c:v>1971</c:v>
                </c:pt>
                <c:pt idx="46">
                  <c:v>1971</c:v>
                </c:pt>
                <c:pt idx="47">
                  <c:v>1971</c:v>
                </c:pt>
                <c:pt idx="48">
                  <c:v>1972</c:v>
                </c:pt>
                <c:pt idx="49">
                  <c:v>1972</c:v>
                </c:pt>
                <c:pt idx="50">
                  <c:v>1972</c:v>
                </c:pt>
                <c:pt idx="51">
                  <c:v>1972</c:v>
                </c:pt>
                <c:pt idx="52">
                  <c:v>1973</c:v>
                </c:pt>
                <c:pt idx="53">
                  <c:v>1973</c:v>
                </c:pt>
                <c:pt idx="54">
                  <c:v>1973</c:v>
                </c:pt>
                <c:pt idx="55">
                  <c:v>1973</c:v>
                </c:pt>
                <c:pt idx="56">
                  <c:v>1974</c:v>
                </c:pt>
                <c:pt idx="57">
                  <c:v>1974</c:v>
                </c:pt>
                <c:pt idx="58">
                  <c:v>1974</c:v>
                </c:pt>
                <c:pt idx="59">
                  <c:v>1974</c:v>
                </c:pt>
                <c:pt idx="60">
                  <c:v>1975</c:v>
                </c:pt>
                <c:pt idx="61">
                  <c:v>1975</c:v>
                </c:pt>
                <c:pt idx="62">
                  <c:v>1975</c:v>
                </c:pt>
                <c:pt idx="63">
                  <c:v>1975</c:v>
                </c:pt>
                <c:pt idx="64">
                  <c:v>1976</c:v>
                </c:pt>
                <c:pt idx="65">
                  <c:v>1976</c:v>
                </c:pt>
                <c:pt idx="66">
                  <c:v>1976</c:v>
                </c:pt>
                <c:pt idx="67">
                  <c:v>1976</c:v>
                </c:pt>
                <c:pt idx="68">
                  <c:v>1977</c:v>
                </c:pt>
                <c:pt idx="69">
                  <c:v>1977</c:v>
                </c:pt>
                <c:pt idx="70">
                  <c:v>1977</c:v>
                </c:pt>
                <c:pt idx="71">
                  <c:v>1977</c:v>
                </c:pt>
                <c:pt idx="72">
                  <c:v>1978</c:v>
                </c:pt>
                <c:pt idx="73">
                  <c:v>1978</c:v>
                </c:pt>
                <c:pt idx="74">
                  <c:v>1978</c:v>
                </c:pt>
                <c:pt idx="75">
                  <c:v>1978</c:v>
                </c:pt>
                <c:pt idx="76">
                  <c:v>1979</c:v>
                </c:pt>
                <c:pt idx="77">
                  <c:v>1979</c:v>
                </c:pt>
                <c:pt idx="78">
                  <c:v>1979</c:v>
                </c:pt>
                <c:pt idx="79">
                  <c:v>1979</c:v>
                </c:pt>
                <c:pt idx="80">
                  <c:v>1980</c:v>
                </c:pt>
                <c:pt idx="81">
                  <c:v>1980</c:v>
                </c:pt>
                <c:pt idx="82">
                  <c:v>1980</c:v>
                </c:pt>
                <c:pt idx="83">
                  <c:v>1980</c:v>
                </c:pt>
                <c:pt idx="84">
                  <c:v>1981</c:v>
                </c:pt>
                <c:pt idx="85">
                  <c:v>1981</c:v>
                </c:pt>
                <c:pt idx="86">
                  <c:v>1981</c:v>
                </c:pt>
                <c:pt idx="87">
                  <c:v>1981</c:v>
                </c:pt>
                <c:pt idx="88">
                  <c:v>1982</c:v>
                </c:pt>
                <c:pt idx="89">
                  <c:v>1982</c:v>
                </c:pt>
                <c:pt idx="90">
                  <c:v>1982</c:v>
                </c:pt>
                <c:pt idx="91">
                  <c:v>1982</c:v>
                </c:pt>
                <c:pt idx="92">
                  <c:v>1983</c:v>
                </c:pt>
                <c:pt idx="93">
                  <c:v>1983</c:v>
                </c:pt>
                <c:pt idx="94">
                  <c:v>1983</c:v>
                </c:pt>
                <c:pt idx="95">
                  <c:v>1983</c:v>
                </c:pt>
                <c:pt idx="96">
                  <c:v>1984</c:v>
                </c:pt>
                <c:pt idx="97">
                  <c:v>1984</c:v>
                </c:pt>
                <c:pt idx="98">
                  <c:v>1984</c:v>
                </c:pt>
                <c:pt idx="99">
                  <c:v>1984</c:v>
                </c:pt>
                <c:pt idx="100">
                  <c:v>1985</c:v>
                </c:pt>
                <c:pt idx="101">
                  <c:v>1985</c:v>
                </c:pt>
                <c:pt idx="102">
                  <c:v>1985</c:v>
                </c:pt>
                <c:pt idx="103">
                  <c:v>1985</c:v>
                </c:pt>
                <c:pt idx="104">
                  <c:v>1986</c:v>
                </c:pt>
                <c:pt idx="105">
                  <c:v>1986</c:v>
                </c:pt>
                <c:pt idx="106">
                  <c:v>1986</c:v>
                </c:pt>
                <c:pt idx="107">
                  <c:v>1986</c:v>
                </c:pt>
                <c:pt idx="108">
                  <c:v>1987</c:v>
                </c:pt>
                <c:pt idx="109">
                  <c:v>1987</c:v>
                </c:pt>
                <c:pt idx="110">
                  <c:v>1987</c:v>
                </c:pt>
                <c:pt idx="111">
                  <c:v>1987</c:v>
                </c:pt>
                <c:pt idx="112">
                  <c:v>1988</c:v>
                </c:pt>
                <c:pt idx="113">
                  <c:v>1988</c:v>
                </c:pt>
                <c:pt idx="114">
                  <c:v>1988</c:v>
                </c:pt>
                <c:pt idx="115">
                  <c:v>1988</c:v>
                </c:pt>
                <c:pt idx="116">
                  <c:v>1989</c:v>
                </c:pt>
                <c:pt idx="117">
                  <c:v>1989</c:v>
                </c:pt>
                <c:pt idx="118">
                  <c:v>1989</c:v>
                </c:pt>
                <c:pt idx="119">
                  <c:v>1989</c:v>
                </c:pt>
                <c:pt idx="120">
                  <c:v>1990</c:v>
                </c:pt>
                <c:pt idx="121">
                  <c:v>1990</c:v>
                </c:pt>
                <c:pt idx="122">
                  <c:v>1990</c:v>
                </c:pt>
                <c:pt idx="123">
                  <c:v>1990</c:v>
                </c:pt>
                <c:pt idx="124">
                  <c:v>1991</c:v>
                </c:pt>
                <c:pt idx="125">
                  <c:v>1991</c:v>
                </c:pt>
                <c:pt idx="126">
                  <c:v>1991</c:v>
                </c:pt>
                <c:pt idx="127">
                  <c:v>1991</c:v>
                </c:pt>
                <c:pt idx="128">
                  <c:v>1992</c:v>
                </c:pt>
                <c:pt idx="129">
                  <c:v>1992</c:v>
                </c:pt>
                <c:pt idx="130">
                  <c:v>1992</c:v>
                </c:pt>
                <c:pt idx="131">
                  <c:v>1992</c:v>
                </c:pt>
                <c:pt idx="132">
                  <c:v>1993</c:v>
                </c:pt>
                <c:pt idx="133">
                  <c:v>1993</c:v>
                </c:pt>
                <c:pt idx="134">
                  <c:v>1993</c:v>
                </c:pt>
                <c:pt idx="135">
                  <c:v>1993</c:v>
                </c:pt>
                <c:pt idx="136">
                  <c:v>1994</c:v>
                </c:pt>
                <c:pt idx="137">
                  <c:v>1994</c:v>
                </c:pt>
                <c:pt idx="138">
                  <c:v>1994</c:v>
                </c:pt>
                <c:pt idx="139">
                  <c:v>1994</c:v>
                </c:pt>
                <c:pt idx="140">
                  <c:v>1995</c:v>
                </c:pt>
                <c:pt idx="141">
                  <c:v>1995</c:v>
                </c:pt>
                <c:pt idx="142">
                  <c:v>1995</c:v>
                </c:pt>
                <c:pt idx="143">
                  <c:v>1995</c:v>
                </c:pt>
                <c:pt idx="144">
                  <c:v>1996</c:v>
                </c:pt>
                <c:pt idx="145">
                  <c:v>1996</c:v>
                </c:pt>
                <c:pt idx="146">
                  <c:v>1996</c:v>
                </c:pt>
                <c:pt idx="147">
                  <c:v>1996</c:v>
                </c:pt>
                <c:pt idx="148">
                  <c:v>1997</c:v>
                </c:pt>
                <c:pt idx="149">
                  <c:v>1997</c:v>
                </c:pt>
                <c:pt idx="150">
                  <c:v>1997</c:v>
                </c:pt>
                <c:pt idx="151">
                  <c:v>1997</c:v>
                </c:pt>
                <c:pt idx="152">
                  <c:v>1998</c:v>
                </c:pt>
                <c:pt idx="153">
                  <c:v>1998</c:v>
                </c:pt>
                <c:pt idx="154">
                  <c:v>1998</c:v>
                </c:pt>
                <c:pt idx="155">
                  <c:v>1998</c:v>
                </c:pt>
                <c:pt idx="156">
                  <c:v>1999</c:v>
                </c:pt>
                <c:pt idx="157">
                  <c:v>1999</c:v>
                </c:pt>
                <c:pt idx="158">
                  <c:v>1999</c:v>
                </c:pt>
                <c:pt idx="159">
                  <c:v>1999</c:v>
                </c:pt>
                <c:pt idx="160">
                  <c:v>2000</c:v>
                </c:pt>
                <c:pt idx="161">
                  <c:v>2000</c:v>
                </c:pt>
                <c:pt idx="162">
                  <c:v>2000</c:v>
                </c:pt>
                <c:pt idx="163">
                  <c:v>2000</c:v>
                </c:pt>
                <c:pt idx="164">
                  <c:v>2001</c:v>
                </c:pt>
                <c:pt idx="165">
                  <c:v>2001</c:v>
                </c:pt>
                <c:pt idx="166">
                  <c:v>2001</c:v>
                </c:pt>
                <c:pt idx="167">
                  <c:v>2001</c:v>
                </c:pt>
                <c:pt idx="168">
                  <c:v>2002</c:v>
                </c:pt>
                <c:pt idx="169">
                  <c:v>2002</c:v>
                </c:pt>
                <c:pt idx="170">
                  <c:v>2002</c:v>
                </c:pt>
                <c:pt idx="171">
                  <c:v>2002</c:v>
                </c:pt>
                <c:pt idx="172">
                  <c:v>2003</c:v>
                </c:pt>
                <c:pt idx="173">
                  <c:v>2003</c:v>
                </c:pt>
                <c:pt idx="174">
                  <c:v>2003</c:v>
                </c:pt>
                <c:pt idx="175">
                  <c:v>2003</c:v>
                </c:pt>
                <c:pt idx="176">
                  <c:v>2004</c:v>
                </c:pt>
                <c:pt idx="177">
                  <c:v>2004</c:v>
                </c:pt>
                <c:pt idx="178">
                  <c:v>2004</c:v>
                </c:pt>
                <c:pt idx="179">
                  <c:v>2004</c:v>
                </c:pt>
                <c:pt idx="180">
                  <c:v>2005</c:v>
                </c:pt>
                <c:pt idx="181">
                  <c:v>2005</c:v>
                </c:pt>
                <c:pt idx="182">
                  <c:v>2005</c:v>
                </c:pt>
                <c:pt idx="183">
                  <c:v>2005</c:v>
                </c:pt>
                <c:pt idx="184">
                  <c:v>2006</c:v>
                </c:pt>
                <c:pt idx="185">
                  <c:v>2006</c:v>
                </c:pt>
                <c:pt idx="186">
                  <c:v>2006</c:v>
                </c:pt>
                <c:pt idx="187">
                  <c:v>2006</c:v>
                </c:pt>
                <c:pt idx="188">
                  <c:v>2007</c:v>
                </c:pt>
                <c:pt idx="189">
                  <c:v>2007</c:v>
                </c:pt>
                <c:pt idx="190">
                  <c:v>2007</c:v>
                </c:pt>
                <c:pt idx="191">
                  <c:v>2007</c:v>
                </c:pt>
                <c:pt idx="192">
                  <c:v>2008</c:v>
                </c:pt>
                <c:pt idx="193">
                  <c:v>2008</c:v>
                </c:pt>
                <c:pt idx="194">
                  <c:v>2008</c:v>
                </c:pt>
                <c:pt idx="195">
                  <c:v>2008</c:v>
                </c:pt>
                <c:pt idx="196">
                  <c:v>2009</c:v>
                </c:pt>
                <c:pt idx="197">
                  <c:v>2009</c:v>
                </c:pt>
                <c:pt idx="198">
                  <c:v>2009</c:v>
                </c:pt>
                <c:pt idx="199">
                  <c:v>2009</c:v>
                </c:pt>
                <c:pt idx="200">
                  <c:v>2010</c:v>
                </c:pt>
                <c:pt idx="201">
                  <c:v>2010</c:v>
                </c:pt>
                <c:pt idx="202">
                  <c:v>2010</c:v>
                </c:pt>
                <c:pt idx="203">
                  <c:v>2010</c:v>
                </c:pt>
                <c:pt idx="204">
                  <c:v>2011</c:v>
                </c:pt>
                <c:pt idx="205">
                  <c:v>2011</c:v>
                </c:pt>
                <c:pt idx="206">
                  <c:v>2011</c:v>
                </c:pt>
                <c:pt idx="207">
                  <c:v>2011</c:v>
                </c:pt>
                <c:pt idx="208">
                  <c:v>2012</c:v>
                </c:pt>
                <c:pt idx="209">
                  <c:v>2012</c:v>
                </c:pt>
                <c:pt idx="210">
                  <c:v>2012</c:v>
                </c:pt>
                <c:pt idx="211">
                  <c:v>2012</c:v>
                </c:pt>
                <c:pt idx="212">
                  <c:v>2013</c:v>
                </c:pt>
                <c:pt idx="213">
                  <c:v>2013</c:v>
                </c:pt>
                <c:pt idx="214">
                  <c:v>2013</c:v>
                </c:pt>
                <c:pt idx="215">
                  <c:v>2013</c:v>
                </c:pt>
                <c:pt idx="216">
                  <c:v>2014</c:v>
                </c:pt>
                <c:pt idx="217">
                  <c:v>2014</c:v>
                </c:pt>
                <c:pt idx="218">
                  <c:v>2014</c:v>
                </c:pt>
                <c:pt idx="219">
                  <c:v>2014</c:v>
                </c:pt>
                <c:pt idx="220">
                  <c:v>2015</c:v>
                </c:pt>
                <c:pt idx="221">
                  <c:v>2015</c:v>
                </c:pt>
                <c:pt idx="222">
                  <c:v>2015</c:v>
                </c:pt>
                <c:pt idx="223">
                  <c:v>2015</c:v>
                </c:pt>
                <c:pt idx="224">
                  <c:v>2016</c:v>
                </c:pt>
                <c:pt idx="225">
                  <c:v>2016</c:v>
                </c:pt>
                <c:pt idx="226">
                  <c:v>2016</c:v>
                </c:pt>
                <c:pt idx="227">
                  <c:v>2016</c:v>
                </c:pt>
                <c:pt idx="228">
                  <c:v>2017</c:v>
                </c:pt>
                <c:pt idx="229">
                  <c:v>2017</c:v>
                </c:pt>
                <c:pt idx="230">
                  <c:v>2017</c:v>
                </c:pt>
                <c:pt idx="231">
                  <c:v>2017</c:v>
                </c:pt>
                <c:pt idx="232">
                  <c:v>2018</c:v>
                </c:pt>
                <c:pt idx="233">
                  <c:v>2018</c:v>
                </c:pt>
                <c:pt idx="234">
                  <c:v>2018</c:v>
                </c:pt>
                <c:pt idx="235">
                  <c:v>2018</c:v>
                </c:pt>
              </c:numCache>
            </c:numRef>
          </c:cat>
          <c:val>
            <c:numRef>
              <c:f>'Seasonal, ACI + 5Yr ACI'!$C$2:$C$237</c:f>
              <c:numCache>
                <c:formatCode>General</c:formatCode>
                <c:ptCount val="236"/>
                <c:pt idx="4" formatCode="0.00">
                  <c:v>0.05</c:v>
                </c:pt>
                <c:pt idx="5" formatCode="0.00">
                  <c:v>7.0000000000000007E-2</c:v>
                </c:pt>
                <c:pt idx="6" formatCode="0.00">
                  <c:v>0.08</c:v>
                </c:pt>
                <c:pt idx="7" formatCode="0.00">
                  <c:v>0.11</c:v>
                </c:pt>
                <c:pt idx="8" formatCode="0.00">
                  <c:v>0.11</c:v>
                </c:pt>
                <c:pt idx="9" formatCode="0.00">
                  <c:v>7.0000000000000007E-2</c:v>
                </c:pt>
                <c:pt idx="10" formatCode="0.00">
                  <c:v>0.04</c:v>
                </c:pt>
                <c:pt idx="11" formatCode="0.00">
                  <c:v>0.03</c:v>
                </c:pt>
                <c:pt idx="12" formatCode="0.00">
                  <c:v>0</c:v>
                </c:pt>
                <c:pt idx="13" formatCode="0.00">
                  <c:v>-0.01</c:v>
                </c:pt>
                <c:pt idx="14" formatCode="0.00">
                  <c:v>-0.05</c:v>
                </c:pt>
                <c:pt idx="15" formatCode="0.00">
                  <c:v>-0.03</c:v>
                </c:pt>
                <c:pt idx="16" formatCode="0.00">
                  <c:v>-0.04</c:v>
                </c:pt>
                <c:pt idx="17" formatCode="0.00">
                  <c:v>-0.05</c:v>
                </c:pt>
                <c:pt idx="18" formatCode="0.00">
                  <c:v>-0.08</c:v>
                </c:pt>
                <c:pt idx="19" formatCode="0.00">
                  <c:v>-0.11</c:v>
                </c:pt>
                <c:pt idx="20" formatCode="0.00">
                  <c:v>-0.12</c:v>
                </c:pt>
                <c:pt idx="21" formatCode="0.00">
                  <c:v>-0.15</c:v>
                </c:pt>
                <c:pt idx="22" formatCode="0.00">
                  <c:v>-0.23</c:v>
                </c:pt>
                <c:pt idx="23" formatCode="0.00">
                  <c:v>-0.25</c:v>
                </c:pt>
                <c:pt idx="24" formatCode="0.00">
                  <c:v>-0.28000000000000003</c:v>
                </c:pt>
                <c:pt idx="25" formatCode="0.00">
                  <c:v>-0.31</c:v>
                </c:pt>
                <c:pt idx="26" formatCode="0.00">
                  <c:v>-0.36</c:v>
                </c:pt>
                <c:pt idx="27" formatCode="0.00">
                  <c:v>-0.39</c:v>
                </c:pt>
                <c:pt idx="28" formatCode="0.00">
                  <c:v>-0.39</c:v>
                </c:pt>
                <c:pt idx="29" formatCode="0.00">
                  <c:v>-0.38</c:v>
                </c:pt>
                <c:pt idx="30" formatCode="0.00">
                  <c:v>-0.36</c:v>
                </c:pt>
                <c:pt idx="31" formatCode="0.00">
                  <c:v>-0.35</c:v>
                </c:pt>
                <c:pt idx="32" formatCode="0.00">
                  <c:v>-0.32</c:v>
                </c:pt>
                <c:pt idx="33" formatCode="0.00">
                  <c:v>-0.3</c:v>
                </c:pt>
                <c:pt idx="34" formatCode="0.00">
                  <c:v>-0.28000000000000003</c:v>
                </c:pt>
                <c:pt idx="35" formatCode="0.00">
                  <c:v>-0.31</c:v>
                </c:pt>
                <c:pt idx="36" formatCode="0.00">
                  <c:v>-0.28999999999999998</c:v>
                </c:pt>
                <c:pt idx="37" formatCode="0.00">
                  <c:v>-0.3</c:v>
                </c:pt>
                <c:pt idx="38" formatCode="0.00">
                  <c:v>-0.28000000000000003</c:v>
                </c:pt>
                <c:pt idx="39" formatCode="0.00">
                  <c:v>-0.25</c:v>
                </c:pt>
                <c:pt idx="40" formatCode="0.00">
                  <c:v>-0.26</c:v>
                </c:pt>
                <c:pt idx="41" formatCode="0.00">
                  <c:v>-0.22</c:v>
                </c:pt>
                <c:pt idx="42" formatCode="0.00">
                  <c:v>-0.16</c:v>
                </c:pt>
                <c:pt idx="43" formatCode="0.00">
                  <c:v>-0.13</c:v>
                </c:pt>
                <c:pt idx="44" formatCode="0.00">
                  <c:v>-0.1</c:v>
                </c:pt>
                <c:pt idx="45" formatCode="0.00">
                  <c:v>-0.09</c:v>
                </c:pt>
                <c:pt idx="46" formatCode="0.00">
                  <c:v>-0.06</c:v>
                </c:pt>
                <c:pt idx="47" formatCode="0.00">
                  <c:v>-0.03</c:v>
                </c:pt>
                <c:pt idx="48" formatCode="0.00">
                  <c:v>-0.03</c:v>
                </c:pt>
                <c:pt idx="49" formatCode="0.00">
                  <c:v>-0.02</c:v>
                </c:pt>
                <c:pt idx="50" formatCode="0.00">
                  <c:v>0.01</c:v>
                </c:pt>
                <c:pt idx="51" formatCode="0.00">
                  <c:v>-0.01</c:v>
                </c:pt>
                <c:pt idx="52" formatCode="0.00">
                  <c:v>-0.01</c:v>
                </c:pt>
                <c:pt idx="53" formatCode="0.00">
                  <c:v>0.02</c:v>
                </c:pt>
                <c:pt idx="54" formatCode="0.00">
                  <c:v>0.04</c:v>
                </c:pt>
                <c:pt idx="55" formatCode="0.00">
                  <c:v>7.0000000000000007E-2</c:v>
                </c:pt>
                <c:pt idx="56" formatCode="0.00">
                  <c:v>0.08</c:v>
                </c:pt>
                <c:pt idx="57" formatCode="0.00">
                  <c:v>0.13</c:v>
                </c:pt>
                <c:pt idx="58" formatCode="0.00">
                  <c:v>0.15</c:v>
                </c:pt>
                <c:pt idx="59" formatCode="0.00">
                  <c:v>0.15</c:v>
                </c:pt>
                <c:pt idx="60" formatCode="0.00">
                  <c:v>0.16</c:v>
                </c:pt>
                <c:pt idx="61" formatCode="0.00">
                  <c:v>0.17</c:v>
                </c:pt>
                <c:pt idx="62" formatCode="0.00">
                  <c:v>0.18</c:v>
                </c:pt>
                <c:pt idx="63" formatCode="0.00">
                  <c:v>0.16</c:v>
                </c:pt>
                <c:pt idx="64" formatCode="0.00">
                  <c:v>0.15</c:v>
                </c:pt>
                <c:pt idx="65" formatCode="0.00">
                  <c:v>0.16</c:v>
                </c:pt>
                <c:pt idx="66" formatCode="0.00">
                  <c:v>0.16</c:v>
                </c:pt>
                <c:pt idx="67" formatCode="0.00">
                  <c:v>0.1</c:v>
                </c:pt>
                <c:pt idx="68" formatCode="0.00">
                  <c:v>0.06</c:v>
                </c:pt>
                <c:pt idx="69" formatCode="0.00">
                  <c:v>0.1</c:v>
                </c:pt>
                <c:pt idx="70" formatCode="0.00">
                  <c:v>0.08</c:v>
                </c:pt>
                <c:pt idx="71" formatCode="0.00">
                  <c:v>0.09</c:v>
                </c:pt>
                <c:pt idx="72" formatCode="0.00">
                  <c:v>7.0000000000000007E-2</c:v>
                </c:pt>
                <c:pt idx="73" formatCode="0.00">
                  <c:v>0.01</c:v>
                </c:pt>
                <c:pt idx="74" formatCode="0.00">
                  <c:v>-0.02</c:v>
                </c:pt>
                <c:pt idx="75" formatCode="0.00">
                  <c:v>-0.05</c:v>
                </c:pt>
                <c:pt idx="76" formatCode="0.00">
                  <c:v>-0.1</c:v>
                </c:pt>
                <c:pt idx="77" formatCode="0.00">
                  <c:v>-0.11</c:v>
                </c:pt>
                <c:pt idx="78" formatCode="0.00">
                  <c:v>-0.15</c:v>
                </c:pt>
                <c:pt idx="79" formatCode="0.00">
                  <c:v>-0.12</c:v>
                </c:pt>
                <c:pt idx="80" formatCode="0.00">
                  <c:v>-0.11</c:v>
                </c:pt>
                <c:pt idx="81" formatCode="0.00">
                  <c:v>-0.1</c:v>
                </c:pt>
                <c:pt idx="82" formatCode="0.00">
                  <c:v>-0.12</c:v>
                </c:pt>
                <c:pt idx="83" formatCode="0.00">
                  <c:v>-0.11</c:v>
                </c:pt>
                <c:pt idx="84" formatCode="0.00">
                  <c:v>-7.0000000000000007E-2</c:v>
                </c:pt>
                <c:pt idx="85" formatCode="0.00">
                  <c:v>-0.04</c:v>
                </c:pt>
                <c:pt idx="86" formatCode="0.00">
                  <c:v>0.01</c:v>
                </c:pt>
                <c:pt idx="87" formatCode="0.00">
                  <c:v>0.1</c:v>
                </c:pt>
                <c:pt idx="88" formatCode="0.00">
                  <c:v>0.15</c:v>
                </c:pt>
                <c:pt idx="89" formatCode="0.00">
                  <c:v>0.11</c:v>
                </c:pt>
                <c:pt idx="90" formatCode="0.00">
                  <c:v>0.09</c:v>
                </c:pt>
                <c:pt idx="91" formatCode="0.00">
                  <c:v>7.0000000000000007E-2</c:v>
                </c:pt>
                <c:pt idx="92" formatCode="0.00">
                  <c:v>0.11</c:v>
                </c:pt>
                <c:pt idx="93" formatCode="0.00">
                  <c:v>0.13</c:v>
                </c:pt>
                <c:pt idx="94" formatCode="0.00">
                  <c:v>0.16</c:v>
                </c:pt>
                <c:pt idx="95" formatCode="0.00">
                  <c:v>0.2</c:v>
                </c:pt>
                <c:pt idx="96" formatCode="0.00">
                  <c:v>0.2</c:v>
                </c:pt>
                <c:pt idx="97" formatCode="0.00">
                  <c:v>0.19</c:v>
                </c:pt>
                <c:pt idx="98" formatCode="0.00">
                  <c:v>0.22</c:v>
                </c:pt>
                <c:pt idx="99" formatCode="0.00">
                  <c:v>0.2</c:v>
                </c:pt>
                <c:pt idx="100" formatCode="0.00">
                  <c:v>0.16</c:v>
                </c:pt>
                <c:pt idx="101" formatCode="0.00">
                  <c:v>0.14000000000000001</c:v>
                </c:pt>
                <c:pt idx="102" formatCode="0.00">
                  <c:v>0.1</c:v>
                </c:pt>
                <c:pt idx="103" formatCode="0.00">
                  <c:v>0.09</c:v>
                </c:pt>
                <c:pt idx="104" formatCode="0.00">
                  <c:v>0.06</c:v>
                </c:pt>
                <c:pt idx="105" formatCode="0.00">
                  <c:v>0.06</c:v>
                </c:pt>
                <c:pt idx="106" formatCode="0.00">
                  <c:v>0.02</c:v>
                </c:pt>
                <c:pt idx="107" formatCode="0.00">
                  <c:v>-0.02</c:v>
                </c:pt>
                <c:pt idx="108" formatCode="0.00">
                  <c:v>-0.01</c:v>
                </c:pt>
                <c:pt idx="109" formatCode="0.00">
                  <c:v>0.03</c:v>
                </c:pt>
                <c:pt idx="110" formatCode="0.00">
                  <c:v>0.09</c:v>
                </c:pt>
                <c:pt idx="111" formatCode="0.00">
                  <c:v>0.11</c:v>
                </c:pt>
                <c:pt idx="112" formatCode="0.00">
                  <c:v>0.1</c:v>
                </c:pt>
                <c:pt idx="113" formatCode="0.00">
                  <c:v>0.12</c:v>
                </c:pt>
                <c:pt idx="114" formatCode="0.00">
                  <c:v>0.14000000000000001</c:v>
                </c:pt>
                <c:pt idx="115" formatCode="0.00">
                  <c:v>0.11</c:v>
                </c:pt>
                <c:pt idx="116" formatCode="0.00">
                  <c:v>0.14000000000000001</c:v>
                </c:pt>
                <c:pt idx="117" formatCode="0.00">
                  <c:v>0.13</c:v>
                </c:pt>
                <c:pt idx="118" formatCode="0.00">
                  <c:v>0.13</c:v>
                </c:pt>
                <c:pt idx="119" formatCode="0.00">
                  <c:v>0.12</c:v>
                </c:pt>
                <c:pt idx="120" formatCode="0.00">
                  <c:v>0.12</c:v>
                </c:pt>
                <c:pt idx="121" formatCode="0.00">
                  <c:v>0.15</c:v>
                </c:pt>
                <c:pt idx="122" formatCode="0.00">
                  <c:v>0.22</c:v>
                </c:pt>
                <c:pt idx="123" formatCode="0.00">
                  <c:v>0.24</c:v>
                </c:pt>
                <c:pt idx="124" formatCode="0.00">
                  <c:v>0.24</c:v>
                </c:pt>
                <c:pt idx="125" formatCode="0.00">
                  <c:v>0.28000000000000003</c:v>
                </c:pt>
                <c:pt idx="126" formatCode="0.00">
                  <c:v>0.3</c:v>
                </c:pt>
                <c:pt idx="127" formatCode="0.00">
                  <c:v>0.3</c:v>
                </c:pt>
                <c:pt idx="128" formatCode="0.00">
                  <c:v>0.33</c:v>
                </c:pt>
                <c:pt idx="129" formatCode="0.00">
                  <c:v>0.28000000000000003</c:v>
                </c:pt>
                <c:pt idx="130" formatCode="0.00">
                  <c:v>0.21</c:v>
                </c:pt>
                <c:pt idx="131" formatCode="0.00">
                  <c:v>0.2</c:v>
                </c:pt>
                <c:pt idx="132" formatCode="0.00">
                  <c:v>0.19</c:v>
                </c:pt>
                <c:pt idx="133" formatCode="0.00">
                  <c:v>0.17</c:v>
                </c:pt>
                <c:pt idx="134" formatCode="0.00">
                  <c:v>0.15</c:v>
                </c:pt>
                <c:pt idx="135" formatCode="0.00">
                  <c:v>0.12</c:v>
                </c:pt>
                <c:pt idx="136" formatCode="0.00">
                  <c:v>0.1</c:v>
                </c:pt>
                <c:pt idx="137" formatCode="0.00">
                  <c:v>0.12</c:v>
                </c:pt>
                <c:pt idx="138" formatCode="0.00">
                  <c:v>0.11</c:v>
                </c:pt>
                <c:pt idx="139" formatCode="0.00">
                  <c:v>0.14000000000000001</c:v>
                </c:pt>
                <c:pt idx="140" formatCode="0.00">
                  <c:v>0.17</c:v>
                </c:pt>
                <c:pt idx="141" formatCode="0.00">
                  <c:v>0.14000000000000001</c:v>
                </c:pt>
                <c:pt idx="142" formatCode="0.00">
                  <c:v>0.16</c:v>
                </c:pt>
                <c:pt idx="143" formatCode="0.00">
                  <c:v>0.17</c:v>
                </c:pt>
                <c:pt idx="144" formatCode="0.00">
                  <c:v>0.19</c:v>
                </c:pt>
                <c:pt idx="145" formatCode="0.00">
                  <c:v>0.16</c:v>
                </c:pt>
                <c:pt idx="146" formatCode="0.00">
                  <c:v>0.17</c:v>
                </c:pt>
                <c:pt idx="147" formatCode="0.00">
                  <c:v>0.19</c:v>
                </c:pt>
                <c:pt idx="148" formatCode="0.00">
                  <c:v>0.19</c:v>
                </c:pt>
                <c:pt idx="149" formatCode="0.00">
                  <c:v>0.21</c:v>
                </c:pt>
                <c:pt idx="150" formatCode="0.00">
                  <c:v>0.26</c:v>
                </c:pt>
                <c:pt idx="151" formatCode="0.00">
                  <c:v>0.31</c:v>
                </c:pt>
                <c:pt idx="152" formatCode="0.00">
                  <c:v>0.36</c:v>
                </c:pt>
                <c:pt idx="153" formatCode="0.00">
                  <c:v>0.39</c:v>
                </c:pt>
                <c:pt idx="154" formatCode="0.00">
                  <c:v>0.43</c:v>
                </c:pt>
                <c:pt idx="155" formatCode="0.00">
                  <c:v>0.51</c:v>
                </c:pt>
                <c:pt idx="156" formatCode="0.00">
                  <c:v>0.56999999999999995</c:v>
                </c:pt>
                <c:pt idx="157" formatCode="0.00">
                  <c:v>0.59</c:v>
                </c:pt>
                <c:pt idx="158" formatCode="0.00">
                  <c:v>0.62</c:v>
                </c:pt>
                <c:pt idx="159" formatCode="0.00">
                  <c:v>0.63</c:v>
                </c:pt>
                <c:pt idx="160" formatCode="0.00">
                  <c:v>0.67</c:v>
                </c:pt>
                <c:pt idx="161" formatCode="0.00">
                  <c:v>0.7</c:v>
                </c:pt>
                <c:pt idx="162" formatCode="0.00">
                  <c:v>0.69</c:v>
                </c:pt>
                <c:pt idx="163" formatCode="0.00">
                  <c:v>0.68</c:v>
                </c:pt>
                <c:pt idx="164" formatCode="0.00">
                  <c:v>0.64</c:v>
                </c:pt>
                <c:pt idx="165" formatCode="0.00">
                  <c:v>0.65</c:v>
                </c:pt>
                <c:pt idx="166" formatCode="0.00">
                  <c:v>0.65</c:v>
                </c:pt>
                <c:pt idx="167" formatCode="0.00">
                  <c:v>0.67</c:v>
                </c:pt>
                <c:pt idx="168" formatCode="0.00">
                  <c:v>0.64</c:v>
                </c:pt>
                <c:pt idx="169" formatCode="0.00">
                  <c:v>0.63</c:v>
                </c:pt>
                <c:pt idx="170" formatCode="0.00">
                  <c:v>0.65</c:v>
                </c:pt>
                <c:pt idx="171" formatCode="0.00">
                  <c:v>0.66</c:v>
                </c:pt>
                <c:pt idx="172" formatCode="0.00">
                  <c:v>0.65</c:v>
                </c:pt>
                <c:pt idx="173" formatCode="0.00">
                  <c:v>0.64</c:v>
                </c:pt>
                <c:pt idx="174" formatCode="0.00">
                  <c:v>0.64</c:v>
                </c:pt>
                <c:pt idx="175" formatCode="0.00">
                  <c:v>0.65</c:v>
                </c:pt>
                <c:pt idx="176" formatCode="0.00">
                  <c:v>0.63</c:v>
                </c:pt>
                <c:pt idx="177" formatCode="0.00">
                  <c:v>0.64</c:v>
                </c:pt>
                <c:pt idx="178" formatCode="0.00">
                  <c:v>0.6</c:v>
                </c:pt>
                <c:pt idx="179" formatCode="0.00">
                  <c:v>0.63</c:v>
                </c:pt>
                <c:pt idx="180" formatCode="0.00">
                  <c:v>0.62</c:v>
                </c:pt>
                <c:pt idx="181" formatCode="0.00">
                  <c:v>0.63</c:v>
                </c:pt>
                <c:pt idx="182" formatCode="0.00">
                  <c:v>0.65</c:v>
                </c:pt>
                <c:pt idx="183" formatCode="0.00">
                  <c:v>0.7</c:v>
                </c:pt>
                <c:pt idx="184" formatCode="0.00">
                  <c:v>0.75</c:v>
                </c:pt>
                <c:pt idx="185" formatCode="0.00">
                  <c:v>0.76</c:v>
                </c:pt>
                <c:pt idx="186" formatCode="0.00">
                  <c:v>0.78</c:v>
                </c:pt>
                <c:pt idx="187" formatCode="0.00">
                  <c:v>0.79</c:v>
                </c:pt>
                <c:pt idx="188" formatCode="0.00">
                  <c:v>0.82</c:v>
                </c:pt>
                <c:pt idx="189" formatCode="0.00">
                  <c:v>0.88</c:v>
                </c:pt>
                <c:pt idx="190" formatCode="0.00">
                  <c:v>0.88</c:v>
                </c:pt>
                <c:pt idx="191" formatCode="0.00">
                  <c:v>0.87</c:v>
                </c:pt>
                <c:pt idx="192" formatCode="0.00">
                  <c:v>0.83</c:v>
                </c:pt>
                <c:pt idx="193" formatCode="0.00">
                  <c:v>0.8</c:v>
                </c:pt>
                <c:pt idx="194" formatCode="0.00">
                  <c:v>0.82</c:v>
                </c:pt>
                <c:pt idx="195" formatCode="0.00">
                  <c:v>0.79</c:v>
                </c:pt>
                <c:pt idx="196" formatCode="0.00">
                  <c:v>0.75</c:v>
                </c:pt>
                <c:pt idx="197" formatCode="0.00">
                  <c:v>0.74</c:v>
                </c:pt>
                <c:pt idx="198" formatCode="0.00">
                  <c:v>0.75</c:v>
                </c:pt>
                <c:pt idx="199" formatCode="0.00">
                  <c:v>0.76</c:v>
                </c:pt>
                <c:pt idx="200" formatCode="0.00">
                  <c:v>0.75</c:v>
                </c:pt>
                <c:pt idx="201" formatCode="0.00">
                  <c:v>0.76</c:v>
                </c:pt>
                <c:pt idx="202" formatCode="0.00">
                  <c:v>0.78</c:v>
                </c:pt>
                <c:pt idx="203" formatCode="0.00">
                  <c:v>0.79</c:v>
                </c:pt>
                <c:pt idx="204" formatCode="0.00">
                  <c:v>0.77</c:v>
                </c:pt>
                <c:pt idx="205" formatCode="0.00">
                  <c:v>0.77</c:v>
                </c:pt>
                <c:pt idx="206" formatCode="0.00">
                  <c:v>0.79</c:v>
                </c:pt>
                <c:pt idx="207" formatCode="0.00">
                  <c:v>0.81</c:v>
                </c:pt>
                <c:pt idx="208" formatCode="0.00">
                  <c:v>0.79</c:v>
                </c:pt>
                <c:pt idx="209" formatCode="0.00">
                  <c:v>0.82</c:v>
                </c:pt>
                <c:pt idx="210" formatCode="0.00">
                  <c:v>0.82</c:v>
                </c:pt>
                <c:pt idx="211" formatCode="0.00">
                  <c:v>0.82</c:v>
                </c:pt>
                <c:pt idx="212" formatCode="0.00">
                  <c:v>0.83</c:v>
                </c:pt>
                <c:pt idx="213" formatCode="0.00">
                  <c:v>0.82</c:v>
                </c:pt>
                <c:pt idx="214" formatCode="0.00">
                  <c:v>0.81</c:v>
                </c:pt>
                <c:pt idx="215" formatCode="0.00">
                  <c:v>0.82</c:v>
                </c:pt>
                <c:pt idx="216" formatCode="0.00">
                  <c:v>0.79</c:v>
                </c:pt>
                <c:pt idx="217" formatCode="0.00">
                  <c:v>0.77</c:v>
                </c:pt>
                <c:pt idx="218" formatCode="0.00">
                  <c:v>0.81</c:v>
                </c:pt>
                <c:pt idx="219" formatCode="0.00">
                  <c:v>0.79</c:v>
                </c:pt>
                <c:pt idx="220" formatCode="0.00">
                  <c:v>0.78</c:v>
                </c:pt>
                <c:pt idx="221" formatCode="0.00">
                  <c:v>0.72</c:v>
                </c:pt>
                <c:pt idx="222" formatCode="0.00">
                  <c:v>0.7</c:v>
                </c:pt>
                <c:pt idx="223" formatCode="0.00">
                  <c:v>0.71</c:v>
                </c:pt>
                <c:pt idx="224" formatCode="0.00">
                  <c:v>0.76</c:v>
                </c:pt>
                <c:pt idx="225" formatCode="0.00">
                  <c:v>0.77</c:v>
                </c:pt>
                <c:pt idx="226" formatCode="0.00">
                  <c:v>0.78</c:v>
                </c:pt>
                <c:pt idx="227" formatCode="0.00">
                  <c:v>0.82</c:v>
                </c:pt>
                <c:pt idx="228" formatCode="0.00">
                  <c:v>0.85</c:v>
                </c:pt>
                <c:pt idx="229" formatCode="0.00">
                  <c:v>0.84</c:v>
                </c:pt>
                <c:pt idx="230" formatCode="0.00">
                  <c:v>0.86</c:v>
                </c:pt>
                <c:pt idx="231" formatCode="0.00">
                  <c:v>0.91</c:v>
                </c:pt>
                <c:pt idx="232" formatCode="0.00">
                  <c:v>0.91</c:v>
                </c:pt>
                <c:pt idx="233" formatCode="0.00">
                  <c:v>0.96</c:v>
                </c:pt>
                <c:pt idx="234" formatCode="0.00">
                  <c:v>1</c:v>
                </c:pt>
                <c:pt idx="235" formatCode="0.00">
                  <c:v>1.03</c:v>
                </c:pt>
              </c:numCache>
            </c:numRef>
          </c:val>
          <c:smooth val="0"/>
          <c:extLst>
            <c:ext xmlns:c16="http://schemas.microsoft.com/office/drawing/2014/chart" uri="{C3380CC4-5D6E-409C-BE32-E72D297353CC}">
              <c16:uniqueId val="{00000001-4FC2-40B4-9973-1C9285B38714}"/>
            </c:ext>
          </c:extLst>
        </c:ser>
        <c:dLbls>
          <c:showLegendKey val="0"/>
          <c:showVal val="0"/>
          <c:showCatName val="0"/>
          <c:showSerName val="0"/>
          <c:showPercent val="0"/>
          <c:showBubbleSize val="0"/>
        </c:dLbls>
        <c:marker val="1"/>
        <c:smooth val="0"/>
        <c:axId val="1125388624"/>
        <c:axId val="1125983056"/>
      </c:lineChart>
      <c:catAx>
        <c:axId val="112538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5983056"/>
        <c:crosses val="autoZero"/>
        <c:auto val="1"/>
        <c:lblAlgn val="ctr"/>
        <c:lblOffset val="100"/>
        <c:tickLblSkip val="40"/>
        <c:noMultiLvlLbl val="0"/>
      </c:catAx>
      <c:valAx>
        <c:axId val="1125983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125388624"/>
        <c:crossesAt val="126"/>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Losses (2018 $) by Weather Event Type,</a:t>
            </a:r>
            <a:endParaRPr lang="en-US" sz="1400">
              <a:effectLst/>
            </a:endParaRPr>
          </a:p>
          <a:p>
            <a:pPr>
              <a:defRPr/>
            </a:pPr>
            <a:r>
              <a:rPr lang="en-US" sz="1400" b="1" i="0" baseline="0">
                <a:effectLst/>
              </a:rPr>
              <a:t>1961 - 2016</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DF1-4E94-8098-00F38E2E605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FDF1-4E94-8098-00F38E2E6059}"/>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FDF1-4E94-8098-00F38E2E6059}"/>
              </c:ext>
            </c:extLst>
          </c:dPt>
          <c:dPt>
            <c:idx val="3"/>
            <c:bubble3D val="0"/>
            <c:spPr>
              <a:solidFill>
                <a:srgbClr val="B77049"/>
              </a:solidFill>
              <a:ln w="19050">
                <a:solidFill>
                  <a:schemeClr val="lt1"/>
                </a:solidFill>
              </a:ln>
              <a:effectLst/>
            </c:spPr>
            <c:extLst>
              <c:ext xmlns:c16="http://schemas.microsoft.com/office/drawing/2014/chart" uri="{C3380CC4-5D6E-409C-BE32-E72D297353CC}">
                <c16:uniqueId val="{00000007-FDF1-4E94-8098-00F38E2E6059}"/>
              </c:ext>
            </c:extLst>
          </c:dPt>
          <c:dPt>
            <c:idx val="4"/>
            <c:bubble3D val="0"/>
            <c:spPr>
              <a:solidFill>
                <a:srgbClr val="BE9120"/>
              </a:solidFill>
              <a:ln w="19050">
                <a:solidFill>
                  <a:schemeClr val="lt1"/>
                </a:solidFill>
              </a:ln>
              <a:effectLst/>
            </c:spPr>
            <c:extLst>
              <c:ext xmlns:c16="http://schemas.microsoft.com/office/drawing/2014/chart" uri="{C3380CC4-5D6E-409C-BE32-E72D297353CC}">
                <c16:uniqueId val="{00000009-FDF1-4E94-8098-00F38E2E6059}"/>
              </c:ext>
            </c:extLst>
          </c:dPt>
          <c:cat>
            <c:strRef>
              <c:f>'Sheldus (2018$)'!$L$4:$P$4</c:f>
              <c:strCache>
                <c:ptCount val="5"/>
                <c:pt idx="0">
                  <c:v>Flood</c:v>
                </c:pt>
                <c:pt idx="1">
                  <c:v>Convective Storms</c:v>
                </c:pt>
                <c:pt idx="2">
                  <c:v>Tropical Storms</c:v>
                </c:pt>
                <c:pt idx="3">
                  <c:v>Wildfire</c:v>
                </c:pt>
                <c:pt idx="4">
                  <c:v>Winter</c:v>
                </c:pt>
              </c:strCache>
            </c:strRef>
          </c:cat>
          <c:val>
            <c:numRef>
              <c:f>'Sheldus (2018$)'!$L$5:$P$5</c:f>
              <c:numCache>
                <c:formatCode>0.00</c:formatCode>
                <c:ptCount val="5"/>
                <c:pt idx="0">
                  <c:v>156.38749871476475</c:v>
                </c:pt>
                <c:pt idx="1">
                  <c:v>168.61706258659129</c:v>
                </c:pt>
                <c:pt idx="2">
                  <c:v>268.38321853725949</c:v>
                </c:pt>
                <c:pt idx="3">
                  <c:v>23.065222971540567</c:v>
                </c:pt>
                <c:pt idx="4">
                  <c:v>26.68995247855808</c:v>
                </c:pt>
              </c:numCache>
            </c:numRef>
          </c:val>
          <c:extLst>
            <c:ext xmlns:c16="http://schemas.microsoft.com/office/drawing/2014/chart" uri="{C3380CC4-5D6E-409C-BE32-E72D297353CC}">
              <c16:uniqueId val="{0000000A-FDF1-4E94-8098-00F38E2E605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05"/>
          <c:y val="0.88204746652431165"/>
          <c:w val="0.9"/>
          <c:h val="7.84045108768183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rgbClr val="001C1D"/>
      </a:solid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a:effectLst/>
              </a:rPr>
              <a:t>TOTAL Losses from Weather Categories Combined</a:t>
            </a:r>
            <a:endParaRPr lang="en-US" dirty="0">
              <a:effectLst/>
            </a:endParaRPr>
          </a:p>
          <a:p>
            <a:pPr>
              <a:defRPr/>
            </a:pPr>
            <a:r>
              <a:rPr lang="en-US" sz="1800" b="1" i="0" baseline="0" dirty="0">
                <a:effectLst/>
              </a:rPr>
              <a:t>USA Total, Billions of 2018 $</a:t>
            </a:r>
            <a:endParaRPr lang="en-US" dirty="0">
              <a:effectLst/>
            </a:endParaRPr>
          </a:p>
          <a:p>
            <a:pPr>
              <a:defRPr/>
            </a:pPr>
            <a:r>
              <a:rPr lang="en-US" sz="1800" b="1" i="0" baseline="0" dirty="0">
                <a:effectLst/>
              </a:rPr>
              <a:t>1961–2016</a:t>
            </a:r>
            <a:endParaRPr lang="en-US" dirty="0">
              <a:effectLst/>
            </a:endParaRPr>
          </a:p>
          <a:p>
            <a:pPr>
              <a:defRPr/>
            </a:pPr>
            <a:r>
              <a:rPr lang="en-US" sz="1800" b="1" i="0" baseline="0" dirty="0">
                <a:effectLst/>
              </a:rPr>
              <a:t>Source: SHELDUS</a:t>
            </a:r>
            <a:r>
              <a:rPr lang="en-US" sz="1800" b="0" i="0" u="none" strike="noStrike" baseline="30000" dirty="0">
                <a:effectLst/>
              </a:rPr>
              <a:t>™</a:t>
            </a:r>
            <a:endParaRPr lang="en-US" sz="1800" baseline="30000" dirty="0"/>
          </a:p>
        </c:rich>
      </c:tx>
      <c:layout>
        <c:manualLayout>
          <c:xMode val="edge"/>
          <c:yMode val="edge"/>
          <c:x val="0.20702099737532809"/>
          <c:y val="3.38983050847457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'Sheldus (2018$)'!$S$3:$S$58</c:f>
              <c:numCache>
                <c:formatCode>General</c:formatCode>
                <c:ptCount val="56"/>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numCache>
            </c:numRef>
          </c:cat>
          <c:val>
            <c:numRef>
              <c:f>'Sheldus (2018$)'!$T$3:$T$58</c:f>
              <c:numCache>
                <c:formatCode>0.00</c:formatCode>
                <c:ptCount val="56"/>
                <c:pt idx="0">
                  <c:v>1.2326147752957706</c:v>
                </c:pt>
                <c:pt idx="1">
                  <c:v>2.934264846661351</c:v>
                </c:pt>
                <c:pt idx="2">
                  <c:v>0.74230915768149741</c:v>
                </c:pt>
                <c:pt idx="3">
                  <c:v>3.5062718663043184</c:v>
                </c:pt>
                <c:pt idx="4">
                  <c:v>11.494493269485828</c:v>
                </c:pt>
                <c:pt idx="5">
                  <c:v>1.2301952012931601</c:v>
                </c:pt>
                <c:pt idx="6">
                  <c:v>2.8195833769718277</c:v>
                </c:pt>
                <c:pt idx="7">
                  <c:v>2.4506932891631696</c:v>
                </c:pt>
                <c:pt idx="8">
                  <c:v>6.7441315996558497</c:v>
                </c:pt>
                <c:pt idx="9">
                  <c:v>2.8977669924156677</c:v>
                </c:pt>
                <c:pt idx="10">
                  <c:v>1.3962763997474854</c:v>
                </c:pt>
                <c:pt idx="11">
                  <c:v>5.7328962663543583</c:v>
                </c:pt>
                <c:pt idx="12">
                  <c:v>6.2873060189979153</c:v>
                </c:pt>
                <c:pt idx="13">
                  <c:v>6.5986475681474319</c:v>
                </c:pt>
                <c:pt idx="14">
                  <c:v>6.0878919946202785</c:v>
                </c:pt>
                <c:pt idx="15">
                  <c:v>1.7404720085186662</c:v>
                </c:pt>
                <c:pt idx="16">
                  <c:v>4.0386750280874359</c:v>
                </c:pt>
                <c:pt idx="17">
                  <c:v>8.6201319162253753</c:v>
                </c:pt>
                <c:pt idx="18">
                  <c:v>10.388772561908024</c:v>
                </c:pt>
                <c:pt idx="19">
                  <c:v>7.5359926606464223</c:v>
                </c:pt>
                <c:pt idx="20">
                  <c:v>3.8620459864927286</c:v>
                </c:pt>
                <c:pt idx="21">
                  <c:v>5.358842146801214</c:v>
                </c:pt>
                <c:pt idx="22">
                  <c:v>5.9343886124232892</c:v>
                </c:pt>
                <c:pt idx="23">
                  <c:v>2.609944800615446</c:v>
                </c:pt>
                <c:pt idx="24">
                  <c:v>8.1717726148059775</c:v>
                </c:pt>
                <c:pt idx="25">
                  <c:v>2.1393730371714348</c:v>
                </c:pt>
                <c:pt idx="26">
                  <c:v>3.1611597504104858</c:v>
                </c:pt>
                <c:pt idx="27">
                  <c:v>1.2103435091684764</c:v>
                </c:pt>
                <c:pt idx="28">
                  <c:v>9.0817127749635862</c:v>
                </c:pt>
                <c:pt idx="29">
                  <c:v>7.4404825937162968</c:v>
                </c:pt>
                <c:pt idx="30">
                  <c:v>8.1290276899647935</c:v>
                </c:pt>
                <c:pt idx="31">
                  <c:v>53.408848010508116</c:v>
                </c:pt>
                <c:pt idx="32">
                  <c:v>16.349659275806921</c:v>
                </c:pt>
                <c:pt idx="33">
                  <c:v>2.2784005812310077</c:v>
                </c:pt>
                <c:pt idx="34">
                  <c:v>16.266910135973863</c:v>
                </c:pt>
                <c:pt idx="35">
                  <c:v>12.726339466882781</c:v>
                </c:pt>
                <c:pt idx="36">
                  <c:v>13.421914802928594</c:v>
                </c:pt>
                <c:pt idx="37">
                  <c:v>14.480569568214039</c:v>
                </c:pt>
                <c:pt idx="38">
                  <c:v>12.854328189594925</c:v>
                </c:pt>
                <c:pt idx="39">
                  <c:v>7.94589423660058</c:v>
                </c:pt>
                <c:pt idx="40">
                  <c:v>13.758539634862219</c:v>
                </c:pt>
                <c:pt idx="41">
                  <c:v>5.4044296548625335</c:v>
                </c:pt>
                <c:pt idx="42">
                  <c:v>12.624883198585735</c:v>
                </c:pt>
                <c:pt idx="43">
                  <c:v>33.090008632303203</c:v>
                </c:pt>
                <c:pt idx="44">
                  <c:v>123.91414535215658</c:v>
                </c:pt>
                <c:pt idx="45">
                  <c:v>8.1337169511519392</c:v>
                </c:pt>
                <c:pt idx="46">
                  <c:v>6.9450577775922717</c:v>
                </c:pt>
                <c:pt idx="47">
                  <c:v>24.007042490099607</c:v>
                </c:pt>
                <c:pt idx="48">
                  <c:v>6.9636313053847934</c:v>
                </c:pt>
                <c:pt idx="49">
                  <c:v>11.428397486336729</c:v>
                </c:pt>
                <c:pt idx="50">
                  <c:v>21.770945654066661</c:v>
                </c:pt>
                <c:pt idx="51">
                  <c:v>35.445143934010225</c:v>
                </c:pt>
                <c:pt idx="52">
                  <c:v>9.4698042728112881</c:v>
                </c:pt>
                <c:pt idx="53">
                  <c:v>5.2856038041404307</c:v>
                </c:pt>
                <c:pt idx="54">
                  <c:v>4.622612710675063</c:v>
                </c:pt>
                <c:pt idx="55">
                  <c:v>18.967647847218441</c:v>
                </c:pt>
              </c:numCache>
            </c:numRef>
          </c:val>
          <c:smooth val="0"/>
          <c:extLst>
            <c:ext xmlns:c16="http://schemas.microsoft.com/office/drawing/2014/chart" uri="{C3380CC4-5D6E-409C-BE32-E72D297353CC}">
              <c16:uniqueId val="{00000000-288A-4183-989A-9DB0574E5F5A}"/>
            </c:ext>
          </c:extLst>
        </c:ser>
        <c:dLbls>
          <c:showLegendKey val="0"/>
          <c:showVal val="0"/>
          <c:showCatName val="0"/>
          <c:showSerName val="0"/>
          <c:showPercent val="0"/>
          <c:showBubbleSize val="0"/>
        </c:dLbls>
        <c:smooth val="0"/>
        <c:axId val="659436192"/>
        <c:axId val="1416064656"/>
      </c:lineChart>
      <c:catAx>
        <c:axId val="65943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16064656"/>
        <c:crosses val="autoZero"/>
        <c:auto val="1"/>
        <c:lblAlgn val="ctr"/>
        <c:lblOffset val="100"/>
        <c:noMultiLvlLbl val="0"/>
      </c:catAx>
      <c:valAx>
        <c:axId val="1416064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59436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Weather Related Losses, per Year</a:t>
            </a:r>
            <a:r>
              <a:rPr lang="en-US" sz="1400" b="0" i="0" u="none" strike="noStrike" baseline="0" dirty="0"/>
              <a:t> </a:t>
            </a:r>
          </a:p>
          <a:p>
            <a:pPr>
              <a:defRPr/>
            </a:pPr>
            <a:r>
              <a:rPr lang="en-US" sz="1400" b="0" i="0" u="none" strike="noStrike" baseline="0" dirty="0">
                <a:effectLst/>
              </a:rPr>
              <a:t>United States,</a:t>
            </a:r>
            <a:r>
              <a:rPr lang="en-US" sz="1400" b="0" i="0" u="none" strike="noStrike" baseline="0" dirty="0"/>
              <a:t> </a:t>
            </a:r>
            <a:r>
              <a:rPr lang="en-US" sz="1400" b="0" i="0" u="none" strike="noStrike" baseline="0" dirty="0">
                <a:effectLst/>
              </a:rPr>
              <a:t>1991–2016</a:t>
            </a:r>
            <a:r>
              <a:rPr lang="en-US" sz="1400" b="0" i="0" u="none" strike="noStrike" baseline="0" dirty="0"/>
              <a:t> </a:t>
            </a:r>
          </a:p>
          <a:p>
            <a:pPr>
              <a:defRPr/>
            </a:pPr>
            <a:r>
              <a:rPr lang="en-US" sz="1400" b="0" i="0" u="none" strike="noStrike" baseline="0" dirty="0">
                <a:effectLst/>
              </a:rPr>
              <a:t>Billions of 2018 $</a:t>
            </a:r>
            <a:r>
              <a:rPr lang="en-US" sz="1400" b="0" i="0" u="none" strike="noStrike" baseline="0" dirty="0"/>
              <a:t>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'Sheldus (2018$)'!$AE$14:$AE$16</c:f>
              <c:strCache>
                <c:ptCount val="3"/>
                <c:pt idx="0">
                  <c:v>Losses per year; inflation-adjusted dollars</c:v>
                </c:pt>
                <c:pt idx="1">
                  <c:v>Increase in Losses per year from Reference Period; inflation-adjusted dollars</c:v>
                </c:pt>
                <c:pt idx="2">
                  <c:v>ACRI Losses per year</c:v>
                </c:pt>
              </c:strCache>
            </c:strRef>
          </c:cat>
          <c:val>
            <c:numRef>
              <c:f>'Sheldus (2018$)'!$AF$14:$AF$16</c:f>
              <c:numCache>
                <c:formatCode>"$"#,##0.00</c:formatCode>
                <c:ptCount val="3"/>
                <c:pt idx="0" formatCode="#,##0.00">
                  <c:v>18.507166765331974</c:v>
                </c:pt>
                <c:pt idx="1">
                  <c:v>13.725518344506948</c:v>
                </c:pt>
                <c:pt idx="2">
                  <c:v>0.91461538461538461</c:v>
                </c:pt>
              </c:numCache>
            </c:numRef>
          </c:val>
          <c:extLst>
            <c:ext xmlns:c16="http://schemas.microsoft.com/office/drawing/2014/chart" uri="{C3380CC4-5D6E-409C-BE32-E72D297353CC}">
              <c16:uniqueId val="{00000000-6E84-4525-A6DF-AE504D1E9325}"/>
            </c:ext>
          </c:extLst>
        </c:ser>
        <c:dLbls>
          <c:showLegendKey val="0"/>
          <c:showVal val="0"/>
          <c:showCatName val="0"/>
          <c:showSerName val="0"/>
          <c:showPercent val="0"/>
          <c:showBubbleSize val="0"/>
        </c:dLbls>
        <c:gapWidth val="219"/>
        <c:overlap val="-27"/>
        <c:axId val="1577479056"/>
        <c:axId val="1505960960"/>
      </c:barChart>
      <c:catAx>
        <c:axId val="157747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05960960"/>
        <c:crosses val="autoZero"/>
        <c:auto val="1"/>
        <c:lblAlgn val="ctr"/>
        <c:lblOffset val="100"/>
        <c:noMultiLvlLbl val="0"/>
      </c:catAx>
      <c:valAx>
        <c:axId val="1505960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7747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0.35984</cdr:x>
      <cdr:y>0.28342</cdr:y>
    </cdr:from>
    <cdr:to>
      <cdr:x>0.47095</cdr:x>
      <cdr:y>0.38859</cdr:y>
    </cdr:to>
    <cdr:sp macro="" textlink="">
      <cdr:nvSpPr>
        <cdr:cNvPr id="2" name="Arrow: Right 1">
          <a:extLst xmlns:a="http://schemas.openxmlformats.org/drawingml/2006/main">
            <a:ext uri="{FF2B5EF4-FFF2-40B4-BE49-F238E27FC236}">
              <a16:creationId xmlns:a16="http://schemas.microsoft.com/office/drawing/2014/main" id="{A641A1AC-3143-4A94-BEAD-CE37A4B5B899}"/>
            </a:ext>
          </a:extLst>
        </cdr:cNvPr>
        <cdr:cNvSpPr/>
      </cdr:nvSpPr>
      <cdr:spPr>
        <a:xfrm xmlns:a="http://schemas.openxmlformats.org/drawingml/2006/main">
          <a:off x="2961314" y="1274183"/>
          <a:ext cx="914400" cy="472824"/>
        </a:xfrm>
        <a:prstGeom xmlns:a="http://schemas.openxmlformats.org/drawingml/2006/main" prst="rightArrow">
          <a:avLst/>
        </a:prstGeom>
        <a:solidFill xmlns:a="http://schemas.openxmlformats.org/drawingml/2006/main">
          <a:srgbClr val="0070C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0.16994</cdr:x>
      <cdr:y>0.24727</cdr:y>
    </cdr:from>
    <cdr:to>
      <cdr:x>0.34874</cdr:x>
      <cdr:y>0.39419</cdr:y>
    </cdr:to>
    <cdr:sp macro="" textlink="">
      <cdr:nvSpPr>
        <cdr:cNvPr id="4" name="Rectangle 3">
          <a:extLst xmlns:a="http://schemas.openxmlformats.org/drawingml/2006/main">
            <a:ext uri="{FF2B5EF4-FFF2-40B4-BE49-F238E27FC236}">
              <a16:creationId xmlns:a16="http://schemas.microsoft.com/office/drawing/2014/main" id="{B8A56ED1-8733-4218-B03C-0BD2390132AA}"/>
            </a:ext>
          </a:extLst>
        </cdr:cNvPr>
        <cdr:cNvSpPr/>
      </cdr:nvSpPr>
      <cdr:spPr>
        <a:xfrm xmlns:a="http://schemas.openxmlformats.org/drawingml/2006/main">
          <a:off x="1777591" y="1028355"/>
          <a:ext cx="1870279" cy="61103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a:solidFill>
                <a:sysClr val="windowText" lastClr="000000"/>
              </a:solidFill>
            </a:rPr>
            <a:t>Reference Period 1961 - 1990</a:t>
          </a:r>
          <a:r>
            <a:rPr lang="en-US" b="1" dirty="0"/>
            <a:t> </a:t>
          </a:r>
        </a:p>
      </cdr:txBody>
    </cdr:sp>
  </cdr:relSizeAnchor>
  <cdr:relSizeAnchor xmlns:cdr="http://schemas.openxmlformats.org/drawingml/2006/chartDrawing">
    <cdr:from>
      <cdr:x>0.04339</cdr:x>
      <cdr:y>0.28739</cdr:y>
    </cdr:from>
    <cdr:to>
      <cdr:x>0.15242</cdr:x>
      <cdr:y>0.38372</cdr:y>
    </cdr:to>
    <cdr:sp macro="" textlink="">
      <cdr:nvSpPr>
        <cdr:cNvPr id="5" name="Arrow: Left 4">
          <a:extLst xmlns:a="http://schemas.openxmlformats.org/drawingml/2006/main">
            <a:ext uri="{FF2B5EF4-FFF2-40B4-BE49-F238E27FC236}">
              <a16:creationId xmlns:a16="http://schemas.microsoft.com/office/drawing/2014/main" id="{E10B4541-C2B7-42E3-B661-64CE73B55AB2}"/>
            </a:ext>
          </a:extLst>
        </cdr:cNvPr>
        <cdr:cNvSpPr/>
      </cdr:nvSpPr>
      <cdr:spPr>
        <a:xfrm xmlns:a="http://schemas.openxmlformats.org/drawingml/2006/main">
          <a:off x="453888" y="1195250"/>
          <a:ext cx="1140471" cy="400595"/>
        </a:xfrm>
        <a:prstGeom xmlns:a="http://schemas.openxmlformats.org/drawingml/2006/main" prst="lef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0.32121</cdr:x>
      <cdr:y>0.52246</cdr:y>
    </cdr:from>
    <cdr:to>
      <cdr:x>0.42953</cdr:x>
      <cdr:y>0.61017</cdr:y>
    </cdr:to>
    <cdr:sp macro="" textlink="">
      <cdr:nvSpPr>
        <cdr:cNvPr id="2" name="TextBox 1">
          <a:extLst xmlns:a="http://schemas.openxmlformats.org/drawingml/2006/main">
            <a:ext uri="{FF2B5EF4-FFF2-40B4-BE49-F238E27FC236}">
              <a16:creationId xmlns:a16="http://schemas.microsoft.com/office/drawing/2014/main" id="{7CC773A2-9158-4DDE-B6DB-015DD758DAAE}"/>
            </a:ext>
          </a:extLst>
        </cdr:cNvPr>
        <cdr:cNvSpPr txBox="1"/>
      </cdr:nvSpPr>
      <cdr:spPr>
        <a:xfrm xmlns:a="http://schemas.openxmlformats.org/drawingml/2006/main">
          <a:off x="2618954" y="2348876"/>
          <a:ext cx="883198" cy="394324"/>
        </a:xfrm>
        <a:prstGeom xmlns:a="http://schemas.openxmlformats.org/drawingml/2006/main" prst="rect">
          <a:avLst/>
        </a:prstGeom>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2100" baseline="0" dirty="0">
              <a:ln>
                <a:noFill/>
              </a:ln>
              <a:latin typeface="Garamond" panose="02020404030301010803" pitchFamily="18" charset="0"/>
            </a:rPr>
            <a:t>$268B</a:t>
          </a:r>
        </a:p>
      </cdr:txBody>
    </cdr:sp>
  </cdr:relSizeAnchor>
  <cdr:relSizeAnchor xmlns:cdr="http://schemas.openxmlformats.org/drawingml/2006/chartDrawing">
    <cdr:from>
      <cdr:x>0.55509</cdr:x>
      <cdr:y>0.58403</cdr:y>
    </cdr:from>
    <cdr:to>
      <cdr:x>0.66318</cdr:x>
      <cdr:y>0.67797</cdr:y>
    </cdr:to>
    <cdr:sp macro="" textlink="">
      <cdr:nvSpPr>
        <cdr:cNvPr id="3" name="TextBox 2">
          <a:extLst xmlns:a="http://schemas.openxmlformats.org/drawingml/2006/main">
            <a:ext uri="{FF2B5EF4-FFF2-40B4-BE49-F238E27FC236}">
              <a16:creationId xmlns:a16="http://schemas.microsoft.com/office/drawing/2014/main" id="{D2AEE178-FE5E-4502-9454-8DD0064AE005}"/>
            </a:ext>
          </a:extLst>
        </cdr:cNvPr>
        <cdr:cNvSpPr txBox="1"/>
      </cdr:nvSpPr>
      <cdr:spPr>
        <a:xfrm xmlns:a="http://schemas.openxmlformats.org/drawingml/2006/main">
          <a:off x="4525871" y="2625682"/>
          <a:ext cx="881281" cy="422318"/>
        </a:xfrm>
        <a:prstGeom xmlns:a="http://schemas.openxmlformats.org/drawingml/2006/main" prst="rect">
          <a:avLst/>
        </a:prstGeom>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2100" dirty="0">
              <a:latin typeface="Garamond" panose="02020404030301010803" pitchFamily="18" charset="0"/>
            </a:rPr>
            <a:t>$169B</a:t>
          </a:r>
        </a:p>
      </cdr:txBody>
    </cdr:sp>
  </cdr:relSizeAnchor>
  <cdr:relSizeAnchor xmlns:cdr="http://schemas.openxmlformats.org/drawingml/2006/chartDrawing">
    <cdr:from>
      <cdr:x>0.56861</cdr:x>
      <cdr:y>0.30116</cdr:y>
    </cdr:from>
    <cdr:to>
      <cdr:x>0.67252</cdr:x>
      <cdr:y>0.38983</cdr:y>
    </cdr:to>
    <cdr:sp macro="" textlink="">
      <cdr:nvSpPr>
        <cdr:cNvPr id="4" name="TextBox 3">
          <a:extLst xmlns:a="http://schemas.openxmlformats.org/drawingml/2006/main">
            <a:ext uri="{FF2B5EF4-FFF2-40B4-BE49-F238E27FC236}">
              <a16:creationId xmlns:a16="http://schemas.microsoft.com/office/drawing/2014/main" id="{7768D6EB-6FE0-4DA1-80DC-7CCE30DC38ED}"/>
            </a:ext>
          </a:extLst>
        </cdr:cNvPr>
        <cdr:cNvSpPr txBox="1"/>
      </cdr:nvSpPr>
      <cdr:spPr>
        <a:xfrm xmlns:a="http://schemas.openxmlformats.org/drawingml/2006/main">
          <a:off x="4636104" y="1353955"/>
          <a:ext cx="847247" cy="398645"/>
        </a:xfrm>
        <a:prstGeom xmlns:a="http://schemas.openxmlformats.org/drawingml/2006/main" prst="rect">
          <a:avLst/>
        </a:prstGeom>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2100" dirty="0">
              <a:latin typeface="Garamond" panose="02020404030301010803" pitchFamily="18" charset="0"/>
            </a:rPr>
            <a:t>$156B</a:t>
          </a:r>
        </a:p>
      </cdr:txBody>
    </cdr:sp>
  </cdr:relSizeAnchor>
  <cdr:relSizeAnchor xmlns:cdr="http://schemas.openxmlformats.org/drawingml/2006/chartDrawing">
    <cdr:from>
      <cdr:x>0.45634</cdr:x>
      <cdr:y>0.17138</cdr:y>
    </cdr:from>
    <cdr:to>
      <cdr:x>0.55103</cdr:x>
      <cdr:y>0.25424</cdr:y>
    </cdr:to>
    <cdr:sp macro="" textlink="">
      <cdr:nvSpPr>
        <cdr:cNvPr id="5" name="TextBox 4">
          <a:extLst xmlns:a="http://schemas.openxmlformats.org/drawingml/2006/main">
            <a:ext uri="{FF2B5EF4-FFF2-40B4-BE49-F238E27FC236}">
              <a16:creationId xmlns:a16="http://schemas.microsoft.com/office/drawing/2014/main" id="{FE9E255C-AA30-45A9-BBFA-0B36A68C5F14}"/>
            </a:ext>
          </a:extLst>
        </cdr:cNvPr>
        <cdr:cNvSpPr txBox="1"/>
      </cdr:nvSpPr>
      <cdr:spPr>
        <a:xfrm xmlns:a="http://schemas.openxmlformats.org/drawingml/2006/main">
          <a:off x="3720723" y="770490"/>
          <a:ext cx="772029" cy="372510"/>
        </a:xfrm>
        <a:prstGeom xmlns:a="http://schemas.openxmlformats.org/drawingml/2006/main" prst="rect">
          <a:avLst/>
        </a:prstGeom>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2100" dirty="0">
              <a:latin typeface="Garamond" panose="02020404030301010803" pitchFamily="18" charset="0"/>
            </a:rPr>
            <a:t>$27B</a:t>
          </a:r>
        </a:p>
      </cdr:txBody>
    </cdr:sp>
  </cdr:relSizeAnchor>
  <cdr:relSizeAnchor xmlns:cdr="http://schemas.openxmlformats.org/drawingml/2006/chartDrawing">
    <cdr:from>
      <cdr:x>0.38669</cdr:x>
      <cdr:y>0.2812</cdr:y>
    </cdr:from>
    <cdr:to>
      <cdr:x>0.47626</cdr:x>
      <cdr:y>0.37288</cdr:y>
    </cdr:to>
    <cdr:sp macro="" textlink="">
      <cdr:nvSpPr>
        <cdr:cNvPr id="6" name="TextBox 5">
          <a:extLst xmlns:a="http://schemas.openxmlformats.org/drawingml/2006/main">
            <a:ext uri="{FF2B5EF4-FFF2-40B4-BE49-F238E27FC236}">
              <a16:creationId xmlns:a16="http://schemas.microsoft.com/office/drawing/2014/main" id="{C692CBB8-7234-4C88-9C68-F01754908C34}"/>
            </a:ext>
          </a:extLst>
        </cdr:cNvPr>
        <cdr:cNvSpPr txBox="1"/>
      </cdr:nvSpPr>
      <cdr:spPr>
        <a:xfrm xmlns:a="http://schemas.openxmlformats.org/drawingml/2006/main">
          <a:off x="3152838" y="1264218"/>
          <a:ext cx="730314" cy="412181"/>
        </a:xfrm>
        <a:prstGeom xmlns:a="http://schemas.openxmlformats.org/drawingml/2006/main" prst="rect">
          <a:avLst/>
        </a:prstGeom>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2100" dirty="0">
              <a:latin typeface="Garamond" panose="02020404030301010803" pitchFamily="18" charset="0"/>
            </a:rPr>
            <a:t>$23B</a:t>
          </a:r>
        </a:p>
      </cdr:txBody>
    </cdr:sp>
  </cdr:relSizeAnchor>
  <cdr:relSizeAnchor xmlns:cdr="http://schemas.openxmlformats.org/drawingml/2006/chartDrawing">
    <cdr:from>
      <cdr:x>0.0183</cdr:x>
      <cdr:y>0.40678</cdr:y>
    </cdr:from>
    <cdr:to>
      <cdr:x>0.17895</cdr:x>
      <cdr:y>0.47458</cdr:y>
    </cdr:to>
    <cdr:sp macro="" textlink="">
      <cdr:nvSpPr>
        <cdr:cNvPr id="7" name="TextBox 6">
          <a:extLst xmlns:a="http://schemas.openxmlformats.org/drawingml/2006/main">
            <a:ext uri="{FF2B5EF4-FFF2-40B4-BE49-F238E27FC236}">
              <a16:creationId xmlns:a16="http://schemas.microsoft.com/office/drawing/2014/main" id="{EBE158F0-BD86-4F83-9A2E-3275627B0FD1}"/>
            </a:ext>
          </a:extLst>
        </cdr:cNvPr>
        <cdr:cNvSpPr txBox="1"/>
      </cdr:nvSpPr>
      <cdr:spPr>
        <a:xfrm xmlns:a="http://schemas.openxmlformats.org/drawingml/2006/main">
          <a:off x="149207" y="1828802"/>
          <a:ext cx="1309869" cy="304815"/>
        </a:xfrm>
        <a:prstGeom xmlns:a="http://schemas.openxmlformats.org/drawingml/2006/main" prst="rect">
          <a:avLst/>
        </a:prstGeom>
        <a:ln xmlns:a="http://schemas.openxmlformats.org/drawingml/2006/main">
          <a:solidFill>
            <a:srgbClr val="001C59"/>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Source: </a:t>
          </a:r>
          <a:r>
            <a:rPr lang="en-US" dirty="0"/>
            <a:t>SHELDUS ™</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02/04/2020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p:cNvSpPr>
            <a:spLocks noGrp="1"/>
          </p:cNvSpPr>
          <p:nvPr>
            <p:ph type="sldNum" sz="quarter" idx="10"/>
          </p:nvPr>
        </p:nvSpPr>
        <p:spPr/>
        <p:txBody>
          <a:bodyPr/>
          <a:lstStyle>
            <a:lvl1pPr>
              <a:defRPr/>
            </a:lvl1pPr>
          </a:lstStyle>
          <a:p>
            <a:fld id="{D14B84D2-5E96-450B-98B3-264400F9FABB}" type="slidenum">
              <a:rPr lang="en-US" altLang="en-US"/>
              <a:pPr/>
              <a:t>‹N°›</a:t>
            </a:fld>
            <a:endParaRPr lang="en-US" altLang="en-US"/>
          </a:p>
        </p:txBody>
      </p:sp>
    </p:spTree>
    <p:extLst>
      <p:ext uri="{BB962C8B-B14F-4D97-AF65-F5344CB8AC3E}">
        <p14:creationId xmlns:p14="http://schemas.microsoft.com/office/powerpoint/2010/main" val="297343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02/04/2020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02/04/2020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02/04/2020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02/04/2020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02/04/2020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12"/>
          <p:cNvSpPr>
            <a:spLocks noGrp="1"/>
          </p:cNvSpPr>
          <p:nvPr>
            <p:ph type="body" idx="1"/>
          </p:nvPr>
        </p:nvSpPr>
        <p:spPr bwMode="auto">
          <a:xfrm>
            <a:off x="817033" y="1600203"/>
            <a:ext cx="108712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bwMode="white">
          <a:xfrm>
            <a:off x="0" y="1234017"/>
            <a:ext cx="12192000" cy="3196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1280584"/>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787400" y="1280584"/>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Slide Number Placeholder 22"/>
          <p:cNvSpPr>
            <a:spLocks noGrp="1"/>
          </p:cNvSpPr>
          <p:nvPr>
            <p:ph type="sldNum" sz="quarter" idx="4"/>
          </p:nvPr>
        </p:nvSpPr>
        <p:spPr>
          <a:xfrm>
            <a:off x="0" y="1272120"/>
            <a:ext cx="711200" cy="245533"/>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163284EA-4A0A-46E1-9C2E-C0A56D321DA0}" type="slidenum">
              <a:rPr lang="en-US" altLang="en-US"/>
              <a:pPr/>
              <a:t>‹N°›</a:t>
            </a:fld>
            <a:endParaRPr lang="en-US" altLang="en-US"/>
          </a:p>
        </p:txBody>
      </p:sp>
      <p:sp>
        <p:nvSpPr>
          <p:cNvPr id="12" name="Slide Number Placeholder 5"/>
          <p:cNvSpPr txBox="1">
            <a:spLocks/>
          </p:cNvSpPr>
          <p:nvPr/>
        </p:nvSpPr>
        <p:spPr>
          <a:xfrm>
            <a:off x="8737600" y="8475136"/>
            <a:ext cx="2844800" cy="486833"/>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42D6518A-CBF5-46FA-A531-7EE68AFF537B}" type="slidenum">
              <a:rPr lang="en-US" altLang="en-US" sz="1200">
                <a:solidFill>
                  <a:srgbClr val="898989"/>
                </a:solidFill>
              </a:rPr>
              <a:pPr algn="r"/>
              <a:t>‹N°›</a:t>
            </a:fld>
            <a:endParaRPr lang="en-US" altLang="en-US" sz="1200">
              <a:solidFill>
                <a:srgbClr val="898989"/>
              </a:solidFill>
            </a:endParaRPr>
          </a:p>
        </p:txBody>
      </p:sp>
      <p:sp>
        <p:nvSpPr>
          <p:cNvPr id="14" name="Slide Number Placeholder 5"/>
          <p:cNvSpPr txBox="1">
            <a:spLocks/>
          </p:cNvSpPr>
          <p:nvPr/>
        </p:nvSpPr>
        <p:spPr>
          <a:xfrm>
            <a:off x="8940800" y="8678336"/>
            <a:ext cx="2844800" cy="486833"/>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87C5E5AB-18F1-4B19-BF99-0AA2AF90EE9D}" type="slidenum">
              <a:rPr lang="en-US" altLang="en-US" sz="1200">
                <a:solidFill>
                  <a:srgbClr val="898989"/>
                </a:solidFill>
              </a:rPr>
              <a:pPr algn="r"/>
              <a:t>‹N°›</a:t>
            </a:fld>
            <a:endParaRPr lang="en-US" altLang="en-US" sz="1200">
              <a:solidFill>
                <a:srgbClr val="898989"/>
              </a:solidFill>
            </a:endParaRPr>
          </a:p>
        </p:txBody>
      </p:sp>
      <p:pic>
        <p:nvPicPr>
          <p:cNvPr id="13" name="Picture 5" descr="2014AAALOGO_horiz_outlines_all_black.eps">
            <a:extLst>
              <a:ext uri="{FF2B5EF4-FFF2-40B4-BE49-F238E27FC236}">
                <a16:creationId xmlns:a16="http://schemas.microsoft.com/office/drawing/2014/main" id="{1BFBD87F-334E-49B0-91C0-667CEBE88A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32252" y="5883864"/>
            <a:ext cx="14636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FDA322A6-BED4-44B3-B59F-AB7AF4EB24AB}"/>
              </a:ext>
            </a:extLst>
          </p:cNvPr>
          <p:cNvSpPr/>
          <p:nvPr userDrawn="1"/>
        </p:nvSpPr>
        <p:spPr>
          <a:xfrm>
            <a:off x="9554439" y="6552995"/>
            <a:ext cx="2019300" cy="277812"/>
          </a:xfrm>
          <a:prstGeom prst="rect">
            <a:avLst/>
          </a:prstGeom>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800" baseline="30000" dirty="0"/>
              <a:t>© 2020 American Academy of Actuaries. All rights reserved.</a:t>
            </a:r>
          </a:p>
          <a:p>
            <a:pPr algn="ctr"/>
            <a:r>
              <a:rPr lang="en-US" altLang="en-US" sz="800" baseline="30000" dirty="0"/>
              <a:t>May not be reproduced without express permission.</a:t>
            </a:r>
          </a:p>
        </p:txBody>
      </p:sp>
      <p:sp>
        <p:nvSpPr>
          <p:cNvPr id="17" name="Espace réservé du numéro de diapositive 5">
            <a:extLst>
              <a:ext uri="{FF2B5EF4-FFF2-40B4-BE49-F238E27FC236}">
                <a16:creationId xmlns:a16="http://schemas.microsoft.com/office/drawing/2014/main" id="{580823CA-773A-43B8-9C72-A4BED614F98A}"/>
              </a:ext>
            </a:extLst>
          </p:cNvPr>
          <p:cNvSpPr txBox="1">
            <a:spLocks/>
          </p:cNvSpPr>
          <p:nvPr userDrawn="1"/>
        </p:nvSpPr>
        <p:spPr>
          <a:xfrm>
            <a:off x="9192489" y="6326776"/>
            <a:ext cx="27432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7ECC807-6EBB-4AF0-BF0D-FCEFCD20FEAB}" type="slidenum">
              <a:rPr lang="fr-FR" smtClean="0"/>
              <a:pPr>
                <a:defRPr/>
              </a:pPr>
              <a:t>‹N°›</a:t>
            </a:fld>
            <a:endParaRPr lang="fr-FR" dirty="0"/>
          </a:p>
        </p:txBody>
      </p:sp>
    </p:spTree>
    <p:extLst>
      <p:ext uri="{BB962C8B-B14F-4D97-AF65-F5344CB8AC3E}">
        <p14:creationId xmlns:p14="http://schemas.microsoft.com/office/powerpoint/2010/main" val="1995791979"/>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rtl="0" eaLnBrk="1" fontAlgn="base" hangingPunct="1">
        <a:spcBef>
          <a:spcPct val="0"/>
        </a:spcBef>
        <a:spcAft>
          <a:spcPct val="0"/>
        </a:spcAft>
        <a:defRPr sz="5867" kern="12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5pPr>
      <a:lvl6pPr marL="609585"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6pPr>
      <a:lvl7pPr marL="1219170"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7pPr>
      <a:lvl8pPr marL="1828754"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8pPr>
      <a:lvl9pPr marL="2438339" algn="l" rtl="0" eaLnBrk="1" fontAlgn="base" hangingPunct="1">
        <a:spcBef>
          <a:spcPct val="0"/>
        </a:spcBef>
        <a:spcAft>
          <a:spcPct val="0"/>
        </a:spcAft>
        <a:defRPr sz="5867">
          <a:solidFill>
            <a:schemeClr val="tx2"/>
          </a:solidFill>
          <a:latin typeface="Calibri" panose="020F0502020204030204" pitchFamily="34" charset="0"/>
          <a:ea typeface="MS PGothic" panose="020B0600070205080204" pitchFamily="34" charset="-128"/>
        </a:defRPr>
      </a:lvl9pPr>
    </p:titleStyle>
    <p:bodyStyle>
      <a:lvl1pPr marL="425440" indent="-425440" algn="l" rtl="0" eaLnBrk="1" fontAlgn="base" hangingPunct="1">
        <a:spcBef>
          <a:spcPts val="933"/>
        </a:spcBef>
        <a:spcAft>
          <a:spcPct val="0"/>
        </a:spcAft>
        <a:buClr>
          <a:schemeClr val="accent2"/>
        </a:buClr>
        <a:buSzPct val="60000"/>
        <a:buFont typeface="Wingdings" panose="05000000000000000000" pitchFamily="2" charset="2"/>
        <a:buChar char=""/>
        <a:defRPr sz="3867" kern="1200">
          <a:solidFill>
            <a:schemeClr val="tx1"/>
          </a:solidFill>
          <a:latin typeface="+mn-lt"/>
          <a:ea typeface="MS PGothic" panose="020B0600070205080204" pitchFamily="34" charset="-128"/>
          <a:cs typeface="+mn-cs"/>
        </a:defRPr>
      </a:lvl1pPr>
      <a:lvl2pPr marL="852996" indent="-364058" algn="l" rtl="0" eaLnBrk="1" fontAlgn="base" hangingPunct="1">
        <a:spcBef>
          <a:spcPts val="733"/>
        </a:spcBef>
        <a:spcAft>
          <a:spcPct val="0"/>
        </a:spcAft>
        <a:buClr>
          <a:schemeClr val="accent1"/>
        </a:buClr>
        <a:buSzPct val="70000"/>
        <a:buFont typeface="Wingdings 2" panose="05020102010507070707" pitchFamily="18" charset="2"/>
        <a:buChar char=""/>
        <a:defRPr sz="3467" kern="1200">
          <a:solidFill>
            <a:schemeClr val="tx1"/>
          </a:solidFill>
          <a:latin typeface="+mn-lt"/>
          <a:ea typeface="MS PGothic" panose="020B0600070205080204" pitchFamily="34" charset="-128"/>
          <a:cs typeface="+mn-cs"/>
        </a:defRPr>
      </a:lvl2pPr>
      <a:lvl3pPr marL="1219170" indent="-304792" algn="l" rtl="0" eaLnBrk="1" fontAlgn="base" hangingPunct="1">
        <a:spcBef>
          <a:spcPts val="667"/>
        </a:spcBef>
        <a:spcAft>
          <a:spcPct val="0"/>
        </a:spcAft>
        <a:buClr>
          <a:schemeClr val="accent2"/>
        </a:buClr>
        <a:buSzPct val="75000"/>
        <a:buFont typeface="Wingdings" panose="05000000000000000000" pitchFamily="2" charset="2"/>
        <a:buChar char=""/>
        <a:defRPr sz="3067" kern="1200">
          <a:solidFill>
            <a:schemeClr val="tx1"/>
          </a:solidFill>
          <a:latin typeface="+mn-lt"/>
          <a:ea typeface="MS PGothic" panose="020B0600070205080204" pitchFamily="34" charset="-128"/>
          <a:cs typeface="+mn-cs"/>
        </a:defRPr>
      </a:lvl3pPr>
      <a:lvl4pPr marL="1828754" indent="-304792" algn="l" rtl="0" eaLnBrk="1" fontAlgn="base" hangingPunct="1">
        <a:spcBef>
          <a:spcPts val="533"/>
        </a:spcBef>
        <a:spcAft>
          <a:spcPct val="0"/>
        </a:spcAft>
        <a:buClr>
          <a:srgbClr val="DDDBC9"/>
        </a:buClr>
        <a:buSzPct val="75000"/>
        <a:buFont typeface="Wingdings" panose="05000000000000000000" pitchFamily="2" charset="2"/>
        <a:buChar char=""/>
        <a:defRPr sz="2667" kern="1200">
          <a:solidFill>
            <a:schemeClr val="tx1"/>
          </a:solidFill>
          <a:latin typeface="+mn-lt"/>
          <a:ea typeface="MS PGothic" panose="020B0600070205080204" pitchFamily="34" charset="-128"/>
          <a:cs typeface="+mn-cs"/>
        </a:defRPr>
      </a:lvl4pPr>
      <a:lvl5pPr marL="2438339" indent="-304792" algn="l" rtl="0" eaLnBrk="1" fontAlgn="base" hangingPunct="1">
        <a:spcBef>
          <a:spcPts val="533"/>
        </a:spcBef>
        <a:spcAft>
          <a:spcPct val="0"/>
        </a:spcAft>
        <a:buClr>
          <a:srgbClr val="00175D"/>
        </a:buClr>
        <a:buSzPct val="65000"/>
        <a:buFont typeface="Wingdings" panose="05000000000000000000" pitchFamily="2" charset="2"/>
        <a:buChar char=""/>
        <a:defRPr sz="2667" kern="1200">
          <a:solidFill>
            <a:schemeClr val="tx1"/>
          </a:solidFill>
          <a:latin typeface="+mn-lt"/>
          <a:ea typeface="MS PGothic" panose="020B0600070205080204" pitchFamily="34" charset="-128"/>
          <a:cs typeface="+mn-cs"/>
        </a:defRPr>
      </a:lvl5pPr>
      <a:lvl6pPr marL="2804090" indent="-304792" algn="l" rtl="0" eaLnBrk="1" latinLnBrk="0" hangingPunct="1">
        <a:spcBef>
          <a:spcPct val="20000"/>
        </a:spcBef>
        <a:buClr>
          <a:schemeClr val="accent1"/>
        </a:buClr>
        <a:buFont typeface="Wingdings"/>
        <a:buChar char="§"/>
        <a:defRPr kumimoji="0"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kumimoji="0"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kumimoji="0"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kumimoji="0" sz="2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emhs.asu.edu/sheldus"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sjackson@actuary.org" TargetMode="External"/><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actuarialcolloquium2020.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dc.noaa.gov/billions/time-series"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447675" y="1888224"/>
            <a:ext cx="109013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Actuaries Climate Risk Index:</a:t>
            </a:r>
            <a:br>
              <a:rPr lang="en-US" altLang="fr-FR" sz="3600" b="1" dirty="0">
                <a:solidFill>
                  <a:srgbClr val="C00000"/>
                </a:solidFill>
                <a:latin typeface="Roboto" panose="02000000000000000000" pitchFamily="2" charset="0"/>
                <a:ea typeface="Roboto" panose="02000000000000000000" pitchFamily="2" charset="0"/>
              </a:rPr>
            </a:br>
            <a:r>
              <a:rPr lang="en-US" altLang="fr-FR" sz="3200" b="1" dirty="0">
                <a:solidFill>
                  <a:srgbClr val="C00000"/>
                </a:solidFill>
                <a:latin typeface="Roboto" panose="02000000000000000000" pitchFamily="2" charset="0"/>
                <a:ea typeface="Roboto" panose="02000000000000000000" pitchFamily="2" charset="0"/>
              </a:rPr>
              <a:t>Preliminary Findings</a:t>
            </a:r>
            <a:endParaRPr lang="en-US" altLang="fr-FR" sz="3600" b="1" dirty="0">
              <a:solidFill>
                <a:srgbClr val="C00000"/>
              </a:solidFill>
              <a:latin typeface="Roboto" panose="02000000000000000000" pitchFamily="2" charset="0"/>
              <a:ea typeface="Roboto" panose="02000000000000000000" pitchFamily="2" charset="0"/>
            </a:endParaRP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US" altLang="fr-FR" sz="2400" b="1" dirty="0">
                <a:latin typeface="Calibri" panose="020F0502020204030204" pitchFamily="34" charset="0"/>
              </a:rPr>
              <a:t>Steve Jackson, Ph.D. </a:t>
            </a:r>
            <a:br>
              <a:rPr lang="en-US" altLang="fr-FR" sz="2400" b="1" dirty="0">
                <a:latin typeface="Calibri" panose="020F0502020204030204" pitchFamily="34" charset="0"/>
              </a:rPr>
            </a:br>
            <a:r>
              <a:rPr lang="en-US" altLang="fr-FR" sz="2400" b="1" dirty="0">
                <a:latin typeface="Calibri" panose="020F0502020204030204" pitchFamily="34" charset="0"/>
              </a:rPr>
              <a:t>American Academy of Actuaries</a:t>
            </a: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2988-7241-4423-97B6-3649CBB7F27D}"/>
              </a:ext>
            </a:extLst>
          </p:cNvPr>
          <p:cNvSpPr>
            <a:spLocks noGrp="1"/>
          </p:cNvSpPr>
          <p:nvPr>
            <p:ph type="title"/>
          </p:nvPr>
        </p:nvSpPr>
        <p:spPr/>
        <p:txBody>
          <a:bodyPr/>
          <a:lstStyle/>
          <a:p>
            <a:pPr algn="ctr"/>
            <a:r>
              <a:rPr lang="en-US" sz="3600" dirty="0"/>
              <a:t>Spatial Hazard Events and Losses Data </a:t>
            </a:r>
            <a:br>
              <a:rPr lang="en-US" sz="3600" dirty="0"/>
            </a:br>
            <a:r>
              <a:rPr lang="en-US" sz="3600" dirty="0"/>
              <a:t>for the United States (SHELDUS)</a:t>
            </a:r>
          </a:p>
        </p:txBody>
      </p:sp>
      <p:sp>
        <p:nvSpPr>
          <p:cNvPr id="3" name="Content Placeholder 2">
            <a:extLst>
              <a:ext uri="{FF2B5EF4-FFF2-40B4-BE49-F238E27FC236}">
                <a16:creationId xmlns:a16="http://schemas.microsoft.com/office/drawing/2014/main" id="{63C4D4BF-3948-40D5-B87A-B66A9C45E9C9}"/>
              </a:ext>
            </a:extLst>
          </p:cNvPr>
          <p:cNvSpPr>
            <a:spLocks noGrp="1"/>
          </p:cNvSpPr>
          <p:nvPr>
            <p:ph sz="quarter" idx="1"/>
          </p:nvPr>
        </p:nvSpPr>
        <p:spPr/>
        <p:txBody>
          <a:bodyPr/>
          <a:lstStyle/>
          <a:p>
            <a:r>
              <a:rPr lang="en-US" sz="2800" dirty="0"/>
              <a:t>Loss Data from </a:t>
            </a:r>
            <a:r>
              <a:rPr lang="en-US" sz="2800" dirty="0">
                <a:hlinkClick r:id="rId2"/>
              </a:rPr>
              <a:t>SHELDUS</a:t>
            </a:r>
            <a:r>
              <a:rPr lang="en-US" sz="2800" dirty="0"/>
              <a:t>™, Arizona State University</a:t>
            </a:r>
          </a:p>
          <a:p>
            <a:r>
              <a:rPr lang="en-US" sz="2800" dirty="0"/>
              <a:t>SHELDUS™ is a county-level hazard data set for the U.S. and covers natural hazards such as thunderstorms, hurricanes, floods, wildfires, and tornados as well as perils such as flash floods, heavy rainfall, etc. The database contains information on the direct losses caused by events (property and crop losses, injuries, and fatalities) from 1960 to present.</a:t>
            </a:r>
          </a:p>
          <a:p>
            <a:r>
              <a:rPr lang="en-US" sz="2800" dirty="0"/>
              <a:t>Information primarily derived from National Oceanic and Atmospheric Administration (NOAA) Storm Event Monthly Reports which, since 1996, are included in the NOAA Storm Events database.</a:t>
            </a:r>
          </a:p>
        </p:txBody>
      </p:sp>
      <p:sp>
        <p:nvSpPr>
          <p:cNvPr id="4" name="Slide Number Placeholder 3">
            <a:extLst>
              <a:ext uri="{FF2B5EF4-FFF2-40B4-BE49-F238E27FC236}">
                <a16:creationId xmlns:a16="http://schemas.microsoft.com/office/drawing/2014/main" id="{30E67B60-F4A4-4154-BD7C-967BBBCC2E3D}"/>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9365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A52E-B9EA-46C7-92B3-E44EC87D6D52}"/>
              </a:ext>
            </a:extLst>
          </p:cNvPr>
          <p:cNvSpPr>
            <a:spLocks noGrp="1"/>
          </p:cNvSpPr>
          <p:nvPr>
            <p:ph type="title"/>
          </p:nvPr>
        </p:nvSpPr>
        <p:spPr/>
        <p:txBody>
          <a:bodyPr/>
          <a:lstStyle/>
          <a:p>
            <a:r>
              <a:rPr lang="en-US" sz="3300" dirty="0"/>
              <a:t>Losses by Weather Categories, 1961–2016</a:t>
            </a:r>
          </a:p>
        </p:txBody>
      </p:sp>
      <p:graphicFrame>
        <p:nvGraphicFramePr>
          <p:cNvPr id="6" name="Content Placeholder 5">
            <a:extLst>
              <a:ext uri="{FF2B5EF4-FFF2-40B4-BE49-F238E27FC236}">
                <a16:creationId xmlns:a16="http://schemas.microsoft.com/office/drawing/2014/main" id="{4701AB75-E021-4D70-94B9-0A854F2EDA19}"/>
              </a:ext>
            </a:extLst>
          </p:cNvPr>
          <p:cNvGraphicFramePr>
            <a:graphicFrameLocks noGrp="1"/>
          </p:cNvGraphicFramePr>
          <p:nvPr>
            <p:ph sz="quarter" idx="1"/>
          </p:nvPr>
        </p:nvGraphicFramePr>
        <p:xfrm>
          <a:off x="1414753"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7574FC7C-4098-4D36-A3C3-C4EC182C4A05}"/>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4183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DC01-D3A4-43AC-AB62-910DDED4DA8B}"/>
              </a:ext>
            </a:extLst>
          </p:cNvPr>
          <p:cNvSpPr>
            <a:spLocks noGrp="1"/>
          </p:cNvSpPr>
          <p:nvPr>
            <p:ph type="title"/>
          </p:nvPr>
        </p:nvSpPr>
        <p:spPr/>
        <p:txBody>
          <a:bodyPr/>
          <a:lstStyle/>
          <a:p>
            <a:r>
              <a:rPr lang="en-US" sz="3000" dirty="0"/>
              <a:t>Weather-Related Losses Combined, 1961–2016: increasing</a:t>
            </a:r>
          </a:p>
        </p:txBody>
      </p:sp>
      <p:graphicFrame>
        <p:nvGraphicFramePr>
          <p:cNvPr id="6" name="Content Placeholder 5">
            <a:extLst>
              <a:ext uri="{FF2B5EF4-FFF2-40B4-BE49-F238E27FC236}">
                <a16:creationId xmlns:a16="http://schemas.microsoft.com/office/drawing/2014/main" id="{A37A1CCC-6F3E-4C8D-9107-90FF062C6CBF}"/>
              </a:ext>
            </a:extLst>
          </p:cNvPr>
          <p:cNvGraphicFramePr>
            <a:graphicFrameLocks noGrp="1"/>
          </p:cNvGraphicFramePr>
          <p:nvPr>
            <p:ph sz="quarter" idx="1"/>
          </p:nvPr>
        </p:nvGraphicFramePr>
        <p:xfrm>
          <a:off x="1905000" y="13716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786493FB-20D5-4B28-9866-31180904DDCD}"/>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6878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C961-1839-439F-816D-6CBDEA8B2A86}"/>
              </a:ext>
            </a:extLst>
          </p:cNvPr>
          <p:cNvSpPr>
            <a:spLocks noGrp="1"/>
          </p:cNvSpPr>
          <p:nvPr>
            <p:ph type="title"/>
          </p:nvPr>
        </p:nvSpPr>
        <p:spPr/>
        <p:txBody>
          <a:bodyPr/>
          <a:lstStyle/>
          <a:p>
            <a:r>
              <a:rPr lang="en-US" dirty="0"/>
              <a:t>Imprecise Models Convey Insight</a:t>
            </a:r>
          </a:p>
        </p:txBody>
      </p:sp>
      <p:sp>
        <p:nvSpPr>
          <p:cNvPr id="3" name="Content Placeholder 2">
            <a:extLst>
              <a:ext uri="{FF2B5EF4-FFF2-40B4-BE49-F238E27FC236}">
                <a16:creationId xmlns:a16="http://schemas.microsoft.com/office/drawing/2014/main" id="{31346118-291E-460C-8F03-FF62B2844621}"/>
              </a:ext>
            </a:extLst>
          </p:cNvPr>
          <p:cNvSpPr>
            <a:spLocks noGrp="1"/>
          </p:cNvSpPr>
          <p:nvPr>
            <p:ph sz="quarter" idx="1"/>
          </p:nvPr>
        </p:nvSpPr>
        <p:spPr/>
        <p:txBody>
          <a:bodyPr/>
          <a:lstStyle/>
          <a:p>
            <a:pPr marL="0" indent="0">
              <a:buNone/>
            </a:pPr>
            <a:r>
              <a:rPr lang="en-US" sz="3600" dirty="0"/>
              <a:t>“</a:t>
            </a:r>
            <a:r>
              <a:rPr lang="en-US" sz="3600" b="1" dirty="0"/>
              <a:t>Methods used to estimate the potential economic effects of climate change in the United States … and the studies that use them produce imprecise results because of modeling and other limitations but can convey insight into potential climate damages across sectors in the United States</a:t>
            </a:r>
            <a:r>
              <a:rPr lang="en-US" sz="3600" dirty="0"/>
              <a:t>.”  </a:t>
            </a:r>
          </a:p>
          <a:p>
            <a:pPr marL="0" indent="0">
              <a:buNone/>
            </a:pPr>
            <a:r>
              <a:rPr lang="en-US" sz="2800" dirty="0"/>
              <a:t>GAO 17-720, “Climate Change,” September 2017</a:t>
            </a:r>
          </a:p>
          <a:p>
            <a:pPr marL="0" indent="0">
              <a:buNone/>
            </a:pPr>
            <a:endParaRPr lang="en-US" dirty="0"/>
          </a:p>
        </p:txBody>
      </p:sp>
      <p:sp>
        <p:nvSpPr>
          <p:cNvPr id="4" name="Slide Number Placeholder 3">
            <a:extLst>
              <a:ext uri="{FF2B5EF4-FFF2-40B4-BE49-F238E27FC236}">
                <a16:creationId xmlns:a16="http://schemas.microsoft.com/office/drawing/2014/main" id="{3D38FEB3-9D4A-45B6-9A4F-DD24E5B31B25}"/>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546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ED69-BCBF-46EB-9A01-393CD05D0B5C}"/>
              </a:ext>
            </a:extLst>
          </p:cNvPr>
          <p:cNvSpPr>
            <a:spLocks noGrp="1"/>
          </p:cNvSpPr>
          <p:nvPr>
            <p:ph type="title"/>
          </p:nvPr>
        </p:nvSpPr>
        <p:spPr>
          <a:xfrm>
            <a:off x="816864" y="193780"/>
            <a:ext cx="10871200" cy="990600"/>
          </a:xfrm>
        </p:spPr>
        <p:txBody>
          <a:bodyPr/>
          <a:lstStyle/>
          <a:p>
            <a:r>
              <a:rPr lang="en-US" sz="3600" dirty="0"/>
              <a:t>Greatest Contributor to Increased Cost is Rising Exposure</a:t>
            </a:r>
          </a:p>
        </p:txBody>
      </p:sp>
      <p:sp>
        <p:nvSpPr>
          <p:cNvPr id="3" name="Content Placeholder 2">
            <a:extLst>
              <a:ext uri="{FF2B5EF4-FFF2-40B4-BE49-F238E27FC236}">
                <a16:creationId xmlns:a16="http://schemas.microsoft.com/office/drawing/2014/main" id="{DC32F012-77FA-479F-B503-5BE0D5FC67D5}"/>
              </a:ext>
            </a:extLst>
          </p:cNvPr>
          <p:cNvSpPr>
            <a:spLocks noGrp="1"/>
          </p:cNvSpPr>
          <p:nvPr>
            <p:ph sz="quarter" idx="1"/>
          </p:nvPr>
        </p:nvSpPr>
        <p:spPr/>
        <p:txBody>
          <a:bodyPr/>
          <a:lstStyle/>
          <a:p>
            <a:pPr marL="0" indent="0">
              <a:buNone/>
            </a:pPr>
            <a:r>
              <a:rPr lang="en-US" dirty="0"/>
              <a:t>“</a:t>
            </a:r>
            <a:r>
              <a:rPr lang="en-US" b="1" dirty="0"/>
              <a:t>Economic costs of extreme weather events have increased over the period 1960–2000. … However, the greatest contributor to increased cost is rising exposure associated with population growth and growing value of assets</a:t>
            </a:r>
            <a:r>
              <a:rPr lang="en-US" dirty="0"/>
              <a:t>.”  </a:t>
            </a:r>
          </a:p>
          <a:p>
            <a:pPr marL="0" indent="0">
              <a:buNone/>
            </a:pPr>
            <a:r>
              <a:rPr lang="en-US" sz="2400" dirty="0"/>
              <a:t>IPCC, 2014: </a:t>
            </a:r>
            <a:r>
              <a:rPr lang="en-US" sz="2400" i="1" dirty="0"/>
              <a:t>Climate Change 2014: Impacts, Adaptation, and Vulnerability. Part A: Global and Sectoral Aspects. </a:t>
            </a:r>
            <a:endParaRPr lang="en-US" sz="2400" b="1" dirty="0"/>
          </a:p>
          <a:p>
            <a:pPr marL="0" indent="0">
              <a:buNone/>
            </a:pPr>
            <a:endParaRPr lang="en-US" dirty="0"/>
          </a:p>
        </p:txBody>
      </p:sp>
      <p:sp>
        <p:nvSpPr>
          <p:cNvPr id="4" name="Slide Number Placeholder 3">
            <a:extLst>
              <a:ext uri="{FF2B5EF4-FFF2-40B4-BE49-F238E27FC236}">
                <a16:creationId xmlns:a16="http://schemas.microsoft.com/office/drawing/2014/main" id="{F551776F-ABA8-4F1D-8B6C-F1EF87C6DEA1}"/>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2860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E725-3F98-40C3-946C-6FC4BFCD3B5B}"/>
              </a:ext>
            </a:extLst>
          </p:cNvPr>
          <p:cNvSpPr>
            <a:spLocks noGrp="1"/>
          </p:cNvSpPr>
          <p:nvPr>
            <p:ph type="title"/>
          </p:nvPr>
        </p:nvSpPr>
        <p:spPr>
          <a:xfrm>
            <a:off x="2136648" y="228601"/>
            <a:ext cx="8153400" cy="933799"/>
          </a:xfrm>
        </p:spPr>
        <p:txBody>
          <a:bodyPr/>
          <a:lstStyle/>
          <a:p>
            <a:r>
              <a:rPr lang="en-US" sz="5400" dirty="0"/>
              <a:t>Statistical Approach to ACRI</a:t>
            </a:r>
          </a:p>
        </p:txBody>
      </p:sp>
      <p:sp>
        <p:nvSpPr>
          <p:cNvPr id="3" name="Content Placeholder 2">
            <a:extLst>
              <a:ext uri="{FF2B5EF4-FFF2-40B4-BE49-F238E27FC236}">
                <a16:creationId xmlns:a16="http://schemas.microsoft.com/office/drawing/2014/main" id="{8C56A3A2-EF39-4D7F-9DFD-7C6E718E3108}"/>
              </a:ext>
            </a:extLst>
          </p:cNvPr>
          <p:cNvSpPr>
            <a:spLocks noGrp="1"/>
          </p:cNvSpPr>
          <p:nvPr>
            <p:ph sz="quarter" idx="1"/>
          </p:nvPr>
        </p:nvSpPr>
        <p:spPr>
          <a:xfrm>
            <a:off x="1200891" y="1651666"/>
            <a:ext cx="8985327" cy="4365676"/>
          </a:xfrm>
        </p:spPr>
        <p:txBody>
          <a:bodyPr/>
          <a:lstStyle/>
          <a:p>
            <a:pPr>
              <a:spcBef>
                <a:spcPts val="0"/>
              </a:spcBef>
            </a:pPr>
            <a:r>
              <a:rPr lang="en-US" sz="2800" dirty="0"/>
              <a:t>Combine losses from all weather categories</a:t>
            </a:r>
          </a:p>
          <a:p>
            <a:pPr>
              <a:spcBef>
                <a:spcPts val="0"/>
              </a:spcBef>
            </a:pPr>
            <a:r>
              <a:rPr lang="en-US" sz="2800" dirty="0"/>
              <a:t>Fit exponential model of Losses to Set of ACI weather metrics using OLSQ:</a:t>
            </a:r>
          </a:p>
          <a:p>
            <a:pPr marL="0" indent="0">
              <a:spcBef>
                <a:spcPts val="0"/>
              </a:spcBef>
              <a:buNone/>
            </a:pPr>
            <a:r>
              <a:rPr lang="en-US" sz="2800" dirty="0"/>
              <a:t>     Losses($) = A * T90</a:t>
            </a:r>
            <a:r>
              <a:rPr lang="en-US" sz="2800" baseline="30000" dirty="0"/>
              <a:t>a</a:t>
            </a:r>
            <a:r>
              <a:rPr lang="en-US" sz="2800" dirty="0"/>
              <a:t> * T10</a:t>
            </a:r>
            <a:r>
              <a:rPr lang="en-US" sz="2800" baseline="30000" dirty="0"/>
              <a:t>b</a:t>
            </a:r>
            <a:r>
              <a:rPr lang="en-US" sz="2800" dirty="0"/>
              <a:t> * </a:t>
            </a:r>
            <a:r>
              <a:rPr lang="en-US" sz="2800" dirty="0" err="1"/>
              <a:t>Precip</a:t>
            </a:r>
            <a:r>
              <a:rPr lang="en-US" sz="2800" baseline="30000" dirty="0" err="1"/>
              <a:t>c</a:t>
            </a:r>
            <a:r>
              <a:rPr lang="en-US" sz="2800" dirty="0"/>
              <a:t> * </a:t>
            </a:r>
            <a:r>
              <a:rPr lang="en-US" sz="2800" dirty="0" err="1"/>
              <a:t>Wind</a:t>
            </a:r>
            <a:r>
              <a:rPr lang="en-US" sz="2800" baseline="30000" dirty="0" err="1"/>
              <a:t>d</a:t>
            </a:r>
            <a:r>
              <a:rPr lang="en-US" sz="2800" baseline="30000" dirty="0"/>
              <a:t> </a:t>
            </a:r>
            <a:r>
              <a:rPr lang="en-US" sz="2800" dirty="0"/>
              <a:t>* </a:t>
            </a:r>
            <a:r>
              <a:rPr lang="en-US" sz="2800" dirty="0" err="1"/>
              <a:t>Exposure</a:t>
            </a:r>
            <a:r>
              <a:rPr lang="en-US" sz="2800" baseline="30000" dirty="0" err="1"/>
              <a:t>e</a:t>
            </a:r>
            <a:endParaRPr lang="en-US" sz="2800" dirty="0"/>
          </a:p>
          <a:p>
            <a:pPr>
              <a:spcBef>
                <a:spcPts val="0"/>
              </a:spcBef>
            </a:pPr>
            <a:r>
              <a:rPr lang="en-US" sz="2800" dirty="0"/>
              <a:t>Use a pooled, cross-section for Region-Months</a:t>
            </a:r>
          </a:p>
          <a:p>
            <a:pPr>
              <a:spcBef>
                <a:spcPts val="0"/>
              </a:spcBef>
            </a:pPr>
            <a:r>
              <a:rPr lang="en-US" sz="2800" dirty="0"/>
              <a:t>Correct for </a:t>
            </a:r>
            <a:r>
              <a:rPr lang="en-US" sz="2800" dirty="0" err="1"/>
              <a:t>heteroskedasticity</a:t>
            </a:r>
            <a:r>
              <a:rPr lang="en-US" sz="2800" dirty="0"/>
              <a:t> by adjusting covariance matrix (MacKinnon and White)</a:t>
            </a:r>
          </a:p>
          <a:p>
            <a:pPr>
              <a:spcBef>
                <a:spcPts val="0"/>
              </a:spcBef>
            </a:pPr>
            <a:r>
              <a:rPr lang="en-US" sz="2800" dirty="0"/>
              <a:t>ACRI for a region-month equals (predicted losses) – (average, exposure-adjusted predicted losses during reference period)</a:t>
            </a:r>
          </a:p>
        </p:txBody>
      </p:sp>
      <p:sp>
        <p:nvSpPr>
          <p:cNvPr id="4" name="Slide Number Placeholder 3">
            <a:extLst>
              <a:ext uri="{FF2B5EF4-FFF2-40B4-BE49-F238E27FC236}">
                <a16:creationId xmlns:a16="http://schemas.microsoft.com/office/drawing/2014/main" id="{93748521-B16A-4A0E-9C73-FDB84D296E42}"/>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7766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135D-AF59-4502-A32C-F34AB48AA475}"/>
              </a:ext>
            </a:extLst>
          </p:cNvPr>
          <p:cNvSpPr>
            <a:spLocks noGrp="1"/>
          </p:cNvSpPr>
          <p:nvPr>
            <p:ph type="title"/>
          </p:nvPr>
        </p:nvSpPr>
        <p:spPr/>
        <p:txBody>
          <a:bodyPr/>
          <a:lstStyle/>
          <a:p>
            <a:pPr algn="ctr"/>
            <a:r>
              <a:rPr lang="en-US" sz="3600" dirty="0"/>
              <a:t>ACRI Losses With Confidence Intervals</a:t>
            </a:r>
          </a:p>
        </p:txBody>
      </p:sp>
      <p:graphicFrame>
        <p:nvGraphicFramePr>
          <p:cNvPr id="4" name="Content Placeholder 3">
            <a:extLst>
              <a:ext uri="{FF2B5EF4-FFF2-40B4-BE49-F238E27FC236}">
                <a16:creationId xmlns:a16="http://schemas.microsoft.com/office/drawing/2014/main" id="{4E7EA6C5-148D-49B4-BFB2-7A39CF33F575}"/>
              </a:ext>
            </a:extLst>
          </p:cNvPr>
          <p:cNvGraphicFramePr>
            <a:graphicFrameLocks noGrp="1"/>
          </p:cNvGraphicFramePr>
          <p:nvPr>
            <p:ph sz="quarter" idx="1"/>
          </p:nvPr>
        </p:nvGraphicFramePr>
        <p:xfrm>
          <a:off x="3200401" y="2057400"/>
          <a:ext cx="5638798" cy="2082672"/>
        </p:xfrm>
        <a:graphic>
          <a:graphicData uri="http://schemas.openxmlformats.org/drawingml/2006/table">
            <a:tbl>
              <a:tblPr firstRow="1" firstCol="1" bandRow="1">
                <a:tableStyleId>{5C22544A-7EE6-4342-B048-85BDC9FD1C3A}</a:tableStyleId>
              </a:tblPr>
              <a:tblGrid>
                <a:gridCol w="556636">
                  <a:extLst>
                    <a:ext uri="{9D8B030D-6E8A-4147-A177-3AD203B41FA5}">
                      <a16:colId xmlns:a16="http://schemas.microsoft.com/office/drawing/2014/main" val="3425955864"/>
                    </a:ext>
                  </a:extLst>
                </a:gridCol>
                <a:gridCol w="1071010">
                  <a:extLst>
                    <a:ext uri="{9D8B030D-6E8A-4147-A177-3AD203B41FA5}">
                      <a16:colId xmlns:a16="http://schemas.microsoft.com/office/drawing/2014/main" val="2733524868"/>
                    </a:ext>
                  </a:extLst>
                </a:gridCol>
                <a:gridCol w="1002788">
                  <a:extLst>
                    <a:ext uri="{9D8B030D-6E8A-4147-A177-3AD203B41FA5}">
                      <a16:colId xmlns:a16="http://schemas.microsoft.com/office/drawing/2014/main" val="1211977168"/>
                    </a:ext>
                  </a:extLst>
                </a:gridCol>
                <a:gridCol w="1002788">
                  <a:extLst>
                    <a:ext uri="{9D8B030D-6E8A-4147-A177-3AD203B41FA5}">
                      <a16:colId xmlns:a16="http://schemas.microsoft.com/office/drawing/2014/main" val="248495215"/>
                    </a:ext>
                  </a:extLst>
                </a:gridCol>
                <a:gridCol w="1002788">
                  <a:extLst>
                    <a:ext uri="{9D8B030D-6E8A-4147-A177-3AD203B41FA5}">
                      <a16:colId xmlns:a16="http://schemas.microsoft.com/office/drawing/2014/main" val="2607901786"/>
                    </a:ext>
                  </a:extLst>
                </a:gridCol>
                <a:gridCol w="1002788">
                  <a:extLst>
                    <a:ext uri="{9D8B030D-6E8A-4147-A177-3AD203B41FA5}">
                      <a16:colId xmlns:a16="http://schemas.microsoft.com/office/drawing/2014/main" val="2504257414"/>
                    </a:ext>
                  </a:extLst>
                </a:gridCol>
              </a:tblGrid>
              <a:tr h="1151842">
                <a:tc>
                  <a:txBody>
                    <a:bodyPr/>
                    <a:lstStyle/>
                    <a:p>
                      <a:pPr marL="0" marR="0" algn="ctr">
                        <a:lnSpc>
                          <a:spcPct val="107000"/>
                        </a:lnSpc>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effectLst/>
                        </a:rPr>
                        <a:t>1991-2016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effectLst/>
                        </a:rPr>
                        <a:t>Intrinsic, Lower Limit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dirty="0">
                          <a:effectLst/>
                        </a:rPr>
                        <a:t>Extrinsic, Lower Limit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dirty="0">
                          <a:effectLst/>
                        </a:rPr>
                        <a:t>Intrinsic, Upper Limit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dirty="0">
                          <a:effectLst/>
                        </a:rPr>
                        <a:t>Extrinsic, Upper Limit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65511767"/>
                  </a:ext>
                </a:extLst>
              </a:tr>
              <a:tr h="465415">
                <a:tc>
                  <a:txBody>
                    <a:bodyPr/>
                    <a:lstStyle/>
                    <a:p>
                      <a:pPr marL="0" marR="0" algn="ctr">
                        <a:lnSpc>
                          <a:spcPct val="107000"/>
                        </a:lnSpc>
                        <a:spcBef>
                          <a:spcPts val="0"/>
                        </a:spcBef>
                        <a:spcAft>
                          <a:spcPts val="0"/>
                        </a:spcAft>
                      </a:pPr>
                      <a:r>
                        <a:rPr lang="en-US" sz="1800" dirty="0">
                          <a:effectLst/>
                        </a:rPr>
                        <a:t>USA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dirty="0">
                          <a:effectLst/>
                        </a:rPr>
                        <a:t>$23.78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dirty="0">
                          <a:effectLst/>
                        </a:rPr>
                        <a:t>$15.72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dirty="0">
                          <a:effectLst/>
                        </a:rPr>
                        <a:t>$2.42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dirty="0">
                          <a:effectLst/>
                        </a:rPr>
                        <a:t>$35.98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dirty="0">
                          <a:effectLst/>
                        </a:rPr>
                        <a:t>$45.15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363463170"/>
                  </a:ext>
                </a:extLst>
              </a:tr>
              <a:tr h="465415">
                <a:tc>
                  <a:txBody>
                    <a:bodyPr/>
                    <a:lstStyle/>
                    <a:p>
                      <a:pPr marL="0" marR="0" algn="ctr">
                        <a:lnSpc>
                          <a:spcPct val="107000"/>
                        </a:lnSpc>
                        <a:spcBef>
                          <a:spcPts val="0"/>
                        </a:spcBef>
                        <a:spcAft>
                          <a:spcPts val="0"/>
                        </a:spcAft>
                      </a:pPr>
                      <a:r>
                        <a:rPr lang="en-US" sz="1800" dirty="0">
                          <a:effectLst/>
                        </a:rPr>
                        <a:t>SEA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a:effectLst/>
                        </a:rPr>
                        <a:t>$22.42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a:effectLst/>
                        </a:rPr>
                        <a:t>$14.82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dirty="0">
                          <a:effectLst/>
                        </a:rPr>
                        <a:t>$10.90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dirty="0">
                          <a:effectLst/>
                        </a:rPr>
                        <a:t>$33.91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2400" dirty="0">
                          <a:effectLst/>
                        </a:rPr>
                        <a:t>$33.94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003707481"/>
                  </a:ext>
                </a:extLst>
              </a:tr>
            </a:tbl>
          </a:graphicData>
        </a:graphic>
      </p:graphicFrame>
      <p:sp>
        <p:nvSpPr>
          <p:cNvPr id="5" name="Rectangle 1">
            <a:extLst>
              <a:ext uri="{FF2B5EF4-FFF2-40B4-BE49-F238E27FC236}">
                <a16:creationId xmlns:a16="http://schemas.microsoft.com/office/drawing/2014/main" id="{9767A205-FABC-45DD-9E91-34CC341881A2}"/>
              </a:ext>
            </a:extLst>
          </p:cNvPr>
          <p:cNvSpPr>
            <a:spLocks noChangeArrowheads="1"/>
          </p:cNvSpPr>
          <p:nvPr/>
        </p:nvSpPr>
        <p:spPr bwMode="auto">
          <a:xfrm>
            <a:off x="1406128" y="-1055602"/>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ACRI Losses with Confidence Intervals</a:t>
            </a:r>
            <a:endParaRPr kumimoji="0" lang="en-US" altLang="en-US" sz="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billions)</a:t>
            </a:r>
            <a:endParaRPr kumimoji="0" lang="en-US" altLang="en-US" sz="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8D651510-48CD-40DA-882B-75BDA8A26A89}"/>
              </a:ext>
            </a:extLst>
          </p:cNvPr>
          <p:cNvSpPr txBox="1"/>
          <p:nvPr/>
        </p:nvSpPr>
        <p:spPr>
          <a:xfrm>
            <a:off x="3871912" y="1524001"/>
            <a:ext cx="4448174" cy="715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ACRI Losses by Region, with Confidence Intervals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(in billions)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20E879E2-18A7-4124-ABD8-7B0709B089C1}"/>
              </a:ext>
            </a:extLst>
          </p:cNvPr>
          <p:cNvSpPr txBox="1"/>
          <p:nvPr/>
        </p:nvSpPr>
        <p:spPr>
          <a:xfrm>
            <a:off x="1596088" y="4256292"/>
            <a:ext cx="8814733" cy="1915909"/>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ACRI Best Estimate: ~$1 billion per year in the USA, mostly from the South East Atlantic region</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ACRI (USA) 90% confidence Interval, intrinsic uncertainty: ~$0.5 billion - ~$1.5 billion per year</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Intrinsic 90% confidence interval: uses 90% confidence interval for predicted losses to produce ACRI estimates, capturing uncertainty of parameter estimates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ACRI (USA) 90% confidence interval, extrinsic uncertainty: ~$0.0 billion - ~2.0 billion</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Extrinsic 90% confidence interval: based on standard errors of 30 estimates of ACRI with synthetic data sets, drawn from pool of actual observations with replacement, capturing uncertainty due to sampling.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1B1E35BF-37A5-45E1-9B21-EC7C51069212}"/>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9665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8F2E-1BA0-4598-8344-71023C48D8EA}"/>
              </a:ext>
            </a:extLst>
          </p:cNvPr>
          <p:cNvSpPr>
            <a:spLocks noGrp="1"/>
          </p:cNvSpPr>
          <p:nvPr>
            <p:ph type="title"/>
          </p:nvPr>
        </p:nvSpPr>
        <p:spPr>
          <a:xfrm>
            <a:off x="2136648" y="228600"/>
            <a:ext cx="8302752" cy="990600"/>
          </a:xfrm>
        </p:spPr>
        <p:txBody>
          <a:bodyPr/>
          <a:lstStyle/>
          <a:p>
            <a:r>
              <a:rPr lang="en-US" sz="3200" dirty="0"/>
              <a:t>Weather-Related Losses per Year, 1991–2016:</a:t>
            </a:r>
            <a:br>
              <a:rPr lang="en-US" sz="3200" dirty="0"/>
            </a:br>
            <a:r>
              <a:rPr lang="en-US" sz="3200" dirty="0"/>
              <a:t>All Losses, Increase From Reference Period, ACRI</a:t>
            </a:r>
          </a:p>
        </p:txBody>
      </p:sp>
      <p:graphicFrame>
        <p:nvGraphicFramePr>
          <p:cNvPr id="5" name="Content Placeholder 4">
            <a:extLst>
              <a:ext uri="{FF2B5EF4-FFF2-40B4-BE49-F238E27FC236}">
                <a16:creationId xmlns:a16="http://schemas.microsoft.com/office/drawing/2014/main" id="{DE6366BA-05AE-4F1E-A7E3-28B9BB5EECD4}"/>
              </a:ext>
            </a:extLst>
          </p:cNvPr>
          <p:cNvGraphicFramePr>
            <a:graphicFrameLocks noGrp="1"/>
          </p:cNvGraphicFramePr>
          <p:nvPr>
            <p:ph sz="quarter"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DA127662-7E47-40BC-8BE1-D44D4AB8DE0A}"/>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13911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481C-DABF-4B7C-9485-AE020A975C0B}"/>
              </a:ext>
            </a:extLst>
          </p:cNvPr>
          <p:cNvSpPr>
            <a:spLocks noGrp="1"/>
          </p:cNvSpPr>
          <p:nvPr>
            <p:ph type="title"/>
          </p:nvPr>
        </p:nvSpPr>
        <p:spPr/>
        <p:txBody>
          <a:bodyPr/>
          <a:lstStyle/>
          <a:p>
            <a:r>
              <a:rPr lang="en-US" dirty="0"/>
              <a:t>ACRI: Conclusion</a:t>
            </a:r>
          </a:p>
        </p:txBody>
      </p:sp>
      <p:sp>
        <p:nvSpPr>
          <p:cNvPr id="3" name="Content Placeholder 2">
            <a:extLst>
              <a:ext uri="{FF2B5EF4-FFF2-40B4-BE49-F238E27FC236}">
                <a16:creationId xmlns:a16="http://schemas.microsoft.com/office/drawing/2014/main" id="{85B9BB12-B7A1-4F60-91A6-DA87C59B2D85}"/>
              </a:ext>
            </a:extLst>
          </p:cNvPr>
          <p:cNvSpPr>
            <a:spLocks noGrp="1"/>
          </p:cNvSpPr>
          <p:nvPr>
            <p:ph sz="quarter" idx="1"/>
          </p:nvPr>
        </p:nvSpPr>
        <p:spPr>
          <a:xfrm>
            <a:off x="2136648" y="2057400"/>
            <a:ext cx="8153400" cy="3943350"/>
          </a:xfrm>
        </p:spPr>
        <p:txBody>
          <a:bodyPr/>
          <a:lstStyle/>
          <a:p>
            <a:r>
              <a:rPr lang="en-US" sz="2800" dirty="0"/>
              <a:t>While others find likely large losses due to changes in weather by end of 21</a:t>
            </a:r>
            <a:r>
              <a:rPr lang="en-US" sz="2800" baseline="30000" dirty="0"/>
              <a:t>st</a:t>
            </a:r>
            <a:r>
              <a:rPr lang="en-US" sz="2800" dirty="0"/>
              <a:t> century, but little loss yet when controlling for changes in exposure, we find small increases in loss likely already occurred, 1991–2016 (~5% of total weather-related losses).</a:t>
            </a:r>
          </a:p>
          <a:p>
            <a:r>
              <a:rPr lang="en-US" sz="2800" dirty="0"/>
              <a:t>We also find substantial uncertainty in these estimates.</a:t>
            </a:r>
          </a:p>
          <a:p>
            <a:r>
              <a:rPr lang="en-US" sz="2800" dirty="0"/>
              <a:t>Challenges prompting us to version 2.0.</a:t>
            </a:r>
          </a:p>
        </p:txBody>
      </p:sp>
      <p:sp>
        <p:nvSpPr>
          <p:cNvPr id="4" name="Slide Number Placeholder 3">
            <a:extLst>
              <a:ext uri="{FF2B5EF4-FFF2-40B4-BE49-F238E27FC236}">
                <a16:creationId xmlns:a16="http://schemas.microsoft.com/office/drawing/2014/main" id="{937696A4-3DED-4513-B07F-1547F3A0660A}"/>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90125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latin typeface="Verdana" panose="020B0604030504040204" pitchFamily="34" charset="0"/>
                <a:ea typeface="Verdana" panose="020B0604030504040204" pitchFamily="34" charset="0"/>
                <a:cs typeface="Aharoni" panose="020B0604020202020204" pitchFamily="2" charset="-79"/>
              </a:rPr>
              <a:t>STEVE JACKSON</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American </a:t>
            </a:r>
            <a:r>
              <a:rPr lang="fr-FR" altLang="fr-FR" sz="1800" dirty="0" err="1">
                <a:latin typeface="Verdana" panose="020B0604030504040204" pitchFamily="34" charset="0"/>
                <a:ea typeface="Verdana" panose="020B0604030504040204" pitchFamily="34" charset="0"/>
                <a:cs typeface="Aharoni" panose="020B0604020202020204" pitchFamily="2" charset="-79"/>
              </a:rPr>
              <a:t>Academy</a:t>
            </a:r>
            <a:r>
              <a:rPr lang="fr-FR" altLang="fr-FR" sz="1800" dirty="0">
                <a:latin typeface="Verdana" panose="020B0604030504040204" pitchFamily="34" charset="0"/>
                <a:ea typeface="Verdana" panose="020B0604030504040204" pitchFamily="34" charset="0"/>
                <a:cs typeface="Aharoni" panose="020B0604020202020204" pitchFamily="2" charset="-79"/>
              </a:rPr>
              <a:t> of </a:t>
            </a:r>
            <a:r>
              <a:rPr lang="fr-FR" altLang="fr-FR" sz="1800" dirty="0" err="1">
                <a:latin typeface="Verdana" panose="020B0604030504040204" pitchFamily="34" charset="0"/>
                <a:ea typeface="Verdana" panose="020B0604030504040204" pitchFamily="34" charset="0"/>
                <a:cs typeface="Aharoni" panose="020B0604020202020204" pitchFamily="2" charset="-79"/>
              </a:rPr>
              <a:t>Actuaries</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1850 M Street NW, Suite 300</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Washington, DC 20036</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USA</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sjackson@actuary.org</a:t>
            </a:r>
            <a:r>
              <a:rPr lang="fr-FR" altLang="fr-FR" sz="1800" dirty="0">
                <a:latin typeface="Verdana" panose="020B0604030504040204" pitchFamily="34" charset="0"/>
                <a:ea typeface="Verdana" panose="020B0604030504040204" pitchFamily="34"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4"/>
              </a:rPr>
              <a:t>https://www.actuarialcolloquium2020.com/</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50" y="2279650"/>
            <a:ext cx="5449888" cy="134620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1800" b="1" dirty="0">
                <a:solidFill>
                  <a:srgbClr val="C00000"/>
                </a:solidFill>
                <a:latin typeface="Roboto" panose="02000000000000000000" pitchFamily="2" charset="0"/>
                <a:ea typeface="Roboto" panose="02000000000000000000" pitchFamily="2" charset="0"/>
              </a:rPr>
              <a:t>Steve Jackson</a:t>
            </a:r>
            <a:r>
              <a:rPr lang="en-US" sz="1800" dirty="0">
                <a:solidFill>
                  <a:srgbClr val="C00000"/>
                </a:solidFill>
                <a:latin typeface="Roboto" panose="02000000000000000000" pitchFamily="2" charset="0"/>
                <a:ea typeface="Roboto" panose="02000000000000000000" pitchFamily="2" charset="0"/>
              </a:rPr>
              <a:t> </a:t>
            </a:r>
          </a:p>
          <a:p>
            <a:pPr fontAlgn="auto">
              <a:spcAft>
                <a:spcPts val="0"/>
              </a:spcAft>
              <a:defRPr/>
            </a:pPr>
            <a:r>
              <a:rPr lang="en-US" sz="1600" dirty="0">
                <a:latin typeface="Verdana" panose="020B0604030504040204" pitchFamily="34" charset="0"/>
                <a:ea typeface="Verdana" panose="020B0604030504040204" pitchFamily="34" charset="0"/>
              </a:rPr>
              <a:t>Assistant Director for Research (Public Policy) </a:t>
            </a:r>
          </a:p>
          <a:p>
            <a:pPr fontAlgn="auto">
              <a:spcAft>
                <a:spcPts val="0"/>
              </a:spcAft>
              <a:defRPr/>
            </a:pPr>
            <a:r>
              <a:rPr lang="en-US" sz="1600" dirty="0">
                <a:latin typeface="Verdana" panose="020B0604030504040204" pitchFamily="34" charset="0"/>
                <a:ea typeface="Verdana" panose="020B0604030504040204" pitchFamily="34" charset="0"/>
              </a:rPr>
              <a:t>Ph.D. (Yale), M.Sc. (LSE), BA (Stanford)</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50" y="3622675"/>
            <a:ext cx="6789738"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1800" b="1" dirty="0">
                <a:solidFill>
                  <a:srgbClr val="C00000"/>
                </a:solidFill>
                <a:latin typeface="Roboto" panose="02000000000000000000" pitchFamily="2" charset="0"/>
                <a:ea typeface="Roboto" panose="02000000000000000000" pitchFamily="2" charset="0"/>
              </a:rPr>
              <a:t>American Academy of Actuaries</a:t>
            </a:r>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17550" y="3508375"/>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2" name="Image 1">
            <a:extLst>
              <a:ext uri="{FF2B5EF4-FFF2-40B4-BE49-F238E27FC236}">
                <a16:creationId xmlns:a16="http://schemas.microsoft.com/office/drawing/2014/main" id="{1DB04140-4F7E-42D1-812F-6292232C505D}"/>
              </a:ext>
            </a:extLst>
          </p:cNvPr>
          <p:cNvPicPr>
            <a:picLocks noChangeAspect="1"/>
          </p:cNvPicPr>
          <p:nvPr/>
        </p:nvPicPr>
        <p:blipFill>
          <a:blip r:embed="rId4"/>
          <a:stretch>
            <a:fillRect/>
          </a:stretch>
        </p:blipFill>
        <p:spPr>
          <a:xfrm>
            <a:off x="936547" y="2105933"/>
            <a:ext cx="829128" cy="1243692"/>
          </a:xfrm>
          <a:prstGeom prst="rect">
            <a:avLst/>
          </a:prstGeom>
        </p:spPr>
      </p:pic>
      <p:pic>
        <p:nvPicPr>
          <p:cNvPr id="3" name="Image 2">
            <a:extLst>
              <a:ext uri="{FF2B5EF4-FFF2-40B4-BE49-F238E27FC236}">
                <a16:creationId xmlns:a16="http://schemas.microsoft.com/office/drawing/2014/main" id="{FA35690D-6636-4D1A-B510-80B90F8EA414}"/>
              </a:ext>
            </a:extLst>
          </p:cNvPr>
          <p:cNvPicPr>
            <a:picLocks noChangeAspect="1"/>
          </p:cNvPicPr>
          <p:nvPr/>
        </p:nvPicPr>
        <p:blipFill>
          <a:blip r:embed="rId5"/>
          <a:stretch>
            <a:fillRect/>
          </a:stretch>
        </p:blipFill>
        <p:spPr>
          <a:xfrm>
            <a:off x="500645" y="3740149"/>
            <a:ext cx="1700931" cy="8169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889B-AD46-425E-8E83-6E7CEE11D123}"/>
              </a:ext>
            </a:extLst>
          </p:cNvPr>
          <p:cNvSpPr>
            <a:spLocks noGrp="1"/>
          </p:cNvSpPr>
          <p:nvPr>
            <p:ph type="title"/>
          </p:nvPr>
        </p:nvSpPr>
        <p:spPr/>
        <p:txBody>
          <a:bodyPr/>
          <a:lstStyle/>
          <a:p>
            <a:r>
              <a:rPr lang="en-US" sz="3600" dirty="0"/>
              <a:t>Actuaries Climate Index</a:t>
            </a:r>
            <a:r>
              <a:rPr lang="en-US" sz="3600" baseline="30000" dirty="0"/>
              <a:t>®</a:t>
            </a:r>
            <a:r>
              <a:rPr lang="en-US" sz="3600" dirty="0"/>
              <a:t> (ACI), 1961–2018: </a:t>
            </a:r>
            <a:br>
              <a:rPr lang="en-US" sz="3600" dirty="0"/>
            </a:br>
            <a:r>
              <a:rPr lang="en-US" sz="3600" dirty="0"/>
              <a:t>reveals increasing frequency of extreme weather</a:t>
            </a:r>
          </a:p>
        </p:txBody>
      </p:sp>
      <p:sp>
        <p:nvSpPr>
          <p:cNvPr id="4" name="Slide Number Placeholder 3">
            <a:extLst>
              <a:ext uri="{FF2B5EF4-FFF2-40B4-BE49-F238E27FC236}">
                <a16:creationId xmlns:a16="http://schemas.microsoft.com/office/drawing/2014/main" id="{A516381C-7071-4A50-AB6B-DAC72D861E8D}"/>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5" name="Content Placeholder 3">
            <a:extLst>
              <a:ext uri="{FF2B5EF4-FFF2-40B4-BE49-F238E27FC236}">
                <a16:creationId xmlns:a16="http://schemas.microsoft.com/office/drawing/2014/main" id="{896B430E-8E52-4E0B-9093-9AFD0983E84B}"/>
              </a:ext>
            </a:extLst>
          </p:cNvPr>
          <p:cNvGraphicFramePr>
            <a:graphicFrameLocks noGrp="1"/>
          </p:cNvGraphicFramePr>
          <p:nvPr>
            <p:ph sz="quarter" idx="1"/>
          </p:nvPr>
        </p:nvGraphicFramePr>
        <p:xfrm>
          <a:off x="817563" y="1600201"/>
          <a:ext cx="10460037" cy="4158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081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A9AE-D403-4B03-806A-3DA185CF0441}"/>
              </a:ext>
            </a:extLst>
          </p:cNvPr>
          <p:cNvSpPr>
            <a:spLocks noGrp="1"/>
          </p:cNvSpPr>
          <p:nvPr>
            <p:ph type="title"/>
          </p:nvPr>
        </p:nvSpPr>
        <p:spPr/>
        <p:txBody>
          <a:bodyPr/>
          <a:lstStyle/>
          <a:p>
            <a:r>
              <a:rPr lang="en-US" dirty="0"/>
              <a:t>ACI—Background</a:t>
            </a:r>
          </a:p>
        </p:txBody>
      </p:sp>
      <p:sp>
        <p:nvSpPr>
          <p:cNvPr id="3" name="Content Placeholder 2">
            <a:extLst>
              <a:ext uri="{FF2B5EF4-FFF2-40B4-BE49-F238E27FC236}">
                <a16:creationId xmlns:a16="http://schemas.microsoft.com/office/drawing/2014/main" id="{AA26B14D-ED83-46BE-B284-76ED049EA244}"/>
              </a:ext>
            </a:extLst>
          </p:cNvPr>
          <p:cNvSpPr>
            <a:spLocks noGrp="1"/>
          </p:cNvSpPr>
          <p:nvPr>
            <p:ph sz="quarter" idx="1"/>
          </p:nvPr>
        </p:nvSpPr>
        <p:spPr/>
        <p:txBody>
          <a:bodyPr/>
          <a:lstStyle/>
          <a:p>
            <a:pPr>
              <a:lnSpc>
                <a:spcPct val="150000"/>
              </a:lnSpc>
              <a:buFont typeface="Wingdings" panose="05000000000000000000" pitchFamily="2" charset="2"/>
              <a:buChar char="q"/>
            </a:pPr>
            <a:r>
              <a:rPr lang="en-US" sz="2400" dirty="0"/>
              <a:t>An educational tool providing information about weather trends in the United States and Canada, updated quarterly</a:t>
            </a:r>
          </a:p>
          <a:p>
            <a:pPr>
              <a:lnSpc>
                <a:spcPct val="150000"/>
              </a:lnSpc>
              <a:buFont typeface="Wingdings" panose="05000000000000000000" pitchFamily="2" charset="2"/>
              <a:buChar char="q"/>
            </a:pPr>
            <a:r>
              <a:rPr lang="en-US" sz="2400" dirty="0"/>
              <a:t>Retrospective analysis of data as opposed to a forecast of future trends</a:t>
            </a:r>
          </a:p>
          <a:p>
            <a:pPr>
              <a:lnSpc>
                <a:spcPct val="150000"/>
              </a:lnSpc>
              <a:buFont typeface="Wingdings" panose="05000000000000000000" pitchFamily="2" charset="2"/>
              <a:buChar char="q"/>
            </a:pPr>
            <a:r>
              <a:rPr lang="en-US" sz="2400" dirty="0"/>
              <a:t>Covers rainfall, temperature, dry spells, wind speed, and sea level </a:t>
            </a:r>
          </a:p>
          <a:p>
            <a:pPr>
              <a:lnSpc>
                <a:spcPct val="150000"/>
              </a:lnSpc>
              <a:buFont typeface="Wingdings" panose="05000000000000000000" pitchFamily="2" charset="2"/>
              <a:buChar char="q"/>
            </a:pPr>
            <a:r>
              <a:rPr lang="en-US" sz="2400" dirty="0"/>
              <a:t>Breaks North America into 12 regions, and analyzes each region separately</a:t>
            </a:r>
          </a:p>
          <a:p>
            <a:pPr>
              <a:lnSpc>
                <a:spcPct val="150000"/>
              </a:lnSpc>
              <a:buFont typeface="Wingdings" panose="05000000000000000000" pitchFamily="2" charset="2"/>
              <a:buChar char="q"/>
            </a:pPr>
            <a:r>
              <a:rPr lang="en-US" sz="2400" dirty="0"/>
              <a:t>Spans the period from 1961 to the present, with 1961–90 as a reference period</a:t>
            </a:r>
          </a:p>
          <a:p>
            <a:pPr>
              <a:lnSpc>
                <a:spcPct val="150000"/>
              </a:lnSpc>
              <a:buFont typeface="Wingdings" panose="05000000000000000000" pitchFamily="2" charset="2"/>
              <a:buChar char="q"/>
            </a:pPr>
            <a:r>
              <a:rPr lang="en-US" sz="2400" dirty="0"/>
              <a:t>Foundation for Actuaries Climate Risk Index </a:t>
            </a:r>
          </a:p>
          <a:p>
            <a:endParaRPr lang="en-US" dirty="0"/>
          </a:p>
        </p:txBody>
      </p:sp>
      <p:sp>
        <p:nvSpPr>
          <p:cNvPr id="4" name="Slide Number Placeholder 3">
            <a:extLst>
              <a:ext uri="{FF2B5EF4-FFF2-40B4-BE49-F238E27FC236}">
                <a16:creationId xmlns:a16="http://schemas.microsoft.com/office/drawing/2014/main" id="{8D54E298-1331-4538-8A28-D16696E29247}"/>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5832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4C3E-B832-4878-BC87-19FB7FE15FEC}"/>
              </a:ext>
            </a:extLst>
          </p:cNvPr>
          <p:cNvSpPr>
            <a:spLocks noGrp="1"/>
          </p:cNvSpPr>
          <p:nvPr>
            <p:ph type="title"/>
          </p:nvPr>
        </p:nvSpPr>
        <p:spPr>
          <a:xfrm>
            <a:off x="816864" y="404286"/>
            <a:ext cx="10871200" cy="990600"/>
          </a:xfrm>
        </p:spPr>
        <p:txBody>
          <a:bodyPr/>
          <a:lstStyle/>
          <a:p>
            <a:r>
              <a:rPr lang="en-US" sz="3600" dirty="0"/>
              <a:t>NORTH AMERICAN ACTUARIAL ASSOCIATIONS RESPONSIBLE FOR THE ACTUARIES CLIMATE INDEX</a:t>
            </a:r>
            <a:br>
              <a:rPr lang="en-US" sz="3600" dirty="0"/>
            </a:br>
            <a:endParaRPr lang="en-US" sz="3600" dirty="0"/>
          </a:p>
        </p:txBody>
      </p:sp>
      <p:sp>
        <p:nvSpPr>
          <p:cNvPr id="4" name="Slide Number Placeholder 3">
            <a:extLst>
              <a:ext uri="{FF2B5EF4-FFF2-40B4-BE49-F238E27FC236}">
                <a16:creationId xmlns:a16="http://schemas.microsoft.com/office/drawing/2014/main" id="{5CD06F6E-A713-41BD-95A0-29C485FBFC62}"/>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34" descr="479747_658184450874367_1051598022_n">
            <a:extLst>
              <a:ext uri="{FF2B5EF4-FFF2-40B4-BE49-F238E27FC236}">
                <a16:creationId xmlns:a16="http://schemas.microsoft.com/office/drawing/2014/main" id="{58455543-B3C7-49BD-9726-E97D481B48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98104" y="4293512"/>
            <a:ext cx="124301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40" descr="ANd9GcRCC0FtnwRNO_HhRBHngJT2tlrfKAX1BETcI9CES4cHTp1pFYxO">
            <a:extLst>
              <a:ext uri="{FF2B5EF4-FFF2-40B4-BE49-F238E27FC236}">
                <a16:creationId xmlns:a16="http://schemas.microsoft.com/office/drawing/2014/main" id="{577DB189-9E6E-4A82-8238-5580625CE2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11343" y="4957569"/>
            <a:ext cx="1675606" cy="156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45" descr="logo-cia">
            <a:extLst>
              <a:ext uri="{FF2B5EF4-FFF2-40B4-BE49-F238E27FC236}">
                <a16:creationId xmlns:a16="http://schemas.microsoft.com/office/drawing/2014/main" id="{F115EAE3-823E-4218-AAE2-5C00053CD2D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42033" y="3207826"/>
            <a:ext cx="3111070" cy="9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7">
            <a:extLst>
              <a:ext uri="{FF2B5EF4-FFF2-40B4-BE49-F238E27FC236}">
                <a16:creationId xmlns:a16="http://schemas.microsoft.com/office/drawing/2014/main" id="{5DF1D1C6-3456-42D4-80B3-FD73A7343A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7665" y="1811054"/>
            <a:ext cx="2901820" cy="1396772"/>
          </a:xfrm>
          <a:prstGeom prst="rect">
            <a:avLst/>
          </a:prstGeom>
        </p:spPr>
      </p:pic>
    </p:spTree>
    <p:extLst>
      <p:ext uri="{BB962C8B-B14F-4D97-AF65-F5344CB8AC3E}">
        <p14:creationId xmlns:p14="http://schemas.microsoft.com/office/powerpoint/2010/main" val="65826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5C85-CB56-4FB8-8A3C-910A25B61D92}"/>
              </a:ext>
            </a:extLst>
          </p:cNvPr>
          <p:cNvSpPr>
            <a:spLocks noGrp="1"/>
          </p:cNvSpPr>
          <p:nvPr>
            <p:ph type="title"/>
          </p:nvPr>
        </p:nvSpPr>
        <p:spPr/>
        <p:txBody>
          <a:bodyPr/>
          <a:lstStyle/>
          <a:p>
            <a:r>
              <a:rPr lang="en-US" sz="3600" dirty="0"/>
              <a:t>ACI Climate Regions: </a:t>
            </a:r>
            <a:br>
              <a:rPr lang="en-US" sz="3600" dirty="0"/>
            </a:br>
            <a:r>
              <a:rPr lang="en-US" sz="3600" dirty="0"/>
              <a:t>Large, Climatologically Heterogeneous</a:t>
            </a:r>
          </a:p>
        </p:txBody>
      </p:sp>
      <p:sp>
        <p:nvSpPr>
          <p:cNvPr id="4" name="Slide Number Placeholder 3">
            <a:extLst>
              <a:ext uri="{FF2B5EF4-FFF2-40B4-BE49-F238E27FC236}">
                <a16:creationId xmlns:a16="http://schemas.microsoft.com/office/drawing/2014/main" id="{8018BD33-460A-4695-B76C-604DF3904C21}"/>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2">
            <a:extLst>
              <a:ext uri="{FF2B5EF4-FFF2-40B4-BE49-F238E27FC236}">
                <a16:creationId xmlns:a16="http://schemas.microsoft.com/office/drawing/2014/main" id="{B83208CE-6966-41D2-8E39-2896D60B9E38}"/>
              </a:ext>
            </a:extLst>
          </p:cNvPr>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bwMode="auto">
          <a:xfrm>
            <a:off x="4140070" y="1517653"/>
            <a:ext cx="5019972" cy="49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a:extLst>
              <a:ext uri="{FF2B5EF4-FFF2-40B4-BE49-F238E27FC236}">
                <a16:creationId xmlns:a16="http://schemas.microsoft.com/office/drawing/2014/main" id="{777BB5D9-846C-42DE-B7DF-68B877F3604C}"/>
              </a:ext>
            </a:extLst>
          </p:cNvPr>
          <p:cNvGraphicFramePr>
            <a:graphicFrameLocks noGrp="1"/>
          </p:cNvGraphicFramePr>
          <p:nvPr/>
        </p:nvGraphicFramePr>
        <p:xfrm>
          <a:off x="1360264" y="2178327"/>
          <a:ext cx="2480215" cy="4031296"/>
        </p:xfrm>
        <a:graphic>
          <a:graphicData uri="http://schemas.openxmlformats.org/drawingml/2006/table">
            <a:tbl>
              <a:tblPr/>
              <a:tblGrid>
                <a:gridCol w="2002803">
                  <a:extLst>
                    <a:ext uri="{9D8B030D-6E8A-4147-A177-3AD203B41FA5}">
                      <a16:colId xmlns:a16="http://schemas.microsoft.com/office/drawing/2014/main" val="20000"/>
                    </a:ext>
                  </a:extLst>
                </a:gridCol>
                <a:gridCol w="477412">
                  <a:extLst>
                    <a:ext uri="{9D8B030D-6E8A-4147-A177-3AD203B41FA5}">
                      <a16:colId xmlns:a16="http://schemas.microsoft.com/office/drawing/2014/main" val="20001"/>
                    </a:ext>
                  </a:extLst>
                </a:gridCol>
              </a:tblGrid>
              <a:tr h="1096960">
                <a:tc>
                  <a:txBody>
                    <a:bodyPr/>
                    <a:lstStyle/>
                    <a:p>
                      <a:pPr algn="ctr" fontAlgn="b"/>
                      <a:r>
                        <a:rPr lang="en-US" sz="1500" b="0" i="0" u="none" strike="noStrike" dirty="0">
                          <a:solidFill>
                            <a:srgbClr val="000000"/>
                          </a:solidFill>
                          <a:effectLst/>
                          <a:latin typeface="Calibri" panose="020F0502020204030204" pitchFamily="34" charset="0"/>
                        </a:rPr>
                        <a:t>Region Name</a:t>
                      </a:r>
                    </a:p>
                  </a:txBody>
                  <a:tcPr marL="6987" marR="6987" marT="6987" marB="0" anchor="b">
                    <a:lnL>
                      <a:noFill/>
                    </a:lnL>
                    <a:lnR>
                      <a:noFill/>
                    </a:lnR>
                    <a:lnT>
                      <a:noFill/>
                    </a:lnT>
                    <a:lnB>
                      <a:noFill/>
                    </a:lnB>
                  </a:tcPr>
                </a:tc>
                <a:tc>
                  <a:txBody>
                    <a:bodyPr/>
                    <a:lstStyle/>
                    <a:p>
                      <a:pPr algn="ctr" fontAlgn="b"/>
                      <a:r>
                        <a:rPr lang="en-US" sz="1500" b="0" i="0" u="none" strike="noStrike" dirty="0">
                          <a:solidFill>
                            <a:srgbClr val="000000"/>
                          </a:solidFill>
                          <a:effectLst/>
                          <a:latin typeface="Calibri" panose="020F0502020204030204" pitchFamily="34" charset="0"/>
                        </a:rPr>
                        <a:t>Region</a:t>
                      </a:r>
                    </a:p>
                  </a:txBody>
                  <a:tcPr marL="6987" marR="6987" marT="6987" marB="0" vert="vert270" anchor="b">
                    <a:lnL>
                      <a:noFill/>
                    </a:lnL>
                    <a:lnR>
                      <a:noFill/>
                    </a:lnR>
                    <a:lnT>
                      <a:noFill/>
                    </a:lnT>
                    <a:lnB>
                      <a:noFill/>
                    </a:lnB>
                  </a:tcPr>
                </a:tc>
                <a:extLst>
                  <a:ext uri="{0D108BD9-81ED-4DB2-BD59-A6C34878D82A}">
                    <a16:rowId xmlns:a16="http://schemas.microsoft.com/office/drawing/2014/main" val="10000"/>
                  </a:ext>
                </a:extLst>
              </a:tr>
              <a:tr h="244528">
                <a:tc>
                  <a:txBody>
                    <a:bodyPr/>
                    <a:lstStyle/>
                    <a:p>
                      <a:pPr algn="r" fontAlgn="b"/>
                      <a:r>
                        <a:rPr lang="en-US" sz="1500" b="1" i="0" u="none" strike="noStrike" dirty="0">
                          <a:solidFill>
                            <a:srgbClr val="000000"/>
                          </a:solidFill>
                          <a:effectLst/>
                          <a:latin typeface="Calibri" panose="020F0502020204030204" pitchFamily="34" charset="0"/>
                        </a:rPr>
                        <a:t>Central Arctic </a:t>
                      </a:r>
                    </a:p>
                  </a:txBody>
                  <a:tcPr marL="6987" marR="6987" marT="6987" marB="0" anchor="b">
                    <a:lnL>
                      <a:noFill/>
                    </a:lnL>
                    <a:lnR>
                      <a:noFill/>
                    </a:lnR>
                    <a:lnT>
                      <a:noFill/>
                    </a:lnT>
                    <a:lnB>
                      <a:noFill/>
                    </a:lnB>
                  </a:tcPr>
                </a:tc>
                <a:tc>
                  <a:txBody>
                    <a:bodyPr/>
                    <a:lstStyle/>
                    <a:p>
                      <a:pPr algn="ctr" fontAlgn="b"/>
                      <a:r>
                        <a:rPr lang="en-US" sz="1500" b="1" i="0" u="none" strike="noStrike" dirty="0">
                          <a:solidFill>
                            <a:srgbClr val="000000"/>
                          </a:solidFill>
                          <a:effectLst/>
                          <a:latin typeface="Calibri" panose="020F0502020204030204" pitchFamily="34" charset="0"/>
                        </a:rPr>
                        <a:t>CAR</a:t>
                      </a:r>
                    </a:p>
                  </a:txBody>
                  <a:tcPr marL="6987" marR="6987" marT="6987" marB="0" anchor="b">
                    <a:lnL>
                      <a:noFill/>
                    </a:lnL>
                    <a:lnR>
                      <a:noFill/>
                    </a:lnR>
                    <a:lnT>
                      <a:noFill/>
                    </a:lnT>
                    <a:lnB>
                      <a:noFill/>
                    </a:lnB>
                  </a:tcPr>
                </a:tc>
                <a:extLst>
                  <a:ext uri="{0D108BD9-81ED-4DB2-BD59-A6C34878D82A}">
                    <a16:rowId xmlns:a16="http://schemas.microsoft.com/office/drawing/2014/main" val="10001"/>
                  </a:ext>
                </a:extLst>
              </a:tr>
              <a:tr h="244528">
                <a:tc>
                  <a:txBody>
                    <a:bodyPr/>
                    <a:lstStyle/>
                    <a:p>
                      <a:pPr algn="r" fontAlgn="b"/>
                      <a:r>
                        <a:rPr lang="en-US" sz="1500" b="1" i="0" u="none" strike="noStrike">
                          <a:solidFill>
                            <a:srgbClr val="000000"/>
                          </a:solidFill>
                          <a:effectLst/>
                          <a:latin typeface="Calibri" panose="020F0502020204030204" pitchFamily="34" charset="0"/>
                        </a:rPr>
                        <a:t>Northeast Atlantic </a:t>
                      </a:r>
                    </a:p>
                  </a:txBody>
                  <a:tcPr marL="6987" marR="6987" marT="6987" marB="0" anchor="b">
                    <a:lnL>
                      <a:noFill/>
                    </a:lnL>
                    <a:lnR>
                      <a:noFill/>
                    </a:lnR>
                    <a:lnT>
                      <a:noFill/>
                    </a:lnT>
                    <a:lnB>
                      <a:noFill/>
                    </a:lnB>
                  </a:tcPr>
                </a:tc>
                <a:tc>
                  <a:txBody>
                    <a:bodyPr/>
                    <a:lstStyle/>
                    <a:p>
                      <a:pPr algn="ctr" fontAlgn="b"/>
                      <a:r>
                        <a:rPr lang="en-US" sz="1500" b="1" i="0" u="none" strike="noStrike" dirty="0">
                          <a:solidFill>
                            <a:srgbClr val="000000"/>
                          </a:solidFill>
                          <a:effectLst/>
                          <a:latin typeface="Calibri" panose="020F0502020204030204" pitchFamily="34" charset="0"/>
                        </a:rPr>
                        <a:t>NEA</a:t>
                      </a:r>
                    </a:p>
                  </a:txBody>
                  <a:tcPr marL="6987" marR="6987" marT="6987" marB="0" anchor="b">
                    <a:lnL>
                      <a:noFill/>
                    </a:lnL>
                    <a:lnR>
                      <a:noFill/>
                    </a:lnR>
                    <a:lnT>
                      <a:noFill/>
                    </a:lnT>
                    <a:lnB>
                      <a:noFill/>
                    </a:lnB>
                  </a:tcPr>
                </a:tc>
                <a:extLst>
                  <a:ext uri="{0D108BD9-81ED-4DB2-BD59-A6C34878D82A}">
                    <a16:rowId xmlns:a16="http://schemas.microsoft.com/office/drawing/2014/main" val="10002"/>
                  </a:ext>
                </a:extLst>
              </a:tr>
              <a:tr h="244528">
                <a:tc>
                  <a:txBody>
                    <a:bodyPr/>
                    <a:lstStyle/>
                    <a:p>
                      <a:pPr algn="r" fontAlgn="b"/>
                      <a:r>
                        <a:rPr lang="en-US" sz="1500" b="1" i="0" u="none" strike="noStrike" dirty="0">
                          <a:solidFill>
                            <a:srgbClr val="000000"/>
                          </a:solidFill>
                          <a:effectLst/>
                          <a:latin typeface="Calibri" panose="020F0502020204030204" pitchFamily="34" charset="0"/>
                        </a:rPr>
                        <a:t>Northeast Forest </a:t>
                      </a:r>
                    </a:p>
                  </a:txBody>
                  <a:tcPr marL="6987" marR="6987" marT="6987" marB="0" anchor="b">
                    <a:lnL>
                      <a:noFill/>
                    </a:lnL>
                    <a:lnR>
                      <a:noFill/>
                    </a:lnR>
                    <a:lnT>
                      <a:noFill/>
                    </a:lnT>
                    <a:lnB>
                      <a:noFill/>
                    </a:lnB>
                  </a:tcPr>
                </a:tc>
                <a:tc>
                  <a:txBody>
                    <a:bodyPr/>
                    <a:lstStyle/>
                    <a:p>
                      <a:pPr algn="ctr" fontAlgn="b"/>
                      <a:r>
                        <a:rPr lang="en-US" sz="1500" b="1" i="0" u="none" strike="noStrike" dirty="0">
                          <a:solidFill>
                            <a:srgbClr val="000000"/>
                          </a:solidFill>
                          <a:effectLst/>
                          <a:latin typeface="Calibri" panose="020F0502020204030204" pitchFamily="34" charset="0"/>
                        </a:rPr>
                        <a:t>NEF</a:t>
                      </a:r>
                    </a:p>
                  </a:txBody>
                  <a:tcPr marL="6987" marR="6987" marT="6987" marB="0" anchor="b">
                    <a:lnL>
                      <a:noFill/>
                    </a:lnL>
                    <a:lnR>
                      <a:noFill/>
                    </a:lnR>
                    <a:lnT>
                      <a:noFill/>
                    </a:lnT>
                    <a:lnB>
                      <a:noFill/>
                    </a:lnB>
                  </a:tcPr>
                </a:tc>
                <a:extLst>
                  <a:ext uri="{0D108BD9-81ED-4DB2-BD59-A6C34878D82A}">
                    <a16:rowId xmlns:a16="http://schemas.microsoft.com/office/drawing/2014/main" val="10003"/>
                  </a:ext>
                </a:extLst>
              </a:tr>
              <a:tr h="244528">
                <a:tc>
                  <a:txBody>
                    <a:bodyPr/>
                    <a:lstStyle/>
                    <a:p>
                      <a:pPr algn="r" fontAlgn="b"/>
                      <a:r>
                        <a:rPr lang="en-US" sz="1500" b="1" i="0" u="none" strike="noStrike">
                          <a:solidFill>
                            <a:srgbClr val="000000"/>
                          </a:solidFill>
                          <a:effectLst/>
                          <a:latin typeface="Calibri" panose="020F0502020204030204" pitchFamily="34" charset="0"/>
                        </a:rPr>
                        <a:t>Northern Plains </a:t>
                      </a:r>
                    </a:p>
                  </a:txBody>
                  <a:tcPr marL="6987" marR="6987" marT="6987" marB="0" anchor="b">
                    <a:lnL>
                      <a:noFill/>
                    </a:lnL>
                    <a:lnR>
                      <a:noFill/>
                    </a:lnR>
                    <a:lnT>
                      <a:noFill/>
                    </a:lnT>
                    <a:lnB>
                      <a:noFill/>
                    </a:lnB>
                  </a:tcPr>
                </a:tc>
                <a:tc>
                  <a:txBody>
                    <a:bodyPr/>
                    <a:lstStyle/>
                    <a:p>
                      <a:pPr algn="ctr" fontAlgn="b"/>
                      <a:r>
                        <a:rPr lang="en-US" sz="1500" b="1" i="0" u="none" strike="noStrike">
                          <a:solidFill>
                            <a:srgbClr val="000000"/>
                          </a:solidFill>
                          <a:effectLst/>
                          <a:latin typeface="Calibri" panose="020F0502020204030204" pitchFamily="34" charset="0"/>
                        </a:rPr>
                        <a:t>NPL</a:t>
                      </a:r>
                    </a:p>
                  </a:txBody>
                  <a:tcPr marL="6987" marR="6987" marT="6987" marB="0" anchor="b">
                    <a:lnL>
                      <a:noFill/>
                    </a:lnL>
                    <a:lnR>
                      <a:noFill/>
                    </a:lnR>
                    <a:lnT>
                      <a:noFill/>
                    </a:lnT>
                    <a:lnB>
                      <a:noFill/>
                    </a:lnB>
                  </a:tcPr>
                </a:tc>
                <a:extLst>
                  <a:ext uri="{0D108BD9-81ED-4DB2-BD59-A6C34878D82A}">
                    <a16:rowId xmlns:a16="http://schemas.microsoft.com/office/drawing/2014/main" val="10004"/>
                  </a:ext>
                </a:extLst>
              </a:tr>
              <a:tr h="244528">
                <a:tc>
                  <a:txBody>
                    <a:bodyPr/>
                    <a:lstStyle/>
                    <a:p>
                      <a:pPr algn="r" fontAlgn="b"/>
                      <a:r>
                        <a:rPr lang="en-US" sz="1500" b="1" i="0" u="none" strike="noStrike">
                          <a:solidFill>
                            <a:srgbClr val="000000"/>
                          </a:solidFill>
                          <a:effectLst/>
                          <a:latin typeface="Calibri" panose="020F0502020204030204" pitchFamily="34" charset="0"/>
                        </a:rPr>
                        <a:t>Northwest Pacific </a:t>
                      </a:r>
                    </a:p>
                  </a:txBody>
                  <a:tcPr marL="6987" marR="6987" marT="6987" marB="0" anchor="b">
                    <a:lnL>
                      <a:noFill/>
                    </a:lnL>
                    <a:lnR>
                      <a:noFill/>
                    </a:lnR>
                    <a:lnT>
                      <a:noFill/>
                    </a:lnT>
                    <a:lnB>
                      <a:noFill/>
                    </a:lnB>
                  </a:tcPr>
                </a:tc>
                <a:tc>
                  <a:txBody>
                    <a:bodyPr/>
                    <a:lstStyle/>
                    <a:p>
                      <a:pPr algn="ctr" fontAlgn="b"/>
                      <a:r>
                        <a:rPr lang="en-US" sz="1500" b="1" i="0" u="none" strike="noStrike">
                          <a:solidFill>
                            <a:srgbClr val="000000"/>
                          </a:solidFill>
                          <a:effectLst/>
                          <a:latin typeface="Calibri" panose="020F0502020204030204" pitchFamily="34" charset="0"/>
                        </a:rPr>
                        <a:t>NWP</a:t>
                      </a:r>
                    </a:p>
                  </a:txBody>
                  <a:tcPr marL="6987" marR="6987" marT="6987" marB="0" anchor="b">
                    <a:lnL>
                      <a:noFill/>
                    </a:lnL>
                    <a:lnR>
                      <a:noFill/>
                    </a:lnR>
                    <a:lnT>
                      <a:noFill/>
                    </a:lnT>
                    <a:lnB>
                      <a:noFill/>
                    </a:lnB>
                  </a:tcPr>
                </a:tc>
                <a:extLst>
                  <a:ext uri="{0D108BD9-81ED-4DB2-BD59-A6C34878D82A}">
                    <a16:rowId xmlns:a16="http://schemas.microsoft.com/office/drawing/2014/main" val="10005"/>
                  </a:ext>
                </a:extLst>
              </a:tr>
              <a:tr h="244528">
                <a:tc>
                  <a:txBody>
                    <a:bodyPr/>
                    <a:lstStyle/>
                    <a:p>
                      <a:pPr algn="r" fontAlgn="b"/>
                      <a:r>
                        <a:rPr lang="en-US" sz="1500" b="1" i="0" u="none" strike="noStrike" dirty="0">
                          <a:solidFill>
                            <a:srgbClr val="000000"/>
                          </a:solidFill>
                          <a:effectLst/>
                          <a:latin typeface="Calibri" panose="020F0502020204030204" pitchFamily="34" charset="0"/>
                        </a:rPr>
                        <a:t>Alaska </a:t>
                      </a:r>
                    </a:p>
                  </a:txBody>
                  <a:tcPr marL="6987" marR="6987" marT="6987" marB="0" anchor="b">
                    <a:lnL>
                      <a:noFill/>
                    </a:lnL>
                    <a:lnR>
                      <a:noFill/>
                    </a:lnR>
                    <a:lnT>
                      <a:noFill/>
                    </a:lnT>
                    <a:lnB>
                      <a:noFill/>
                    </a:lnB>
                  </a:tcPr>
                </a:tc>
                <a:tc>
                  <a:txBody>
                    <a:bodyPr/>
                    <a:lstStyle/>
                    <a:p>
                      <a:pPr algn="ctr" fontAlgn="b"/>
                      <a:r>
                        <a:rPr lang="en-US" sz="1500" b="1" i="0" u="none" strike="noStrike">
                          <a:solidFill>
                            <a:srgbClr val="000000"/>
                          </a:solidFill>
                          <a:effectLst/>
                          <a:latin typeface="Calibri" panose="020F0502020204030204" pitchFamily="34" charset="0"/>
                        </a:rPr>
                        <a:t>ALA</a:t>
                      </a:r>
                    </a:p>
                  </a:txBody>
                  <a:tcPr marL="6987" marR="6987" marT="6987" marB="0" anchor="b">
                    <a:lnL>
                      <a:noFill/>
                    </a:lnL>
                    <a:lnR>
                      <a:noFill/>
                    </a:lnR>
                    <a:lnT>
                      <a:noFill/>
                    </a:lnT>
                    <a:lnB>
                      <a:noFill/>
                    </a:lnB>
                  </a:tcPr>
                </a:tc>
                <a:extLst>
                  <a:ext uri="{0D108BD9-81ED-4DB2-BD59-A6C34878D82A}">
                    <a16:rowId xmlns:a16="http://schemas.microsoft.com/office/drawing/2014/main" val="10006"/>
                  </a:ext>
                </a:extLst>
              </a:tr>
              <a:tr h="244528">
                <a:tc>
                  <a:txBody>
                    <a:bodyPr/>
                    <a:lstStyle/>
                    <a:p>
                      <a:pPr algn="r" fontAlgn="b"/>
                      <a:r>
                        <a:rPr lang="en-US" sz="1500" b="1" i="0" u="none" strike="noStrike">
                          <a:solidFill>
                            <a:srgbClr val="000000"/>
                          </a:solidFill>
                          <a:effectLst/>
                          <a:latin typeface="Calibri" panose="020F0502020204030204" pitchFamily="34" charset="0"/>
                        </a:rPr>
                        <a:t>Central East Atlantic </a:t>
                      </a:r>
                    </a:p>
                  </a:txBody>
                  <a:tcPr marL="6987" marR="6987" marT="6987" marB="0" anchor="b">
                    <a:lnL>
                      <a:noFill/>
                    </a:lnL>
                    <a:lnR>
                      <a:noFill/>
                    </a:lnR>
                    <a:lnT>
                      <a:noFill/>
                    </a:lnT>
                    <a:lnB>
                      <a:noFill/>
                    </a:lnB>
                  </a:tcPr>
                </a:tc>
                <a:tc>
                  <a:txBody>
                    <a:bodyPr/>
                    <a:lstStyle/>
                    <a:p>
                      <a:pPr algn="ctr" fontAlgn="b"/>
                      <a:r>
                        <a:rPr lang="en-US" sz="1500" b="1" i="0" u="none" strike="noStrike">
                          <a:solidFill>
                            <a:srgbClr val="000000"/>
                          </a:solidFill>
                          <a:effectLst/>
                          <a:latin typeface="Calibri" panose="020F0502020204030204" pitchFamily="34" charset="0"/>
                        </a:rPr>
                        <a:t>CEA</a:t>
                      </a:r>
                    </a:p>
                  </a:txBody>
                  <a:tcPr marL="6987" marR="6987" marT="6987" marB="0" anchor="b">
                    <a:lnL>
                      <a:noFill/>
                    </a:lnL>
                    <a:lnR>
                      <a:noFill/>
                    </a:lnR>
                    <a:lnT>
                      <a:noFill/>
                    </a:lnT>
                    <a:lnB>
                      <a:noFill/>
                    </a:lnB>
                  </a:tcPr>
                </a:tc>
                <a:extLst>
                  <a:ext uri="{0D108BD9-81ED-4DB2-BD59-A6C34878D82A}">
                    <a16:rowId xmlns:a16="http://schemas.microsoft.com/office/drawing/2014/main" val="10007"/>
                  </a:ext>
                </a:extLst>
              </a:tr>
              <a:tr h="244528">
                <a:tc>
                  <a:txBody>
                    <a:bodyPr/>
                    <a:lstStyle/>
                    <a:p>
                      <a:pPr algn="r" fontAlgn="b"/>
                      <a:r>
                        <a:rPr lang="en-US" sz="1500" b="1" i="0" u="none" strike="noStrike">
                          <a:solidFill>
                            <a:srgbClr val="000000"/>
                          </a:solidFill>
                          <a:effectLst/>
                          <a:latin typeface="Calibri" panose="020F0502020204030204" pitchFamily="34" charset="0"/>
                        </a:rPr>
                        <a:t>Central West Pacific </a:t>
                      </a:r>
                    </a:p>
                  </a:txBody>
                  <a:tcPr marL="6987" marR="6987" marT="6987" marB="0" anchor="b">
                    <a:lnL>
                      <a:noFill/>
                    </a:lnL>
                    <a:lnR>
                      <a:noFill/>
                    </a:lnR>
                    <a:lnT>
                      <a:noFill/>
                    </a:lnT>
                    <a:lnB>
                      <a:noFill/>
                    </a:lnB>
                  </a:tcPr>
                </a:tc>
                <a:tc>
                  <a:txBody>
                    <a:bodyPr/>
                    <a:lstStyle/>
                    <a:p>
                      <a:pPr algn="ctr" fontAlgn="b"/>
                      <a:r>
                        <a:rPr lang="en-US" sz="1500" b="1" i="0" u="none" strike="noStrike">
                          <a:solidFill>
                            <a:srgbClr val="000000"/>
                          </a:solidFill>
                          <a:effectLst/>
                          <a:latin typeface="Calibri" panose="020F0502020204030204" pitchFamily="34" charset="0"/>
                        </a:rPr>
                        <a:t>CWP</a:t>
                      </a:r>
                    </a:p>
                  </a:txBody>
                  <a:tcPr marL="6987" marR="6987" marT="6987" marB="0" anchor="b">
                    <a:lnL>
                      <a:noFill/>
                    </a:lnL>
                    <a:lnR>
                      <a:noFill/>
                    </a:lnR>
                    <a:lnT>
                      <a:noFill/>
                    </a:lnT>
                    <a:lnB>
                      <a:noFill/>
                    </a:lnB>
                  </a:tcPr>
                </a:tc>
                <a:extLst>
                  <a:ext uri="{0D108BD9-81ED-4DB2-BD59-A6C34878D82A}">
                    <a16:rowId xmlns:a16="http://schemas.microsoft.com/office/drawing/2014/main" val="10008"/>
                  </a:ext>
                </a:extLst>
              </a:tr>
              <a:tr h="244528">
                <a:tc>
                  <a:txBody>
                    <a:bodyPr/>
                    <a:lstStyle/>
                    <a:p>
                      <a:pPr algn="r" fontAlgn="b"/>
                      <a:r>
                        <a:rPr lang="en-US" sz="1500" b="1" i="0" u="none" strike="noStrike">
                          <a:solidFill>
                            <a:srgbClr val="000000"/>
                          </a:solidFill>
                          <a:effectLst/>
                          <a:latin typeface="Calibri" panose="020F0502020204030204" pitchFamily="34" charset="0"/>
                        </a:rPr>
                        <a:t>Midwest </a:t>
                      </a:r>
                    </a:p>
                  </a:txBody>
                  <a:tcPr marL="6987" marR="6987" marT="6987" marB="0" anchor="b">
                    <a:lnL>
                      <a:noFill/>
                    </a:lnL>
                    <a:lnR>
                      <a:noFill/>
                    </a:lnR>
                    <a:lnT>
                      <a:noFill/>
                    </a:lnT>
                    <a:lnB>
                      <a:noFill/>
                    </a:lnB>
                  </a:tcPr>
                </a:tc>
                <a:tc>
                  <a:txBody>
                    <a:bodyPr/>
                    <a:lstStyle/>
                    <a:p>
                      <a:pPr algn="ctr" fontAlgn="b"/>
                      <a:r>
                        <a:rPr lang="en-US" sz="1500" b="1" i="0" u="none" strike="noStrike">
                          <a:solidFill>
                            <a:srgbClr val="000000"/>
                          </a:solidFill>
                          <a:effectLst/>
                          <a:latin typeface="Calibri" panose="020F0502020204030204" pitchFamily="34" charset="0"/>
                        </a:rPr>
                        <a:t>MID</a:t>
                      </a:r>
                    </a:p>
                  </a:txBody>
                  <a:tcPr marL="6987" marR="6987" marT="6987" marB="0" anchor="b">
                    <a:lnL>
                      <a:noFill/>
                    </a:lnL>
                    <a:lnR>
                      <a:noFill/>
                    </a:lnR>
                    <a:lnT>
                      <a:noFill/>
                    </a:lnT>
                    <a:lnB>
                      <a:noFill/>
                    </a:lnB>
                  </a:tcPr>
                </a:tc>
                <a:extLst>
                  <a:ext uri="{0D108BD9-81ED-4DB2-BD59-A6C34878D82A}">
                    <a16:rowId xmlns:a16="http://schemas.microsoft.com/office/drawing/2014/main" val="10009"/>
                  </a:ext>
                </a:extLst>
              </a:tr>
              <a:tr h="244528">
                <a:tc>
                  <a:txBody>
                    <a:bodyPr/>
                    <a:lstStyle/>
                    <a:p>
                      <a:pPr algn="r" fontAlgn="b"/>
                      <a:r>
                        <a:rPr lang="en-US" sz="1500" b="1" i="0" u="none" strike="noStrike">
                          <a:solidFill>
                            <a:srgbClr val="000000"/>
                          </a:solidFill>
                          <a:effectLst/>
                          <a:latin typeface="Calibri" panose="020F0502020204030204" pitchFamily="34" charset="0"/>
                        </a:rPr>
                        <a:t>Southeast Atlantic </a:t>
                      </a:r>
                    </a:p>
                  </a:txBody>
                  <a:tcPr marL="6987" marR="6987" marT="6987" marB="0" anchor="b">
                    <a:lnL>
                      <a:noFill/>
                    </a:lnL>
                    <a:lnR>
                      <a:noFill/>
                    </a:lnR>
                    <a:lnT>
                      <a:noFill/>
                    </a:lnT>
                    <a:lnB>
                      <a:noFill/>
                    </a:lnB>
                  </a:tcPr>
                </a:tc>
                <a:tc>
                  <a:txBody>
                    <a:bodyPr/>
                    <a:lstStyle/>
                    <a:p>
                      <a:pPr algn="ctr" fontAlgn="b"/>
                      <a:r>
                        <a:rPr lang="en-US" sz="1500" b="1" i="0" u="none" strike="noStrike">
                          <a:solidFill>
                            <a:srgbClr val="000000"/>
                          </a:solidFill>
                          <a:effectLst/>
                          <a:latin typeface="Calibri" panose="020F0502020204030204" pitchFamily="34" charset="0"/>
                        </a:rPr>
                        <a:t>SEA</a:t>
                      </a:r>
                    </a:p>
                  </a:txBody>
                  <a:tcPr marL="6987" marR="6987" marT="6987" marB="0" anchor="b">
                    <a:lnL>
                      <a:noFill/>
                    </a:lnL>
                    <a:lnR>
                      <a:noFill/>
                    </a:lnR>
                    <a:lnT>
                      <a:noFill/>
                    </a:lnT>
                    <a:lnB>
                      <a:noFill/>
                    </a:lnB>
                  </a:tcPr>
                </a:tc>
                <a:extLst>
                  <a:ext uri="{0D108BD9-81ED-4DB2-BD59-A6C34878D82A}">
                    <a16:rowId xmlns:a16="http://schemas.microsoft.com/office/drawing/2014/main" val="10010"/>
                  </a:ext>
                </a:extLst>
              </a:tr>
              <a:tr h="244528">
                <a:tc>
                  <a:txBody>
                    <a:bodyPr/>
                    <a:lstStyle/>
                    <a:p>
                      <a:pPr algn="r" fontAlgn="b"/>
                      <a:r>
                        <a:rPr lang="en-US" sz="1500" b="1" i="0" u="none" strike="noStrike">
                          <a:solidFill>
                            <a:srgbClr val="000000"/>
                          </a:solidFill>
                          <a:effectLst/>
                          <a:latin typeface="Calibri" panose="020F0502020204030204" pitchFamily="34" charset="0"/>
                        </a:rPr>
                        <a:t>Southern Plains </a:t>
                      </a:r>
                    </a:p>
                  </a:txBody>
                  <a:tcPr marL="6987" marR="6987" marT="6987" marB="0" anchor="b">
                    <a:lnL>
                      <a:noFill/>
                    </a:lnL>
                    <a:lnR>
                      <a:noFill/>
                    </a:lnR>
                    <a:lnT>
                      <a:noFill/>
                    </a:lnT>
                    <a:lnB>
                      <a:noFill/>
                    </a:lnB>
                  </a:tcPr>
                </a:tc>
                <a:tc>
                  <a:txBody>
                    <a:bodyPr/>
                    <a:lstStyle/>
                    <a:p>
                      <a:pPr algn="ctr" fontAlgn="b"/>
                      <a:r>
                        <a:rPr lang="en-US" sz="1500" b="1" i="0" u="none" strike="noStrike">
                          <a:solidFill>
                            <a:srgbClr val="000000"/>
                          </a:solidFill>
                          <a:effectLst/>
                          <a:latin typeface="Calibri" panose="020F0502020204030204" pitchFamily="34" charset="0"/>
                        </a:rPr>
                        <a:t>SPL</a:t>
                      </a:r>
                    </a:p>
                  </a:txBody>
                  <a:tcPr marL="6987" marR="6987" marT="6987" marB="0" anchor="b">
                    <a:lnL>
                      <a:noFill/>
                    </a:lnL>
                    <a:lnR>
                      <a:noFill/>
                    </a:lnR>
                    <a:lnT>
                      <a:noFill/>
                    </a:lnT>
                    <a:lnB>
                      <a:noFill/>
                    </a:lnB>
                  </a:tcPr>
                </a:tc>
                <a:extLst>
                  <a:ext uri="{0D108BD9-81ED-4DB2-BD59-A6C34878D82A}">
                    <a16:rowId xmlns:a16="http://schemas.microsoft.com/office/drawing/2014/main" val="10011"/>
                  </a:ext>
                </a:extLst>
              </a:tr>
              <a:tr h="244528">
                <a:tc>
                  <a:txBody>
                    <a:bodyPr/>
                    <a:lstStyle/>
                    <a:p>
                      <a:pPr algn="r" fontAlgn="b"/>
                      <a:r>
                        <a:rPr lang="en-US" sz="1500" b="1" i="0" u="none" strike="noStrike" dirty="0">
                          <a:solidFill>
                            <a:srgbClr val="000000"/>
                          </a:solidFill>
                          <a:effectLst/>
                          <a:latin typeface="Calibri" panose="020F0502020204030204" pitchFamily="34" charset="0"/>
                        </a:rPr>
                        <a:t>Southwest Pacific </a:t>
                      </a:r>
                    </a:p>
                  </a:txBody>
                  <a:tcPr marL="6987" marR="6987" marT="6987" marB="0" anchor="b">
                    <a:lnL>
                      <a:noFill/>
                    </a:lnL>
                    <a:lnR>
                      <a:noFill/>
                    </a:lnR>
                    <a:lnT>
                      <a:noFill/>
                    </a:lnT>
                    <a:lnB>
                      <a:noFill/>
                    </a:lnB>
                  </a:tcPr>
                </a:tc>
                <a:tc>
                  <a:txBody>
                    <a:bodyPr/>
                    <a:lstStyle/>
                    <a:p>
                      <a:pPr algn="ctr" fontAlgn="b"/>
                      <a:r>
                        <a:rPr lang="en-US" sz="1500" b="1" i="0" u="none" strike="noStrike" dirty="0">
                          <a:solidFill>
                            <a:srgbClr val="000000"/>
                          </a:solidFill>
                          <a:effectLst/>
                          <a:latin typeface="Calibri" panose="020F0502020204030204" pitchFamily="34" charset="0"/>
                        </a:rPr>
                        <a:t>SWP</a:t>
                      </a:r>
                    </a:p>
                  </a:txBody>
                  <a:tcPr marL="6987" marR="6987" marT="6987" marB="0" anchor="b">
                    <a:lnL>
                      <a:noFill/>
                    </a:lnL>
                    <a:lnR>
                      <a:noFill/>
                    </a:lnR>
                    <a:lnT>
                      <a:noFill/>
                    </a:lnT>
                    <a:lnB>
                      <a:noFill/>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0997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6DCD-1828-48BF-8D35-48FAD8CF8D83}"/>
              </a:ext>
            </a:extLst>
          </p:cNvPr>
          <p:cNvSpPr>
            <a:spLocks noGrp="1"/>
          </p:cNvSpPr>
          <p:nvPr>
            <p:ph type="title"/>
          </p:nvPr>
        </p:nvSpPr>
        <p:spPr/>
        <p:txBody>
          <a:bodyPr/>
          <a:lstStyle/>
          <a:p>
            <a:r>
              <a:rPr lang="en-US" sz="3600" dirty="0"/>
              <a:t>Frequency of Billion-Dollar Weather Events </a:t>
            </a:r>
            <a:br>
              <a:rPr lang="en-US" sz="3600" dirty="0"/>
            </a:br>
            <a:r>
              <a:rPr lang="en-US" sz="3600" dirty="0"/>
              <a:t>in United States Increasing, 1980–2016</a:t>
            </a:r>
          </a:p>
        </p:txBody>
      </p:sp>
      <p:sp>
        <p:nvSpPr>
          <p:cNvPr id="4" name="Slide Number Placeholder 3">
            <a:extLst>
              <a:ext uri="{FF2B5EF4-FFF2-40B4-BE49-F238E27FC236}">
                <a16:creationId xmlns:a16="http://schemas.microsoft.com/office/drawing/2014/main" id="{D1250905-76FD-4F69-9F4A-3A86739B3695}"/>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2">
            <a:extLst>
              <a:ext uri="{FF2B5EF4-FFF2-40B4-BE49-F238E27FC236}">
                <a16:creationId xmlns:a16="http://schemas.microsoft.com/office/drawing/2014/main" id="{CF26ECD5-1251-4A44-8749-BD8757EA2B7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11200" y="1715869"/>
            <a:ext cx="8991600" cy="4495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6A0186A-70AF-4F97-9BF0-8EAA868D4BFE}"/>
              </a:ext>
            </a:extLst>
          </p:cNvPr>
          <p:cNvSpPr/>
          <p:nvPr/>
        </p:nvSpPr>
        <p:spPr>
          <a:xfrm>
            <a:off x="1180431" y="6260068"/>
            <a:ext cx="769085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3"/>
              </a:rPr>
              <a:t>https://www.ncdc.noaa.gov/billions/time-series</a:t>
            </a:r>
            <a:r>
              <a:rPr kumimoji="0" lang="en-US" sz="1600" b="0" i="0" u="none" strike="noStrike" kern="1200" cap="none" spc="0" normalizeH="0" baseline="0" noProof="0" dirty="0">
                <a:ln>
                  <a:noFill/>
                </a:ln>
                <a:solidFill>
                  <a:prstClr val="black"/>
                </a:solidFill>
                <a:effectLst/>
                <a:uLnTx/>
                <a:uFillTx/>
                <a:latin typeface="Calibri"/>
                <a:ea typeface="+mn-ea"/>
                <a:cs typeface="+mn-cs"/>
              </a:rPr>
              <a:t>, accessed March 2020</a:t>
            </a:r>
          </a:p>
        </p:txBody>
      </p:sp>
    </p:spTree>
    <p:extLst>
      <p:ext uri="{BB962C8B-B14F-4D97-AF65-F5344CB8AC3E}">
        <p14:creationId xmlns:p14="http://schemas.microsoft.com/office/powerpoint/2010/main" val="395434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5EAC-C613-4A85-8D91-3FCA09E00ACF}"/>
              </a:ext>
            </a:extLst>
          </p:cNvPr>
          <p:cNvSpPr>
            <a:spLocks noGrp="1"/>
          </p:cNvSpPr>
          <p:nvPr>
            <p:ph type="title"/>
          </p:nvPr>
        </p:nvSpPr>
        <p:spPr/>
        <p:txBody>
          <a:bodyPr/>
          <a:lstStyle/>
          <a:p>
            <a:r>
              <a:rPr lang="en-US" sz="3600" dirty="0"/>
              <a:t>Actuaries Climate Risk Index (ACRI): Preliminary Findings</a:t>
            </a:r>
          </a:p>
        </p:txBody>
      </p:sp>
      <p:sp>
        <p:nvSpPr>
          <p:cNvPr id="4" name="Slide Number Placeholder 3">
            <a:extLst>
              <a:ext uri="{FF2B5EF4-FFF2-40B4-BE49-F238E27FC236}">
                <a16:creationId xmlns:a16="http://schemas.microsoft.com/office/drawing/2014/main" id="{8F267100-B825-494F-8ABF-92E1DB508935}"/>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pic>
        <p:nvPicPr>
          <p:cNvPr id="5" name="Content Placeholder 8" descr="A picture containing nature, mountain&#10;&#10;Description automatically generated">
            <a:extLst>
              <a:ext uri="{FF2B5EF4-FFF2-40B4-BE49-F238E27FC236}">
                <a16:creationId xmlns:a16="http://schemas.microsoft.com/office/drawing/2014/main" id="{D8252DEB-6120-4660-9AB1-D9F929E0A37C}"/>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b="2604"/>
          <a:stretch/>
        </p:blipFill>
        <p:spPr>
          <a:xfrm>
            <a:off x="3207138" y="1712494"/>
            <a:ext cx="4810726" cy="4916906"/>
          </a:xfrm>
        </p:spPr>
      </p:pic>
    </p:spTree>
    <p:extLst>
      <p:ext uri="{BB962C8B-B14F-4D97-AF65-F5344CB8AC3E}">
        <p14:creationId xmlns:p14="http://schemas.microsoft.com/office/powerpoint/2010/main" val="75834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ACRI—Status Update</a:t>
            </a:r>
          </a:p>
        </p:txBody>
      </p:sp>
      <p:sp>
        <p:nvSpPr>
          <p:cNvPr id="5" name="Content Placeholder 4"/>
          <p:cNvSpPr>
            <a:spLocks noGrp="1"/>
          </p:cNvSpPr>
          <p:nvPr>
            <p:ph sz="quarter" idx="1"/>
          </p:nvPr>
        </p:nvSpPr>
        <p:spPr>
          <a:xfrm>
            <a:off x="1605794" y="2057400"/>
            <a:ext cx="8997193" cy="3943350"/>
          </a:xfrm>
        </p:spPr>
        <p:txBody>
          <a:bodyPr/>
          <a:lstStyle/>
          <a:p>
            <a:pPr marL="342900" indent="-342900">
              <a:lnSpc>
                <a:spcPct val="150000"/>
              </a:lnSpc>
              <a:spcBef>
                <a:spcPts val="450"/>
              </a:spcBef>
              <a:buFont typeface="Wingdings" panose="05000000000000000000" pitchFamily="2" charset="2"/>
              <a:buChar char="q"/>
            </a:pPr>
            <a:r>
              <a:rPr lang="en-US" sz="2400" dirty="0"/>
              <a:t>ACRI: Preliminary Findings published by American Academy of Actuaries, January 2020</a:t>
            </a:r>
          </a:p>
          <a:p>
            <a:pPr marL="342900" indent="-342900">
              <a:lnSpc>
                <a:spcPct val="150000"/>
              </a:lnSpc>
              <a:spcBef>
                <a:spcPts val="450"/>
              </a:spcBef>
              <a:buFont typeface="Wingdings" panose="05000000000000000000" pitchFamily="2" charset="2"/>
              <a:buChar char="q"/>
            </a:pPr>
            <a:r>
              <a:rPr lang="en-US" sz="2400" dirty="0"/>
              <a:t>Estimates relationships between the ACI’s weather metrics and weather-related losses; derives ACRI from those estimates</a:t>
            </a:r>
          </a:p>
          <a:p>
            <a:pPr marL="342900" indent="-342900">
              <a:lnSpc>
                <a:spcPct val="150000"/>
              </a:lnSpc>
              <a:spcBef>
                <a:spcPts val="450"/>
              </a:spcBef>
              <a:buFont typeface="Wingdings" panose="05000000000000000000" pitchFamily="2" charset="2"/>
              <a:buChar char="q"/>
            </a:pPr>
            <a:r>
              <a:rPr lang="en-US" sz="2400" dirty="0"/>
              <a:t>ACRI 1.0 focuses only on the United States due to data limitations for Canada; uses four of six ACI elements (excludes Drought and Sea Level)</a:t>
            </a:r>
          </a:p>
        </p:txBody>
      </p:sp>
      <p:sp>
        <p:nvSpPr>
          <p:cNvPr id="2" name="Slide Number Placeholder 1">
            <a:extLst>
              <a:ext uri="{FF2B5EF4-FFF2-40B4-BE49-F238E27FC236}">
                <a16:creationId xmlns:a16="http://schemas.microsoft.com/office/drawing/2014/main" id="{4F7250E7-0702-4069-BDF6-78061B06F21F}"/>
              </a:ext>
            </a:extLst>
          </p:cNvPr>
          <p:cNvSpPr>
            <a:spLocks noGrp="1"/>
          </p:cNvSpPr>
          <p:nvPr>
            <p:ph type="sldNum" sz="quarter" idx="10"/>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4B84D2-5E96-450B-98B3-264400F9FABB}" type="slidenum">
              <a:rPr kumimoji="0" lang="en-US" altLang="en-US" sz="14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altLang="en-US" sz="1400" b="1"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8590305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AcademyPPtemplateB.2017">
  <a:themeElements>
    <a:clrScheme name="Custom 2">
      <a:dk1>
        <a:sysClr val="windowText" lastClr="000000"/>
      </a:dk1>
      <a:lt1>
        <a:sysClr val="window" lastClr="FFFFFF"/>
      </a:lt1>
      <a:dk2>
        <a:srgbClr val="00175D"/>
      </a:dk2>
      <a:lt2>
        <a:srgbClr val="DDDBC9"/>
      </a:lt2>
      <a:accent1>
        <a:srgbClr val="0066A6"/>
      </a:accent1>
      <a:accent2>
        <a:srgbClr val="009EDB"/>
      </a:accent2>
      <a:accent3>
        <a:srgbClr val="DDDBC9"/>
      </a:accent3>
      <a:accent4>
        <a:srgbClr val="00175D"/>
      </a:accent4>
      <a:accent5>
        <a:srgbClr val="0066A6"/>
      </a:accent5>
      <a:accent6>
        <a:srgbClr val="DDDBC9"/>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1266</Words>
  <Application>Microsoft Office PowerPoint</Application>
  <PresentationFormat>Grand écran</PresentationFormat>
  <Paragraphs>153</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20</vt:i4>
      </vt:variant>
    </vt:vector>
  </HeadingPairs>
  <TitlesOfParts>
    <vt:vector size="30" baseType="lpstr">
      <vt:lpstr>Arial</vt:lpstr>
      <vt:lpstr>Calibri</vt:lpstr>
      <vt:lpstr>Garamond</vt:lpstr>
      <vt:lpstr>Roboto</vt:lpstr>
      <vt:lpstr>Times New Roman</vt:lpstr>
      <vt:lpstr>Verdana</vt:lpstr>
      <vt:lpstr>Wingdings</vt:lpstr>
      <vt:lpstr>Wingdings 2</vt:lpstr>
      <vt:lpstr>Thème Office</vt:lpstr>
      <vt:lpstr>AcademyPPtemplateB.2017</vt:lpstr>
      <vt:lpstr>Présentation PowerPoint</vt:lpstr>
      <vt:lpstr>Présentation PowerPoint</vt:lpstr>
      <vt:lpstr>Actuaries Climate Index® (ACI), 1961–2018:  reveals increasing frequency of extreme weather</vt:lpstr>
      <vt:lpstr>ACI—Background</vt:lpstr>
      <vt:lpstr>NORTH AMERICAN ACTUARIAL ASSOCIATIONS RESPONSIBLE FOR THE ACTUARIES CLIMATE INDEX </vt:lpstr>
      <vt:lpstr>ACI Climate Regions:  Large, Climatologically Heterogeneous</vt:lpstr>
      <vt:lpstr>Frequency of Billion-Dollar Weather Events  in United States Increasing, 1980–2016</vt:lpstr>
      <vt:lpstr>Actuaries Climate Risk Index (ACRI): Preliminary Findings</vt:lpstr>
      <vt:lpstr>ACRI—Status Update</vt:lpstr>
      <vt:lpstr>Spatial Hazard Events and Losses Data  for the United States (SHELDUS)</vt:lpstr>
      <vt:lpstr>Losses by Weather Categories, 1961–2016</vt:lpstr>
      <vt:lpstr>Weather-Related Losses Combined, 1961–2016: increasing</vt:lpstr>
      <vt:lpstr>Imprecise Models Convey Insight</vt:lpstr>
      <vt:lpstr>Greatest Contributor to Increased Cost is Rising Exposure</vt:lpstr>
      <vt:lpstr>Statistical Approach to ACRI</vt:lpstr>
      <vt:lpstr>ACRI Losses With Confidence Intervals</vt:lpstr>
      <vt:lpstr>Weather-Related Losses per Year, 1991–2016: All Losses, Increase From Reference Period, ACRI</vt:lpstr>
      <vt:lpstr>ACRI: Conclusion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Benoit BENNETOT</cp:lastModifiedBy>
  <cp:revision>22</cp:revision>
  <dcterms:created xsi:type="dcterms:W3CDTF">2020-01-19T10:38:42Z</dcterms:created>
  <dcterms:modified xsi:type="dcterms:W3CDTF">2020-04-02T07:33:50Z</dcterms:modified>
</cp:coreProperties>
</file>