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26"/>
  </p:notesMasterIdLst>
  <p:sldIdLst>
    <p:sldId id="256" r:id="rId3"/>
    <p:sldId id="257" r:id="rId4"/>
    <p:sldId id="260" r:id="rId5"/>
    <p:sldId id="280" r:id="rId6"/>
    <p:sldId id="298" r:id="rId7"/>
    <p:sldId id="268" r:id="rId8"/>
    <p:sldId id="267" r:id="rId9"/>
    <p:sldId id="295" r:id="rId10"/>
    <p:sldId id="294" r:id="rId11"/>
    <p:sldId id="293" r:id="rId12"/>
    <p:sldId id="292" r:id="rId13"/>
    <p:sldId id="291" r:id="rId14"/>
    <p:sldId id="290" r:id="rId15"/>
    <p:sldId id="289" r:id="rId16"/>
    <p:sldId id="288" r:id="rId17"/>
    <p:sldId id="287" r:id="rId18"/>
    <p:sldId id="286" r:id="rId19"/>
    <p:sldId id="285" r:id="rId20"/>
    <p:sldId id="284" r:id="rId21"/>
    <p:sldId id="283" r:id="rId22"/>
    <p:sldId id="282" r:id="rId23"/>
    <p:sldId id="259" r:id="rId24"/>
    <p:sldId id="261" r:id="rId25"/>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86" d="100"/>
          <a:sy n="86" d="100"/>
        </p:scale>
        <p:origin x="4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02/04/2020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8409E-B983-4D78-8B12-3F08006A05FA}"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03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8409E-B983-4D78-8B12-3F08006A05FA}"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72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8409E-B983-4D78-8B12-3F08006A05FA}"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701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FE371B37-2043-487F-9764-8AE7102DC266}" type="datetime1">
              <a:rPr lang="fr-FR" altLang="ja-JP" smtClean="0"/>
              <a:t>02/04/2020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237595769"/>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D451408A-C7FD-46DA-8B45-B914177A8DC4}" type="datetime1">
              <a:rPr lang="fr-FR" altLang="ja-JP" smtClean="0"/>
              <a:t>02/04/2020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2340379951"/>
      </p:ext>
    </p:extLst>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AC585612-F79B-4FBD-8314-41A13CEF1932}" type="datetime1">
              <a:rPr lang="fr-FR" altLang="ja-JP" smtClean="0"/>
              <a:t>02/04/2020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287561741"/>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02/04/2020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02/04/2020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02/04/2020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8B21553-F0A4-4F15-87F6-89CE18321CCA}" type="datetime1">
              <a:rPr lang="fr-FR" altLang="ja-JP" smtClean="0"/>
              <a:t>02/04/2020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chemeClr val="tx1">
                    <a:tint val="75000"/>
                  </a:schemeClr>
                </a:solidFill>
                <a:latin typeface="+mn-lt"/>
              </a:defRPr>
            </a:lvl1pPr>
          </a:lstStyle>
          <a:p>
            <a:pPr>
              <a:defRPr/>
            </a:pPr>
            <a:fld id="{07ECC807-6EBB-4AF0-BF0D-FCEFCD20FEAB}" type="slidenum">
              <a:rPr lang="fr-FR" smtClean="0"/>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extLst>
      <p:ext uri="{BB962C8B-B14F-4D97-AF65-F5344CB8AC3E}">
        <p14:creationId xmlns:p14="http://schemas.microsoft.com/office/powerpoint/2010/main" val="19459104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ransition spd="slow">
    <p:strips dir="rd"/>
  </p:transition>
  <p:hf hdr="0" ftr="0" dt="0"/>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kenji.kusakabe@mizuhotb.co.jp"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447675" y="2021389"/>
            <a:ext cx="109013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Current Situation and Future Issues </a:t>
            </a:r>
          </a:p>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in corporate pension plan in Japan</a:t>
            </a: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en-US" altLang="fr-FR" sz="2400" b="1" dirty="0">
                <a:latin typeface="Calibri" panose="020F0502020204030204" pitchFamily="34" charset="0"/>
              </a:rPr>
              <a:t>Kenji Kusakabe, </a:t>
            </a:r>
            <a:br>
              <a:rPr lang="en-US" altLang="fr-FR" sz="2400" b="1" dirty="0">
                <a:latin typeface="Calibri" panose="020F0502020204030204" pitchFamily="34" charset="0"/>
              </a:rPr>
            </a:br>
            <a:r>
              <a:rPr lang="en-US" altLang="fr-FR" sz="2400" b="1" dirty="0">
                <a:latin typeface="Calibri" panose="020F0502020204030204" pitchFamily="34" charset="0"/>
              </a:rPr>
              <a:t>Pension Basics Study Group, Pension and Medical Committee, The Institute of Actuaries of Japan (IAJ)</a:t>
            </a: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79FA6E69-CBB7-4060-A880-01E182448AA1}"/>
              </a:ext>
            </a:extLst>
          </p:cNvPr>
          <p:cNvSpPr>
            <a:spLocks noGrp="1" noChangeArrowheads="1"/>
          </p:cNvSpPr>
          <p:nvPr>
            <p:ph type="title"/>
          </p:nvPr>
        </p:nvSpPr>
        <p:spPr>
          <a:xfrm>
            <a:off x="838200" y="365125"/>
            <a:ext cx="10515600" cy="1325563"/>
          </a:xfrm>
        </p:spPr>
        <p:txBody>
          <a:bodyPr/>
          <a:lstStyle/>
          <a:p>
            <a:pPr eaLnBrk="1" hangingPunct="1"/>
            <a:r>
              <a:rPr lang="en-US" altLang="fr-FR" sz="2400" dirty="0"/>
              <a:t>1. FY 2019 Financial Verification of the public pension</a:t>
            </a:r>
            <a:br>
              <a:rPr lang="en-US" altLang="fr-FR" sz="2400" dirty="0"/>
            </a:br>
            <a:r>
              <a:rPr lang="en-US" altLang="fr-FR" sz="2400" dirty="0"/>
              <a:t>(7) Option B</a:t>
            </a:r>
            <a:endParaRPr lang="fr-FR" altLang="fr-FR" sz="2400" dirty="0"/>
          </a:p>
        </p:txBody>
      </p:sp>
      <p:sp>
        <p:nvSpPr>
          <p:cNvPr id="5" name="Espace réservé du contenu 2">
            <a:extLst>
              <a:ext uri="{FF2B5EF4-FFF2-40B4-BE49-F238E27FC236}">
                <a16:creationId xmlns:a16="http://schemas.microsoft.com/office/drawing/2014/main" id="{7FD87671-AE80-4C5F-81EC-9649016804B5}"/>
              </a:ext>
            </a:extLst>
          </p:cNvPr>
          <p:cNvSpPr>
            <a:spLocks noGrp="1" noChangeArrowheads="1"/>
          </p:cNvSpPr>
          <p:nvPr>
            <p:ph idx="1"/>
          </p:nvPr>
        </p:nvSpPr>
        <p:spPr>
          <a:xfrm>
            <a:off x="838200" y="1825625"/>
            <a:ext cx="10515600" cy="4351338"/>
          </a:xfrm>
        </p:spPr>
        <p:txBody>
          <a:bodyPr/>
          <a:lstStyle/>
          <a:p>
            <a:pPr eaLnBrk="1" hangingPunct="1"/>
            <a:r>
              <a:rPr lang="en-US" sz="1800" dirty="0"/>
              <a:t>Option B is Prolonging the contribution period and Raising the age limit for the deferral.</a:t>
            </a:r>
            <a:endParaRPr sz="1800" dirty="0"/>
          </a:p>
        </p:txBody>
      </p:sp>
      <p:sp>
        <p:nvSpPr>
          <p:cNvPr id="6" name="スライド番号プレースホルダー 2">
            <a:extLst>
              <a:ext uri="{FF2B5EF4-FFF2-40B4-BE49-F238E27FC236}">
                <a16:creationId xmlns:a16="http://schemas.microsoft.com/office/drawing/2014/main" id="{349A41FF-9589-4006-8068-25DA74534E6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角丸四角形 13">
            <a:extLst>
              <a:ext uri="{FF2B5EF4-FFF2-40B4-BE49-F238E27FC236}">
                <a16:creationId xmlns:a16="http://schemas.microsoft.com/office/drawing/2014/main" id="{9B4C9BAC-E50C-49B1-807B-68F4BEE4F06B}"/>
              </a:ext>
            </a:extLst>
          </p:cNvPr>
          <p:cNvSpPr/>
          <p:nvPr/>
        </p:nvSpPr>
        <p:spPr>
          <a:xfrm>
            <a:off x="839416" y="3069283"/>
            <a:ext cx="1872208" cy="2736850"/>
          </a:xfrm>
          <a:prstGeom prst="round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50.8%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(Case III, FY 2047)</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8" name="テキスト ボックス 14">
            <a:extLst>
              <a:ext uri="{FF2B5EF4-FFF2-40B4-BE49-F238E27FC236}">
                <a16:creationId xmlns:a16="http://schemas.microsoft.com/office/drawing/2014/main" id="{D3AB3BF2-C0FA-4B06-8E7B-EE59268C9D01}"/>
              </a:ext>
            </a:extLst>
          </p:cNvPr>
          <p:cNvSpPr txBox="1"/>
          <p:nvPr/>
        </p:nvSpPr>
        <p:spPr>
          <a:xfrm>
            <a:off x="839416" y="3706685"/>
            <a:ext cx="1883849"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The replacement rate</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aphicFrame>
        <p:nvGraphicFramePr>
          <p:cNvPr id="9" name="表 1">
            <a:extLst>
              <a:ext uri="{FF2B5EF4-FFF2-40B4-BE49-F238E27FC236}">
                <a16:creationId xmlns:a16="http://schemas.microsoft.com/office/drawing/2014/main" id="{9A6EC3A5-C349-4490-BF4D-F99364948277}"/>
              </a:ext>
            </a:extLst>
          </p:cNvPr>
          <p:cNvGraphicFramePr>
            <a:graphicFrameLocks noGrp="1"/>
          </p:cNvGraphicFramePr>
          <p:nvPr/>
        </p:nvGraphicFramePr>
        <p:xfrm>
          <a:off x="3530531" y="2781250"/>
          <a:ext cx="7822053" cy="3575100"/>
        </p:xfrm>
        <a:graphic>
          <a:graphicData uri="http://schemas.openxmlformats.org/drawingml/2006/table">
            <a:tbl>
              <a:tblPr firstRow="1" bandRow="1">
                <a:tableStyleId>{FABFCF23-3B69-468F-B69F-88F6DE6A72F2}</a:tableStyleId>
              </a:tblPr>
              <a:tblGrid>
                <a:gridCol w="462280">
                  <a:extLst>
                    <a:ext uri="{9D8B030D-6E8A-4147-A177-3AD203B41FA5}">
                      <a16:colId xmlns:a16="http://schemas.microsoft.com/office/drawing/2014/main" val="20000"/>
                    </a:ext>
                  </a:extLst>
                </a:gridCol>
                <a:gridCol w="4608000">
                  <a:extLst>
                    <a:ext uri="{9D8B030D-6E8A-4147-A177-3AD203B41FA5}">
                      <a16:colId xmlns:a16="http://schemas.microsoft.com/office/drawing/2014/main" val="20001"/>
                    </a:ext>
                  </a:extLst>
                </a:gridCol>
                <a:gridCol w="1806893">
                  <a:extLst>
                    <a:ext uri="{9D8B030D-6E8A-4147-A177-3AD203B41FA5}">
                      <a16:colId xmlns:a16="http://schemas.microsoft.com/office/drawing/2014/main" val="20002"/>
                    </a:ext>
                  </a:extLst>
                </a:gridCol>
                <a:gridCol w="944880">
                  <a:extLst>
                    <a:ext uri="{9D8B030D-6E8A-4147-A177-3AD203B41FA5}">
                      <a16:colId xmlns:a16="http://schemas.microsoft.com/office/drawing/2014/main" val="20003"/>
                    </a:ext>
                  </a:extLst>
                </a:gridCol>
              </a:tblGrid>
              <a:tr h="297340">
                <a:tc>
                  <a:txBody>
                    <a:bodyPr/>
                    <a:lstStyle/>
                    <a:p>
                      <a:endParaRPr kumimoji="1" lang="ja-JP" altLang="en-US" sz="1200" dirty="0">
                        <a:latin typeface="Arial" panose="020B0604020202020204" pitchFamily="34" charset="0"/>
                        <a:cs typeface="Arial" panose="020B0604020202020204" pitchFamily="34" charset="0"/>
                      </a:endParaRPr>
                    </a:p>
                  </a:txBody>
                  <a:tcPr/>
                </a:tc>
                <a:tc>
                  <a:txBody>
                    <a:bodyPr/>
                    <a:lstStyle/>
                    <a:p>
                      <a:endParaRPr kumimoji="1" lang="ja-JP" altLang="en-US" sz="1200" dirty="0">
                        <a:latin typeface="Arial" panose="020B0604020202020204" pitchFamily="34" charset="0"/>
                        <a:cs typeface="Arial" panose="020B0604020202020204" pitchFamily="34" charset="0"/>
                      </a:endParaRPr>
                    </a:p>
                  </a:txBody>
                  <a:tcPr/>
                </a:tc>
                <a:tc>
                  <a:txBody>
                    <a:bodyPr/>
                    <a:lstStyle/>
                    <a:p>
                      <a:pPr algn="ctr"/>
                      <a:r>
                        <a:rPr kumimoji="1" lang="en-US" altLang="ja-JP" sz="1200" dirty="0">
                          <a:latin typeface="Arial" panose="020B0604020202020204" pitchFamily="34" charset="0"/>
                          <a:cs typeface="Arial" panose="020B0604020202020204" pitchFamily="34" charset="0"/>
                        </a:rPr>
                        <a:t>The replacement</a:t>
                      </a:r>
                      <a:r>
                        <a:rPr kumimoji="1" lang="en-US" altLang="ja-JP" sz="1200" baseline="0" dirty="0">
                          <a:latin typeface="Arial" panose="020B0604020202020204" pitchFamily="34" charset="0"/>
                          <a:cs typeface="Arial" panose="020B0604020202020204" pitchFamily="34" charset="0"/>
                        </a:rPr>
                        <a:t> rate</a:t>
                      </a:r>
                      <a:endParaRPr kumimoji="1" lang="ja-JP" altLang="en-US" sz="12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200" dirty="0">
                          <a:latin typeface="Arial" panose="020B0604020202020204" pitchFamily="34" charset="0"/>
                          <a:cs typeface="Arial" panose="020B0604020202020204" pitchFamily="34" charset="0"/>
                        </a:rPr>
                        <a:t>The</a:t>
                      </a:r>
                      <a:r>
                        <a:rPr kumimoji="1" lang="en-US" altLang="ja-JP" sz="1200" baseline="0" dirty="0">
                          <a:latin typeface="Arial" panose="020B0604020202020204" pitchFamily="34" charset="0"/>
                          <a:cs typeface="Arial" panose="020B0604020202020204" pitchFamily="34" charset="0"/>
                        </a:rPr>
                        <a:t> effect</a:t>
                      </a:r>
                      <a:endParaRPr kumimoji="1" lang="ja-JP" alt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19440">
                <a:tc>
                  <a:txBody>
                    <a:bodyPr/>
                    <a:lstStyle/>
                    <a:p>
                      <a:pPr algn="ctr"/>
                      <a:r>
                        <a:rPr kumimoji="1" lang="en-US" altLang="ja-JP" sz="1200" dirty="0">
                          <a:latin typeface="Arial" panose="020B0604020202020204" pitchFamily="34" charset="0"/>
                          <a:cs typeface="Arial" panose="020B0604020202020204" pitchFamily="34" charset="0"/>
                        </a:rPr>
                        <a:t>B-1</a:t>
                      </a:r>
                      <a:endParaRPr kumimoji="1" lang="ja-JP" altLang="en-US" sz="1200" dirty="0">
                        <a:latin typeface="Arial" panose="020B0604020202020204" pitchFamily="34" charset="0"/>
                        <a:cs typeface="Arial" panose="020B0604020202020204" pitchFamily="34" charset="0"/>
                      </a:endParaRPr>
                    </a:p>
                  </a:txBody>
                  <a:tcPr anchor="ctr"/>
                </a:tc>
                <a:tc>
                  <a:txBody>
                    <a:bodyPr/>
                    <a:lstStyle/>
                    <a:p>
                      <a:r>
                        <a:rPr kumimoji="1" lang="en-US" altLang="ja-JP" sz="1400" dirty="0">
                          <a:latin typeface="Arial" panose="020B0604020202020204" pitchFamily="34" charset="0"/>
                          <a:cs typeface="Arial" panose="020B0604020202020204" pitchFamily="34" charset="0"/>
                        </a:rPr>
                        <a:t>Prolonging the NP contribution period from 20-60 to 20-65</a:t>
                      </a:r>
                      <a:endParaRPr kumimoji="1" lang="ja-JP" altLang="en-US" sz="14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57.6%</a:t>
                      </a:r>
                      <a:endParaRPr kumimoji="1" lang="ja-JP" altLang="en-US" sz="16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+ 6.8%</a:t>
                      </a:r>
                      <a:endParaRPr kumimoji="1" lang="ja-JP" alt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819440">
                <a:tc>
                  <a:txBody>
                    <a:bodyPr/>
                    <a:lstStyle/>
                    <a:p>
                      <a:pPr algn="ctr"/>
                      <a:r>
                        <a:rPr kumimoji="1" lang="en-US" altLang="ja-JP" sz="1200" dirty="0">
                          <a:latin typeface="Arial" panose="020B0604020202020204" pitchFamily="34" charset="0"/>
                          <a:cs typeface="Arial" panose="020B0604020202020204" pitchFamily="34" charset="0"/>
                        </a:rPr>
                        <a:t>B-2</a:t>
                      </a:r>
                      <a:endParaRPr kumimoji="1" lang="ja-JP" altLang="en-US" sz="1200" dirty="0">
                        <a:latin typeface="Arial" panose="020B0604020202020204" pitchFamily="34" charset="0"/>
                        <a:cs typeface="Arial" panose="020B0604020202020204" pitchFamily="34" charset="0"/>
                      </a:endParaRPr>
                    </a:p>
                  </a:txBody>
                  <a:tcPr anchor="ctr"/>
                </a:tc>
                <a:tc>
                  <a:txBody>
                    <a:bodyPr/>
                    <a:lstStyle/>
                    <a:p>
                      <a:r>
                        <a:rPr kumimoji="1" lang="en-US" altLang="ja-JP" sz="1400" dirty="0">
                          <a:latin typeface="Arial" panose="020B0604020202020204" pitchFamily="34" charset="0"/>
                          <a:cs typeface="Arial" panose="020B0604020202020204" pitchFamily="34" charset="0"/>
                        </a:rPr>
                        <a:t>Elimination of reduction adjustment for employees aged 65 or older</a:t>
                      </a:r>
                      <a:endParaRPr kumimoji="1" lang="ja-JP" altLang="en-US" sz="14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50.4%</a:t>
                      </a:r>
                      <a:endParaRPr kumimoji="1" lang="ja-JP" altLang="en-US" sz="16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a:t>
                      </a:r>
                      <a:r>
                        <a:rPr kumimoji="1" lang="en-US" altLang="ja-JP" sz="1600" baseline="0" dirty="0">
                          <a:latin typeface="Arial" panose="020B0604020202020204" pitchFamily="34" charset="0"/>
                          <a:cs typeface="Arial" panose="020B0604020202020204" pitchFamily="34" charset="0"/>
                        </a:rPr>
                        <a:t> 0.4%</a:t>
                      </a:r>
                      <a:endParaRPr kumimoji="1" lang="ja-JP" alt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819440">
                <a:tc>
                  <a:txBody>
                    <a:bodyPr/>
                    <a:lstStyle/>
                    <a:p>
                      <a:pPr algn="ctr"/>
                      <a:r>
                        <a:rPr kumimoji="1" lang="en-US" altLang="ja-JP" sz="1200" dirty="0">
                          <a:latin typeface="Arial" panose="020B0604020202020204" pitchFamily="34" charset="0"/>
                          <a:cs typeface="Arial" panose="020B0604020202020204" pitchFamily="34" charset="0"/>
                        </a:rPr>
                        <a:t>B-3</a:t>
                      </a:r>
                      <a:endParaRPr kumimoji="1" lang="ja-JP" altLang="en-US" sz="1200" dirty="0">
                        <a:latin typeface="Arial" panose="020B0604020202020204" pitchFamily="34" charset="0"/>
                        <a:cs typeface="Arial" panose="020B0604020202020204" pitchFamily="34" charset="0"/>
                      </a:endParaRPr>
                    </a:p>
                  </a:txBody>
                  <a:tcPr anchor="ctr"/>
                </a:tc>
                <a:tc>
                  <a:txBody>
                    <a:bodyPr/>
                    <a:lstStyle/>
                    <a:p>
                      <a:r>
                        <a:rPr kumimoji="1" lang="en-US" altLang="ja-JP" sz="1400" dirty="0">
                          <a:latin typeface="Arial" panose="020B0604020202020204" pitchFamily="34" charset="0"/>
                          <a:cs typeface="Arial" panose="020B0604020202020204" pitchFamily="34" charset="0"/>
                        </a:rPr>
                        <a:t>Raising the upper age limit of the EPI contribution period from 70 to 75</a:t>
                      </a:r>
                      <a:endParaRPr kumimoji="1" lang="ja-JP" altLang="en-US" sz="14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51.1%</a:t>
                      </a:r>
                      <a:endParaRPr kumimoji="1" lang="ja-JP" altLang="en-US" sz="16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+ 0.3%</a:t>
                      </a:r>
                      <a:endParaRPr kumimoji="1" lang="ja-JP" alt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819440">
                <a:tc>
                  <a:txBody>
                    <a:bodyPr/>
                    <a:lstStyle/>
                    <a:p>
                      <a:pPr algn="ctr"/>
                      <a:r>
                        <a:rPr kumimoji="1" lang="en-US" altLang="ja-JP" sz="1200" dirty="0">
                          <a:latin typeface="Arial" panose="020B0604020202020204" pitchFamily="34" charset="0"/>
                          <a:cs typeface="Arial" panose="020B0604020202020204" pitchFamily="34" charset="0"/>
                        </a:rPr>
                        <a:t>B-4</a:t>
                      </a:r>
                      <a:endParaRPr kumimoji="1" lang="ja-JP" altLang="en-US" sz="1200" dirty="0">
                        <a:latin typeface="Arial" panose="020B0604020202020204" pitchFamily="34" charset="0"/>
                        <a:cs typeface="Arial" panose="020B0604020202020204" pitchFamily="34" charset="0"/>
                      </a:endParaRPr>
                    </a:p>
                  </a:txBody>
                  <a:tcPr anchor="ctr"/>
                </a:tc>
                <a:tc>
                  <a:txBody>
                    <a:bodyPr/>
                    <a:lstStyle/>
                    <a:p>
                      <a:r>
                        <a:rPr kumimoji="1" lang="en-US" altLang="ja-JP" sz="1400" dirty="0">
                          <a:latin typeface="Arial" panose="020B0604020202020204" pitchFamily="34" charset="0"/>
                          <a:cs typeface="Arial" panose="020B0604020202020204" pitchFamily="34" charset="0"/>
                        </a:rPr>
                        <a:t>Raising the age limit for the deferral of starting to receive the old-age pensions from 70 to 75</a:t>
                      </a:r>
                      <a:endParaRPr kumimoji="1" lang="ja-JP" altLang="en-US" sz="14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ultimate</a:t>
                      </a:r>
                    </a:p>
                    <a:p>
                      <a:pPr algn="ctr"/>
                      <a:r>
                        <a:rPr kumimoji="1" lang="en-US" altLang="ja-JP" sz="1600" dirty="0">
                          <a:latin typeface="Arial" panose="020B0604020202020204" pitchFamily="34" charset="0"/>
                          <a:cs typeface="Arial" panose="020B0604020202020204" pitchFamily="34" charset="0"/>
                        </a:rPr>
                        <a:t>95.2%</a:t>
                      </a:r>
                      <a:endParaRPr kumimoji="1" lang="ja-JP" altLang="en-US" sz="16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ultimate</a:t>
                      </a:r>
                    </a:p>
                    <a:p>
                      <a:pPr algn="ctr"/>
                      <a:r>
                        <a:rPr kumimoji="1" lang="en-US" altLang="ja-JP" sz="1600" dirty="0">
                          <a:latin typeface="Arial" panose="020B0604020202020204" pitchFamily="34" charset="0"/>
                          <a:cs typeface="Arial" panose="020B0604020202020204" pitchFamily="34" charset="0"/>
                        </a:rPr>
                        <a:t>+ 44.4%</a:t>
                      </a:r>
                      <a:endParaRPr kumimoji="1" lang="ja-JP" alt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
        <p:nvSpPr>
          <p:cNvPr id="10" name="二等辺三角形 10">
            <a:extLst>
              <a:ext uri="{FF2B5EF4-FFF2-40B4-BE49-F238E27FC236}">
                <a16:creationId xmlns:a16="http://schemas.microsoft.com/office/drawing/2014/main" id="{3FE28992-2319-4857-B37F-2830CAD3E8A1}"/>
              </a:ext>
            </a:extLst>
          </p:cNvPr>
          <p:cNvSpPr/>
          <p:nvPr/>
        </p:nvSpPr>
        <p:spPr>
          <a:xfrm rot="5400000">
            <a:off x="2547672" y="4363876"/>
            <a:ext cx="1242521" cy="381526"/>
          </a:xfrm>
          <a:prstGeom prst="triangl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1" name="テキスト ボックス 9">
            <a:extLst>
              <a:ext uri="{FF2B5EF4-FFF2-40B4-BE49-F238E27FC236}">
                <a16:creationId xmlns:a16="http://schemas.microsoft.com/office/drawing/2014/main" id="{A742679A-FC59-46B0-BBFA-5E764C09D551}"/>
              </a:ext>
            </a:extLst>
          </p:cNvPr>
          <p:cNvSpPr txBox="1"/>
          <p:nvPr/>
        </p:nvSpPr>
        <p:spPr>
          <a:xfrm>
            <a:off x="854439" y="6453336"/>
            <a:ext cx="4384534"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Ministry of Health, Labour and Welfare, FY 2019 Financial Review, (2019)</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835056851"/>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A86F4932-7D26-4924-8AD6-070DAB74FC29}"/>
              </a:ext>
            </a:extLst>
          </p:cNvPr>
          <p:cNvSpPr>
            <a:spLocks noGrp="1" noChangeArrowheads="1"/>
          </p:cNvSpPr>
          <p:nvPr>
            <p:ph type="title"/>
          </p:nvPr>
        </p:nvSpPr>
        <p:spPr>
          <a:xfrm>
            <a:off x="838200" y="365125"/>
            <a:ext cx="8714173" cy="1325563"/>
          </a:xfrm>
        </p:spPr>
        <p:txBody>
          <a:bodyPr/>
          <a:lstStyle/>
          <a:p>
            <a:pPr eaLnBrk="1" hangingPunct="1"/>
            <a:r>
              <a:rPr lang="en-US" altLang="fr-FR" sz="2400" dirty="0"/>
              <a:t>2. Current Situation in the work environment for women and elderly</a:t>
            </a:r>
            <a:br>
              <a:rPr lang="en-US" altLang="fr-FR" sz="2400" dirty="0"/>
            </a:br>
            <a:r>
              <a:rPr lang="en-US" altLang="fr-FR" sz="2400" dirty="0"/>
              <a:t>(1) Changes in the employment rate</a:t>
            </a:r>
            <a:endParaRPr lang="fr-FR" altLang="fr-FR" sz="2400" dirty="0"/>
          </a:p>
        </p:txBody>
      </p:sp>
      <p:sp>
        <p:nvSpPr>
          <p:cNvPr id="5" name="スライド番号プレースホルダー 1">
            <a:extLst>
              <a:ext uri="{FF2B5EF4-FFF2-40B4-BE49-F238E27FC236}">
                <a16:creationId xmlns:a16="http://schemas.microsoft.com/office/drawing/2014/main" id="{146CB0A4-A20C-487B-9C03-06E092A47C4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コンテンツ プレースホルダー 5">
            <a:extLst>
              <a:ext uri="{FF2B5EF4-FFF2-40B4-BE49-F238E27FC236}">
                <a16:creationId xmlns:a16="http://schemas.microsoft.com/office/drawing/2014/main" id="{8411E409-8532-4D0A-B861-80670453DFCB}"/>
              </a:ext>
            </a:extLst>
          </p:cNvPr>
          <p:cNvSpPr txBox="1">
            <a:spLocks/>
          </p:cNvSpPr>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1000"/>
              </a:spcBef>
              <a:spcAft>
                <a:spcPct val="0"/>
              </a:spcAft>
              <a:buClrTx/>
              <a:buSzPct val="85000"/>
              <a:buFont typeface="Wingdings" panose="05000000000000000000" pitchFamily="2" charset="2"/>
              <a:buChar char=""/>
              <a:tabLst/>
              <a:defRPr/>
            </a:pP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The total population is expected to decline, but the number of employees is expected to decline moderately.</a:t>
            </a: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pic>
        <p:nvPicPr>
          <p:cNvPr id="7" name="図 3">
            <a:extLst>
              <a:ext uri="{FF2B5EF4-FFF2-40B4-BE49-F238E27FC236}">
                <a16:creationId xmlns:a16="http://schemas.microsoft.com/office/drawing/2014/main" id="{FC3950BB-6DDE-477B-8C59-2A1F9679E137}"/>
              </a:ext>
            </a:extLst>
          </p:cNvPr>
          <p:cNvPicPr>
            <a:picLocks noChangeAspect="1"/>
          </p:cNvPicPr>
          <p:nvPr/>
        </p:nvPicPr>
        <p:blipFill>
          <a:blip r:embed="rId3"/>
          <a:stretch>
            <a:fillRect/>
          </a:stretch>
        </p:blipFill>
        <p:spPr>
          <a:xfrm>
            <a:off x="839416" y="2780928"/>
            <a:ext cx="5222359" cy="3241432"/>
          </a:xfrm>
          <a:prstGeom prst="rect">
            <a:avLst/>
          </a:prstGeom>
        </p:spPr>
      </p:pic>
      <p:pic>
        <p:nvPicPr>
          <p:cNvPr id="8" name="図 4">
            <a:extLst>
              <a:ext uri="{FF2B5EF4-FFF2-40B4-BE49-F238E27FC236}">
                <a16:creationId xmlns:a16="http://schemas.microsoft.com/office/drawing/2014/main" id="{423EA5FD-2419-4D62-BC3B-DA8F2BE868F0}"/>
              </a:ext>
            </a:extLst>
          </p:cNvPr>
          <p:cNvPicPr>
            <a:picLocks noChangeAspect="1"/>
          </p:cNvPicPr>
          <p:nvPr/>
        </p:nvPicPr>
        <p:blipFill>
          <a:blip r:embed="rId4"/>
          <a:stretch>
            <a:fillRect/>
          </a:stretch>
        </p:blipFill>
        <p:spPr>
          <a:xfrm>
            <a:off x="6096000" y="2780928"/>
            <a:ext cx="5220835" cy="3241432"/>
          </a:xfrm>
          <a:prstGeom prst="rect">
            <a:avLst/>
          </a:prstGeom>
        </p:spPr>
      </p:pic>
      <p:sp>
        <p:nvSpPr>
          <p:cNvPr id="9" name="テキスト ボックス 6">
            <a:extLst>
              <a:ext uri="{FF2B5EF4-FFF2-40B4-BE49-F238E27FC236}">
                <a16:creationId xmlns:a16="http://schemas.microsoft.com/office/drawing/2014/main" id="{5A5CDB95-F006-4E7C-9E37-6BF2D1FCF610}"/>
              </a:ext>
            </a:extLst>
          </p:cNvPr>
          <p:cNvSpPr txBox="1"/>
          <p:nvPr/>
        </p:nvSpPr>
        <p:spPr>
          <a:xfrm>
            <a:off x="854439" y="6453336"/>
            <a:ext cx="5698996"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The Japan Institute for Labour Policy and Training, Estimation of Labor Demand and Supply, (2019)</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7">
            <a:extLst>
              <a:ext uri="{FF2B5EF4-FFF2-40B4-BE49-F238E27FC236}">
                <a16:creationId xmlns:a16="http://schemas.microsoft.com/office/drawing/2014/main" id="{DB8B06FB-759F-4E78-B388-0DDC5EAE87D3}"/>
              </a:ext>
            </a:extLst>
          </p:cNvPr>
          <p:cNvSpPr txBox="1"/>
          <p:nvPr/>
        </p:nvSpPr>
        <p:spPr>
          <a:xfrm>
            <a:off x="5553768" y="5013176"/>
            <a:ext cx="453970"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(age)</a:t>
            </a:r>
            <a:endParaRPr kumimoji="1" lang="ja-JP" altLang="en-US"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1" name="テキスト ボックス 8">
            <a:extLst>
              <a:ext uri="{FF2B5EF4-FFF2-40B4-BE49-F238E27FC236}">
                <a16:creationId xmlns:a16="http://schemas.microsoft.com/office/drawing/2014/main" id="{802D1AED-4321-4776-A6D8-3F6FAE8D8031}"/>
              </a:ext>
            </a:extLst>
          </p:cNvPr>
          <p:cNvSpPr txBox="1"/>
          <p:nvPr/>
        </p:nvSpPr>
        <p:spPr>
          <a:xfrm>
            <a:off x="10813782" y="5013176"/>
            <a:ext cx="453970"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(age)</a:t>
            </a:r>
            <a:endParaRPr kumimoji="1" lang="ja-JP" altLang="en-US"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3770661"/>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65A4D434-DD62-4FAE-A408-379E8B744245}"/>
              </a:ext>
            </a:extLst>
          </p:cNvPr>
          <p:cNvSpPr>
            <a:spLocks noGrp="1" noChangeArrowheads="1"/>
          </p:cNvSpPr>
          <p:nvPr>
            <p:ph type="title"/>
          </p:nvPr>
        </p:nvSpPr>
        <p:spPr>
          <a:xfrm>
            <a:off x="838200" y="365125"/>
            <a:ext cx="8705295" cy="1325563"/>
          </a:xfrm>
        </p:spPr>
        <p:txBody>
          <a:bodyPr/>
          <a:lstStyle/>
          <a:p>
            <a:pPr eaLnBrk="1" hangingPunct="1"/>
            <a:r>
              <a:rPr lang="en-US" altLang="fr-FR" sz="2400" dirty="0"/>
              <a:t>2. Current Situation in the work environment for women and elderly</a:t>
            </a:r>
            <a:br>
              <a:rPr lang="en-US" altLang="fr-FR" sz="2400" dirty="0"/>
            </a:br>
            <a:r>
              <a:rPr lang="en-US" altLang="fr-FR" sz="2400" dirty="0"/>
              <a:t>(2) Changes in the life expectancy</a:t>
            </a:r>
            <a:endParaRPr lang="fr-FR" altLang="fr-FR" sz="2400" dirty="0"/>
          </a:p>
        </p:txBody>
      </p:sp>
      <p:sp>
        <p:nvSpPr>
          <p:cNvPr id="5" name="スライド番号プレースホルダー 1">
            <a:extLst>
              <a:ext uri="{FF2B5EF4-FFF2-40B4-BE49-F238E27FC236}">
                <a16:creationId xmlns:a16="http://schemas.microsoft.com/office/drawing/2014/main" id="{1BB529FB-F1F3-4C41-80D0-935CF4CFC55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コンテンツ プレースホルダー 5">
            <a:extLst>
              <a:ext uri="{FF2B5EF4-FFF2-40B4-BE49-F238E27FC236}">
                <a16:creationId xmlns:a16="http://schemas.microsoft.com/office/drawing/2014/main" id="{1379A6EC-3D42-4CF3-A3EE-AB0BB7A7D062}"/>
              </a:ext>
            </a:extLst>
          </p:cNvPr>
          <p:cNvSpPr>
            <a:spLocks noGrp="1"/>
          </p:cNvSpPr>
          <p:nvPr>
            <p:ph idx="1"/>
          </p:nvPr>
        </p:nvSpPr>
        <p:spPr>
          <a:xfrm>
            <a:off x="838200" y="1825625"/>
            <a:ext cx="10515600" cy="4351338"/>
          </a:xfrm>
        </p:spPr>
        <p:txBody>
          <a:bodyPr/>
          <a:lstStyle/>
          <a:p>
            <a:r>
              <a:rPr kumimoji="1" lang="en-US" altLang="ja-JP" sz="1800" dirty="0"/>
              <a:t>The life expectancy in Japan is expected to increase further.</a:t>
            </a:r>
            <a:endParaRPr kumimoji="1" lang="ja-JP" altLang="en-US" sz="1800" dirty="0"/>
          </a:p>
        </p:txBody>
      </p:sp>
      <p:pic>
        <p:nvPicPr>
          <p:cNvPr id="7" name="図 2">
            <a:extLst>
              <a:ext uri="{FF2B5EF4-FFF2-40B4-BE49-F238E27FC236}">
                <a16:creationId xmlns:a16="http://schemas.microsoft.com/office/drawing/2014/main" id="{083E40EB-5489-42AA-88B1-2F173292A35F}"/>
              </a:ext>
            </a:extLst>
          </p:cNvPr>
          <p:cNvPicPr>
            <a:picLocks noChangeAspect="1"/>
          </p:cNvPicPr>
          <p:nvPr/>
        </p:nvPicPr>
        <p:blipFill>
          <a:blip r:embed="rId3"/>
          <a:stretch>
            <a:fillRect/>
          </a:stretch>
        </p:blipFill>
        <p:spPr>
          <a:xfrm>
            <a:off x="839416" y="2780928"/>
            <a:ext cx="5220835" cy="3241432"/>
          </a:xfrm>
          <a:prstGeom prst="rect">
            <a:avLst/>
          </a:prstGeom>
        </p:spPr>
      </p:pic>
      <p:pic>
        <p:nvPicPr>
          <p:cNvPr id="8" name="図 3">
            <a:extLst>
              <a:ext uri="{FF2B5EF4-FFF2-40B4-BE49-F238E27FC236}">
                <a16:creationId xmlns:a16="http://schemas.microsoft.com/office/drawing/2014/main" id="{A20C59C0-0208-480D-988A-174A42E9C010}"/>
              </a:ext>
            </a:extLst>
          </p:cNvPr>
          <p:cNvPicPr>
            <a:picLocks noChangeAspect="1"/>
          </p:cNvPicPr>
          <p:nvPr/>
        </p:nvPicPr>
        <p:blipFill>
          <a:blip r:embed="rId4"/>
          <a:stretch>
            <a:fillRect/>
          </a:stretch>
        </p:blipFill>
        <p:spPr>
          <a:xfrm>
            <a:off x="6096000" y="2780928"/>
            <a:ext cx="5220835" cy="3241432"/>
          </a:xfrm>
          <a:prstGeom prst="rect">
            <a:avLst/>
          </a:prstGeom>
        </p:spPr>
      </p:pic>
      <p:sp>
        <p:nvSpPr>
          <p:cNvPr id="9" name="テキスト ボックス 7">
            <a:extLst>
              <a:ext uri="{FF2B5EF4-FFF2-40B4-BE49-F238E27FC236}">
                <a16:creationId xmlns:a16="http://schemas.microsoft.com/office/drawing/2014/main" id="{F3B9480E-8767-486B-BFB2-4D130A3BBBB7}"/>
              </a:ext>
            </a:extLst>
          </p:cNvPr>
          <p:cNvSpPr txBox="1"/>
          <p:nvPr/>
        </p:nvSpPr>
        <p:spPr>
          <a:xfrm>
            <a:off x="854439" y="6453336"/>
            <a:ext cx="6917278"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National Institute of Population and Social Security Research, Population Projections for Japan (Estimates for 2017), (2017)</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8">
            <a:extLst>
              <a:ext uri="{FF2B5EF4-FFF2-40B4-BE49-F238E27FC236}">
                <a16:creationId xmlns:a16="http://schemas.microsoft.com/office/drawing/2014/main" id="{16A5E66C-8FCB-4303-9756-81CBF7BFE80A}"/>
              </a:ext>
            </a:extLst>
          </p:cNvPr>
          <p:cNvSpPr txBox="1"/>
          <p:nvPr/>
        </p:nvSpPr>
        <p:spPr>
          <a:xfrm>
            <a:off x="810952" y="2838128"/>
            <a:ext cx="486030"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(year)</a:t>
            </a:r>
            <a:endParaRPr kumimoji="1" lang="ja-JP" altLang="en-US"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1" name="テキスト ボックス 9">
            <a:extLst>
              <a:ext uri="{FF2B5EF4-FFF2-40B4-BE49-F238E27FC236}">
                <a16:creationId xmlns:a16="http://schemas.microsoft.com/office/drawing/2014/main" id="{05CBFD06-88AD-40C2-BCE8-6E1B321E34A5}"/>
              </a:ext>
            </a:extLst>
          </p:cNvPr>
          <p:cNvSpPr txBox="1"/>
          <p:nvPr/>
        </p:nvSpPr>
        <p:spPr>
          <a:xfrm>
            <a:off x="6150430" y="2838128"/>
            <a:ext cx="486030"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(year)</a:t>
            </a:r>
            <a:endParaRPr kumimoji="1" lang="ja-JP" altLang="en-US"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660242260"/>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pic>
        <p:nvPicPr>
          <p:cNvPr id="3" name="図 2">
            <a:extLst>
              <a:ext uri="{FF2B5EF4-FFF2-40B4-BE49-F238E27FC236}">
                <a16:creationId xmlns:a16="http://schemas.microsoft.com/office/drawing/2014/main" id="{D7EA774F-A7A9-4EA3-A9F9-C64CC5CD56F7}"/>
              </a:ext>
            </a:extLst>
          </p:cNvPr>
          <p:cNvPicPr>
            <a:picLocks noChangeAspect="1"/>
          </p:cNvPicPr>
          <p:nvPr/>
        </p:nvPicPr>
        <p:blipFill>
          <a:blip r:embed="rId3"/>
          <a:stretch>
            <a:fillRect/>
          </a:stretch>
        </p:blipFill>
        <p:spPr>
          <a:xfrm>
            <a:off x="839416" y="3068960"/>
            <a:ext cx="5220835" cy="3241432"/>
          </a:xfrm>
          <a:prstGeom prst="rect">
            <a:avLst/>
          </a:prstGeom>
        </p:spPr>
      </p:pic>
      <p:sp>
        <p:nvSpPr>
          <p:cNvPr id="5" name="Titre 1">
            <a:extLst>
              <a:ext uri="{FF2B5EF4-FFF2-40B4-BE49-F238E27FC236}">
                <a16:creationId xmlns:a16="http://schemas.microsoft.com/office/drawing/2014/main" id="{98364808-0028-4655-A420-FD17BB10A5E9}"/>
              </a:ext>
            </a:extLst>
          </p:cNvPr>
          <p:cNvSpPr>
            <a:spLocks noGrp="1" noChangeArrowheads="1"/>
          </p:cNvSpPr>
          <p:nvPr>
            <p:ph type="title"/>
          </p:nvPr>
        </p:nvSpPr>
        <p:spPr>
          <a:xfrm>
            <a:off x="838200" y="365125"/>
            <a:ext cx="8696417" cy="1325563"/>
          </a:xfrm>
        </p:spPr>
        <p:txBody>
          <a:bodyPr/>
          <a:lstStyle/>
          <a:p>
            <a:pPr eaLnBrk="1" hangingPunct="1"/>
            <a:r>
              <a:rPr lang="en-US" altLang="fr-FR" sz="2400" dirty="0"/>
              <a:t>2. Current Situation in the work environment for women and elderly</a:t>
            </a:r>
            <a:br>
              <a:rPr lang="en-US" altLang="fr-FR" sz="2400" dirty="0"/>
            </a:br>
            <a:r>
              <a:rPr lang="en-US" altLang="fr-FR" sz="2400" dirty="0"/>
              <a:t>(3) Health status and willingness to work</a:t>
            </a:r>
            <a:endParaRPr lang="fr-FR" altLang="fr-FR" sz="2400" dirty="0"/>
          </a:p>
        </p:txBody>
      </p:sp>
      <p:sp>
        <p:nvSpPr>
          <p:cNvPr id="6" name="スライド番号プレースホルダー 1">
            <a:extLst>
              <a:ext uri="{FF2B5EF4-FFF2-40B4-BE49-F238E27FC236}">
                <a16:creationId xmlns:a16="http://schemas.microsoft.com/office/drawing/2014/main" id="{4D710515-8166-4B6C-8538-FFB24DDE3CA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コンテンツ プレースホルダー 8">
            <a:extLst>
              <a:ext uri="{FF2B5EF4-FFF2-40B4-BE49-F238E27FC236}">
                <a16:creationId xmlns:a16="http://schemas.microsoft.com/office/drawing/2014/main" id="{583B214F-1D6A-41F3-B737-C7064EC26B30}"/>
              </a:ext>
            </a:extLst>
          </p:cNvPr>
          <p:cNvSpPr>
            <a:spLocks noGrp="1"/>
          </p:cNvSpPr>
          <p:nvPr>
            <p:ph idx="1"/>
          </p:nvPr>
        </p:nvSpPr>
        <p:spPr>
          <a:xfrm>
            <a:off x="838200" y="1825625"/>
            <a:ext cx="10515600" cy="4351338"/>
          </a:xfrm>
        </p:spPr>
        <p:txBody>
          <a:bodyPr/>
          <a:lstStyle/>
          <a:p>
            <a:r>
              <a:rPr kumimoji="1" lang="en-US" altLang="ja-JP" sz="1800" dirty="0"/>
              <a:t>The elderly is about 5-10 years younger than 10-20 years ago.</a:t>
            </a:r>
          </a:p>
          <a:p>
            <a:r>
              <a:rPr kumimoji="1" lang="en-US" altLang="ja-JP" sz="1800" dirty="0"/>
              <a:t>Also, about 80% of age 60 and older who are currently working are willing to work longer until they reach 65 or can work regardless of age.</a:t>
            </a:r>
            <a:endParaRPr kumimoji="1" lang="ja-JP" altLang="en-US" sz="1800" dirty="0"/>
          </a:p>
        </p:txBody>
      </p:sp>
      <p:pic>
        <p:nvPicPr>
          <p:cNvPr id="8" name="図 3">
            <a:extLst>
              <a:ext uri="{FF2B5EF4-FFF2-40B4-BE49-F238E27FC236}">
                <a16:creationId xmlns:a16="http://schemas.microsoft.com/office/drawing/2014/main" id="{AB5529A2-A24D-4112-A402-577F4E39911C}"/>
              </a:ext>
            </a:extLst>
          </p:cNvPr>
          <p:cNvPicPr>
            <a:picLocks noChangeAspect="1"/>
          </p:cNvPicPr>
          <p:nvPr/>
        </p:nvPicPr>
        <p:blipFill>
          <a:blip r:embed="rId4"/>
          <a:stretch>
            <a:fillRect/>
          </a:stretch>
        </p:blipFill>
        <p:spPr>
          <a:xfrm>
            <a:off x="6096000" y="3068960"/>
            <a:ext cx="5222359" cy="3338964"/>
          </a:xfrm>
          <a:prstGeom prst="rect">
            <a:avLst/>
          </a:prstGeom>
        </p:spPr>
      </p:pic>
      <p:sp>
        <p:nvSpPr>
          <p:cNvPr id="9" name="テキスト ボックス 6">
            <a:extLst>
              <a:ext uri="{FF2B5EF4-FFF2-40B4-BE49-F238E27FC236}">
                <a16:creationId xmlns:a16="http://schemas.microsoft.com/office/drawing/2014/main" id="{F4D2CF40-EF52-4C5B-8901-7CC45125116D}"/>
              </a:ext>
            </a:extLst>
          </p:cNvPr>
          <p:cNvSpPr txBox="1"/>
          <p:nvPr/>
        </p:nvSpPr>
        <p:spPr>
          <a:xfrm>
            <a:off x="854439" y="6453336"/>
            <a:ext cx="8574783"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Japan Sports Agency, Physical Fitness and Exercise Capacity Survey, (2018) / Cabinet Office, Survey of Elderly People's Attitudes toward Daily Life, (2014)</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7">
            <a:extLst>
              <a:ext uri="{FF2B5EF4-FFF2-40B4-BE49-F238E27FC236}">
                <a16:creationId xmlns:a16="http://schemas.microsoft.com/office/drawing/2014/main" id="{46C4DB6B-D958-4037-84FE-C2761C88E78B}"/>
              </a:ext>
            </a:extLst>
          </p:cNvPr>
          <p:cNvSpPr txBox="1"/>
          <p:nvPr/>
        </p:nvSpPr>
        <p:spPr>
          <a:xfrm>
            <a:off x="810952" y="3212976"/>
            <a:ext cx="511679"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(point)</a:t>
            </a:r>
            <a:endParaRPr kumimoji="1" lang="ja-JP" altLang="en-US"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1" name="テキスト ボックス 9">
            <a:extLst>
              <a:ext uri="{FF2B5EF4-FFF2-40B4-BE49-F238E27FC236}">
                <a16:creationId xmlns:a16="http://schemas.microsoft.com/office/drawing/2014/main" id="{11817228-C85C-457D-91F7-EC00D3150191}"/>
              </a:ext>
            </a:extLst>
          </p:cNvPr>
          <p:cNvSpPr txBox="1"/>
          <p:nvPr/>
        </p:nvSpPr>
        <p:spPr>
          <a:xfrm>
            <a:off x="2054454" y="3443808"/>
            <a:ext cx="441146"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1"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Male</a:t>
            </a:r>
            <a:endParaRPr kumimoji="1" lang="ja-JP" altLang="en-US" sz="900" b="1"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2" name="テキスト ボックス 10">
            <a:extLst>
              <a:ext uri="{FF2B5EF4-FFF2-40B4-BE49-F238E27FC236}">
                <a16:creationId xmlns:a16="http://schemas.microsoft.com/office/drawing/2014/main" id="{77C5E10D-C7DA-441A-92F9-0C3730C39EE1}"/>
              </a:ext>
            </a:extLst>
          </p:cNvPr>
          <p:cNvSpPr txBox="1"/>
          <p:nvPr/>
        </p:nvSpPr>
        <p:spPr>
          <a:xfrm>
            <a:off x="4649693" y="3443808"/>
            <a:ext cx="582211"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1"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Female</a:t>
            </a:r>
            <a:endParaRPr kumimoji="1" lang="ja-JP" altLang="en-US" sz="900" b="1"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3" name="テキスト ボックス 11">
            <a:extLst>
              <a:ext uri="{FF2B5EF4-FFF2-40B4-BE49-F238E27FC236}">
                <a16:creationId xmlns:a16="http://schemas.microsoft.com/office/drawing/2014/main" id="{BC19648A-DD96-4858-B684-FFE977DACE77}"/>
              </a:ext>
            </a:extLst>
          </p:cNvPr>
          <p:cNvSpPr txBox="1"/>
          <p:nvPr/>
        </p:nvSpPr>
        <p:spPr>
          <a:xfrm>
            <a:off x="7949158" y="5547315"/>
            <a:ext cx="490840"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79%</a:t>
            </a:r>
            <a:endParaRPr kumimoji="1" lang="ja-JP" altLang="en-US" sz="1200" b="1"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4" name="右大かっこ 12">
            <a:extLst>
              <a:ext uri="{FF2B5EF4-FFF2-40B4-BE49-F238E27FC236}">
                <a16:creationId xmlns:a16="http://schemas.microsoft.com/office/drawing/2014/main" id="{987A712C-1EA8-4A8B-BFFF-7C691446FA05}"/>
              </a:ext>
            </a:extLst>
          </p:cNvPr>
          <p:cNvSpPr/>
          <p:nvPr/>
        </p:nvSpPr>
        <p:spPr>
          <a:xfrm rot="5400000">
            <a:off x="8109650" y="3522633"/>
            <a:ext cx="168214" cy="3869382"/>
          </a:xfrm>
          <a:prstGeom prst="rightBracket">
            <a:avLst/>
          </a:prstGeom>
          <a:ln w="15875">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75971186"/>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テキスト ボックス 10">
            <a:extLst>
              <a:ext uri="{FF2B5EF4-FFF2-40B4-BE49-F238E27FC236}">
                <a16:creationId xmlns:a16="http://schemas.microsoft.com/office/drawing/2014/main" id="{65793E55-9E06-4BBA-89EE-55E244380E19}"/>
              </a:ext>
            </a:extLst>
          </p:cNvPr>
          <p:cNvSpPr txBox="1"/>
          <p:nvPr/>
        </p:nvSpPr>
        <p:spPr>
          <a:xfrm>
            <a:off x="8688287" y="3284357"/>
            <a:ext cx="2663925" cy="3096971"/>
          </a:xfrm>
          <a:prstGeom prst="rect">
            <a:avLst/>
          </a:prstGeom>
          <a:solidFill>
            <a:schemeClr val="accent2">
              <a:lumMod val="40000"/>
              <a:lumOff val="60000"/>
            </a:schemeClr>
          </a:solidFill>
        </p:spPr>
        <p:txBody>
          <a:bodyPr wrap="square" rtlCol="0">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5" name="Titre 1">
            <a:extLst>
              <a:ext uri="{FF2B5EF4-FFF2-40B4-BE49-F238E27FC236}">
                <a16:creationId xmlns:a16="http://schemas.microsoft.com/office/drawing/2014/main" id="{32FE8E51-D642-4905-9117-F209D515B6F3}"/>
              </a:ext>
            </a:extLst>
          </p:cNvPr>
          <p:cNvSpPr>
            <a:spLocks noGrp="1" noChangeArrowheads="1"/>
          </p:cNvSpPr>
          <p:nvPr>
            <p:ph type="title"/>
          </p:nvPr>
        </p:nvSpPr>
        <p:spPr>
          <a:xfrm>
            <a:off x="838200" y="365125"/>
            <a:ext cx="10515600" cy="1325563"/>
          </a:xfrm>
        </p:spPr>
        <p:txBody>
          <a:bodyPr/>
          <a:lstStyle/>
          <a:p>
            <a:pPr eaLnBrk="1" hangingPunct="1"/>
            <a:r>
              <a:rPr lang="fr-FR" altLang="fr-FR" sz="2400" dirty="0"/>
              <a:t>3. Current Situation in private pension</a:t>
            </a:r>
            <a:br>
              <a:rPr lang="fr-FR" altLang="fr-FR" sz="2400" dirty="0"/>
            </a:br>
            <a:r>
              <a:rPr lang="fr-FR" altLang="fr-FR" sz="2400" dirty="0"/>
              <a:t>(1) </a:t>
            </a:r>
            <a:r>
              <a:rPr lang="en-US" altLang="fr-FR" sz="2400" dirty="0"/>
              <a:t>Changes in corporate and individual pension</a:t>
            </a:r>
            <a:endParaRPr lang="fr-FR" altLang="fr-FR" sz="2400" dirty="0"/>
          </a:p>
        </p:txBody>
      </p:sp>
      <p:sp>
        <p:nvSpPr>
          <p:cNvPr id="6" name="スライド番号プレースホルダー 1">
            <a:extLst>
              <a:ext uri="{FF2B5EF4-FFF2-40B4-BE49-F238E27FC236}">
                <a16:creationId xmlns:a16="http://schemas.microsoft.com/office/drawing/2014/main" id="{0411EE71-9D4D-4542-945C-E388815778D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2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コンテンツ プレースホルダー 5">
            <a:extLst>
              <a:ext uri="{FF2B5EF4-FFF2-40B4-BE49-F238E27FC236}">
                <a16:creationId xmlns:a16="http://schemas.microsoft.com/office/drawing/2014/main" id="{10BD2CED-E63F-41F7-8D4C-38714FD9561C}"/>
              </a:ext>
            </a:extLst>
          </p:cNvPr>
          <p:cNvSpPr txBox="1">
            <a:spLocks/>
          </p:cNvSpPr>
          <p:nvPr/>
        </p:nvSpPr>
        <p:spPr bwMode="auto">
          <a:xfrm>
            <a:off x="838200" y="1825625"/>
            <a:ext cx="10515600" cy="125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1000"/>
              </a:spcBef>
              <a:spcAft>
                <a:spcPct val="0"/>
              </a:spcAft>
              <a:buClrTx/>
              <a:buSzPct val="85000"/>
              <a:buFont typeface="Wingdings" panose="05000000000000000000" pitchFamily="2" charset="2"/>
              <a:buChar char=""/>
              <a:tabLst/>
              <a:defRPr/>
            </a:pP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Defined Benefit corporate pension (DB) was established as a scheme to succeed tax-qualified pension plans and the employees' pension fund.</a:t>
            </a:r>
          </a:p>
          <a:p>
            <a:pPr marL="228600" marR="0" lvl="0" indent="-228600" algn="l" defTabSz="914400" rtl="0" eaLnBrk="0" fontAlgn="base" latinLnBrk="0" hangingPunct="0">
              <a:lnSpc>
                <a:spcPct val="90000"/>
              </a:lnSpc>
              <a:spcBef>
                <a:spcPts val="1000"/>
              </a:spcBef>
              <a:spcAft>
                <a:spcPct val="0"/>
              </a:spcAft>
              <a:buClrTx/>
              <a:buSzPct val="85000"/>
              <a:buFont typeface="Wingdings" panose="05000000000000000000" pitchFamily="2" charset="2"/>
              <a:buChar char=""/>
              <a:tabLst/>
              <a:defRPr/>
            </a:pP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Defined Contribution pension (DC) was established as a new scheme, not savings, referring to the U.S. 401(k).</a:t>
            </a:r>
          </a:p>
        </p:txBody>
      </p:sp>
      <p:sp>
        <p:nvSpPr>
          <p:cNvPr id="8" name="テキスト ボックス 2">
            <a:extLst>
              <a:ext uri="{FF2B5EF4-FFF2-40B4-BE49-F238E27FC236}">
                <a16:creationId xmlns:a16="http://schemas.microsoft.com/office/drawing/2014/main" id="{83ACDB20-E7E3-43FC-BB65-49AE58073B52}"/>
              </a:ext>
            </a:extLst>
          </p:cNvPr>
          <p:cNvSpPr txBox="1"/>
          <p:nvPr/>
        </p:nvSpPr>
        <p:spPr>
          <a:xfrm>
            <a:off x="839416" y="3284358"/>
            <a:ext cx="2232248" cy="1573143"/>
          </a:xfrm>
          <a:prstGeom prst="rect">
            <a:avLst/>
          </a:prstGeom>
          <a:solidFill>
            <a:schemeClr val="accent1">
              <a:lumMod val="40000"/>
              <a:lumOff val="60000"/>
            </a:schemeClr>
          </a:solidFill>
        </p:spPr>
        <p:txBody>
          <a:bodyPr wrap="square" rtlCol="0">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Corporate pension</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9" name="テキスト ボックス 5">
            <a:extLst>
              <a:ext uri="{FF2B5EF4-FFF2-40B4-BE49-F238E27FC236}">
                <a16:creationId xmlns:a16="http://schemas.microsoft.com/office/drawing/2014/main" id="{461C7510-0409-4864-945B-A43DD81A6B15}"/>
              </a:ext>
            </a:extLst>
          </p:cNvPr>
          <p:cNvSpPr txBox="1"/>
          <p:nvPr/>
        </p:nvSpPr>
        <p:spPr>
          <a:xfrm>
            <a:off x="4583832" y="3284358"/>
            <a:ext cx="2232248" cy="2221215"/>
          </a:xfrm>
          <a:prstGeom prst="rect">
            <a:avLst/>
          </a:prstGeom>
          <a:solidFill>
            <a:schemeClr val="accent1">
              <a:lumMod val="40000"/>
              <a:lumOff val="60000"/>
            </a:schemeClr>
          </a:solidFill>
        </p:spPr>
        <p:txBody>
          <a:bodyPr wrap="square" rtlCol="0">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Corporate pension</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0" name="テキスト ボックス 7">
            <a:extLst>
              <a:ext uri="{FF2B5EF4-FFF2-40B4-BE49-F238E27FC236}">
                <a16:creationId xmlns:a16="http://schemas.microsoft.com/office/drawing/2014/main" id="{59AFE038-22BD-4273-9BCC-F25727B6FA3A}"/>
              </a:ext>
            </a:extLst>
          </p:cNvPr>
          <p:cNvSpPr txBox="1"/>
          <p:nvPr/>
        </p:nvSpPr>
        <p:spPr>
          <a:xfrm>
            <a:off x="8688288" y="3284358"/>
            <a:ext cx="2232248" cy="2221215"/>
          </a:xfrm>
          <a:prstGeom prst="rect">
            <a:avLst/>
          </a:prstGeom>
          <a:solidFill>
            <a:schemeClr val="accent1">
              <a:lumMod val="40000"/>
              <a:lumOff val="60000"/>
            </a:schemeClr>
          </a:solidFill>
        </p:spPr>
        <p:txBody>
          <a:bodyPr wrap="square" rtlCol="0">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Corporate pension</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1" name="テキスト ボックス 8">
            <a:extLst>
              <a:ext uri="{FF2B5EF4-FFF2-40B4-BE49-F238E27FC236}">
                <a16:creationId xmlns:a16="http://schemas.microsoft.com/office/drawing/2014/main" id="{BEF801FC-C14F-4326-B9BD-5BA0805CD2FF}"/>
              </a:ext>
            </a:extLst>
          </p:cNvPr>
          <p:cNvSpPr txBox="1"/>
          <p:nvPr/>
        </p:nvSpPr>
        <p:spPr>
          <a:xfrm>
            <a:off x="4583832" y="5505574"/>
            <a:ext cx="2232248" cy="875754"/>
          </a:xfrm>
          <a:prstGeom prst="rect">
            <a:avLst/>
          </a:prstGeom>
          <a:solidFill>
            <a:schemeClr val="accent2">
              <a:lumMod val="40000"/>
              <a:lumOff val="60000"/>
            </a:schemeClr>
          </a:solidFill>
        </p:spPr>
        <p:txBody>
          <a:bodyPr wrap="square" rtlCol="0">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Individual pension</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2" name="テキスト ボックス 9">
            <a:extLst>
              <a:ext uri="{FF2B5EF4-FFF2-40B4-BE49-F238E27FC236}">
                <a16:creationId xmlns:a16="http://schemas.microsoft.com/office/drawing/2014/main" id="{FAAF7622-F1BB-48B5-958D-7BBE57B02E52}"/>
              </a:ext>
            </a:extLst>
          </p:cNvPr>
          <p:cNvSpPr txBox="1"/>
          <p:nvPr/>
        </p:nvSpPr>
        <p:spPr>
          <a:xfrm>
            <a:off x="8688288" y="5505574"/>
            <a:ext cx="2232248" cy="875754"/>
          </a:xfrm>
          <a:prstGeom prst="rect">
            <a:avLst/>
          </a:prstGeom>
          <a:solidFill>
            <a:schemeClr val="accent2">
              <a:lumMod val="40000"/>
              <a:lumOff val="60000"/>
            </a:schemeClr>
          </a:solidFill>
        </p:spPr>
        <p:txBody>
          <a:bodyPr wrap="square" rtlCol="0">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Individual pension</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3" name="テキスト ボックス 11">
            <a:extLst>
              <a:ext uri="{FF2B5EF4-FFF2-40B4-BE49-F238E27FC236}">
                <a16:creationId xmlns:a16="http://schemas.microsoft.com/office/drawing/2014/main" id="{53A90976-1034-4BBF-BBD6-8A940D7DF1A0}"/>
              </a:ext>
            </a:extLst>
          </p:cNvPr>
          <p:cNvSpPr txBox="1"/>
          <p:nvPr/>
        </p:nvSpPr>
        <p:spPr>
          <a:xfrm>
            <a:off x="1055626" y="3633365"/>
            <a:ext cx="1799828" cy="551785"/>
          </a:xfrm>
          <a:prstGeom prst="rect">
            <a:avLst/>
          </a:prstGeom>
          <a:solidFill>
            <a:schemeClr val="bg1"/>
          </a:solidFill>
        </p:spPr>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EPF</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4" name="テキスト ボックス 12">
            <a:extLst>
              <a:ext uri="{FF2B5EF4-FFF2-40B4-BE49-F238E27FC236}">
                <a16:creationId xmlns:a16="http://schemas.microsoft.com/office/drawing/2014/main" id="{C89F43FA-72C5-46A9-AD6E-3611621839AE}"/>
              </a:ext>
            </a:extLst>
          </p:cNvPr>
          <p:cNvSpPr txBox="1"/>
          <p:nvPr/>
        </p:nvSpPr>
        <p:spPr>
          <a:xfrm>
            <a:off x="1055626" y="4215373"/>
            <a:ext cx="1799828" cy="551785"/>
          </a:xfrm>
          <a:prstGeom prst="rect">
            <a:avLst/>
          </a:prstGeom>
          <a:solidFill>
            <a:schemeClr val="bg1"/>
          </a:solidFill>
        </p:spPr>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Tax-Qualified pension plan</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5" name="テキスト ボックス 13">
            <a:extLst>
              <a:ext uri="{FF2B5EF4-FFF2-40B4-BE49-F238E27FC236}">
                <a16:creationId xmlns:a16="http://schemas.microsoft.com/office/drawing/2014/main" id="{0E89A064-7110-48FE-B009-CA2B863C1DC1}"/>
              </a:ext>
            </a:extLst>
          </p:cNvPr>
          <p:cNvSpPr txBox="1"/>
          <p:nvPr/>
        </p:nvSpPr>
        <p:spPr>
          <a:xfrm>
            <a:off x="4803759" y="3633365"/>
            <a:ext cx="1799828" cy="551785"/>
          </a:xfrm>
          <a:prstGeom prst="rect">
            <a:avLst/>
          </a:prstGeom>
          <a:solidFill>
            <a:schemeClr val="bg1"/>
          </a:solidFill>
        </p:spPr>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EPF</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6" name="テキスト ボックス 14">
            <a:extLst>
              <a:ext uri="{FF2B5EF4-FFF2-40B4-BE49-F238E27FC236}">
                <a16:creationId xmlns:a16="http://schemas.microsoft.com/office/drawing/2014/main" id="{5ACF0BEE-82F7-4F0C-A7C6-5B3DF8500AB4}"/>
              </a:ext>
            </a:extLst>
          </p:cNvPr>
          <p:cNvSpPr txBox="1"/>
          <p:nvPr/>
        </p:nvSpPr>
        <p:spPr>
          <a:xfrm>
            <a:off x="4803759" y="4215373"/>
            <a:ext cx="1799828" cy="551785"/>
          </a:xfrm>
          <a:prstGeom prst="rect">
            <a:avLst/>
          </a:prstGeom>
          <a:solidFill>
            <a:schemeClr val="bg1"/>
          </a:solidFill>
        </p:spPr>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DB</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7" name="テキスト ボックス 15">
            <a:extLst>
              <a:ext uri="{FF2B5EF4-FFF2-40B4-BE49-F238E27FC236}">
                <a16:creationId xmlns:a16="http://schemas.microsoft.com/office/drawing/2014/main" id="{F0A75671-2EF2-49B6-8F54-086FE3A6190B}"/>
              </a:ext>
            </a:extLst>
          </p:cNvPr>
          <p:cNvSpPr txBox="1"/>
          <p:nvPr/>
        </p:nvSpPr>
        <p:spPr>
          <a:xfrm>
            <a:off x="4803759" y="4922938"/>
            <a:ext cx="1799828" cy="551785"/>
          </a:xfrm>
          <a:prstGeom prst="rect">
            <a:avLst/>
          </a:prstGeom>
          <a:solidFill>
            <a:schemeClr val="bg1"/>
          </a:solidFill>
        </p:spPr>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DC</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8" name="テキスト ボックス 16">
            <a:extLst>
              <a:ext uri="{FF2B5EF4-FFF2-40B4-BE49-F238E27FC236}">
                <a16:creationId xmlns:a16="http://schemas.microsoft.com/office/drawing/2014/main" id="{18C3EBE9-6313-4AFB-982B-ABBA8CB51237}"/>
              </a:ext>
            </a:extLst>
          </p:cNvPr>
          <p:cNvSpPr txBox="1"/>
          <p:nvPr/>
        </p:nvSpPr>
        <p:spPr>
          <a:xfrm>
            <a:off x="4803759" y="5789504"/>
            <a:ext cx="1799828" cy="364142"/>
          </a:xfrm>
          <a:prstGeom prst="rect">
            <a:avLst/>
          </a:prstGeom>
          <a:solidFill>
            <a:schemeClr val="bg1"/>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DC (iDeCo)</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9" name="テキスト ボックス 17">
            <a:extLst>
              <a:ext uri="{FF2B5EF4-FFF2-40B4-BE49-F238E27FC236}">
                <a16:creationId xmlns:a16="http://schemas.microsoft.com/office/drawing/2014/main" id="{B23A6163-E137-4990-AAA5-F40E6C4A63B7}"/>
              </a:ext>
            </a:extLst>
          </p:cNvPr>
          <p:cNvSpPr txBox="1"/>
          <p:nvPr/>
        </p:nvSpPr>
        <p:spPr>
          <a:xfrm>
            <a:off x="8904498" y="5789504"/>
            <a:ext cx="2304070" cy="364142"/>
          </a:xfrm>
          <a:prstGeom prst="rect">
            <a:avLst/>
          </a:prstGeom>
          <a:solidFill>
            <a:schemeClr val="bg1"/>
          </a:solidFill>
        </p:spPr>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DC (iDeCo)</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0" name="テキスト ボックス 18">
            <a:extLst>
              <a:ext uri="{FF2B5EF4-FFF2-40B4-BE49-F238E27FC236}">
                <a16:creationId xmlns:a16="http://schemas.microsoft.com/office/drawing/2014/main" id="{453CEC89-B83D-4B37-94B3-3D2386C61E7E}"/>
              </a:ext>
            </a:extLst>
          </p:cNvPr>
          <p:cNvSpPr txBox="1"/>
          <p:nvPr/>
        </p:nvSpPr>
        <p:spPr>
          <a:xfrm>
            <a:off x="8904498" y="3633365"/>
            <a:ext cx="1799828" cy="186137"/>
          </a:xfrm>
          <a:prstGeom prst="rect">
            <a:avLst/>
          </a:prstGeom>
          <a:solidFill>
            <a:schemeClr val="bg1"/>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EPF</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1" name="テキスト ボックス 19">
            <a:extLst>
              <a:ext uri="{FF2B5EF4-FFF2-40B4-BE49-F238E27FC236}">
                <a16:creationId xmlns:a16="http://schemas.microsoft.com/office/drawing/2014/main" id="{4006DACB-AE5C-4419-BDD4-28DD54D22EDF}"/>
              </a:ext>
            </a:extLst>
          </p:cNvPr>
          <p:cNvSpPr txBox="1"/>
          <p:nvPr/>
        </p:nvSpPr>
        <p:spPr>
          <a:xfrm>
            <a:off x="8904498" y="3849389"/>
            <a:ext cx="1799828" cy="663727"/>
          </a:xfrm>
          <a:prstGeom prst="rect">
            <a:avLst/>
          </a:prstGeom>
          <a:solidFill>
            <a:schemeClr val="bg1"/>
          </a:solidFill>
        </p:spPr>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DB</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2" name="テキスト ボックス 20">
            <a:extLst>
              <a:ext uri="{FF2B5EF4-FFF2-40B4-BE49-F238E27FC236}">
                <a16:creationId xmlns:a16="http://schemas.microsoft.com/office/drawing/2014/main" id="{4EE6E739-C790-4B5B-9D09-49AD2237D2F4}"/>
              </a:ext>
            </a:extLst>
          </p:cNvPr>
          <p:cNvSpPr txBox="1"/>
          <p:nvPr/>
        </p:nvSpPr>
        <p:spPr>
          <a:xfrm>
            <a:off x="8904498" y="4692504"/>
            <a:ext cx="1799828" cy="782220"/>
          </a:xfrm>
          <a:prstGeom prst="rect">
            <a:avLst/>
          </a:prstGeom>
          <a:solidFill>
            <a:schemeClr val="bg1"/>
          </a:solidFill>
        </p:spPr>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DC</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3" name="二等辺三角形 22">
            <a:extLst>
              <a:ext uri="{FF2B5EF4-FFF2-40B4-BE49-F238E27FC236}">
                <a16:creationId xmlns:a16="http://schemas.microsoft.com/office/drawing/2014/main" id="{2EF43177-3738-416C-860E-47ED6102D705}"/>
              </a:ext>
            </a:extLst>
          </p:cNvPr>
          <p:cNvSpPr/>
          <p:nvPr/>
        </p:nvSpPr>
        <p:spPr>
          <a:xfrm rot="5400000">
            <a:off x="3246395" y="4855953"/>
            <a:ext cx="1242521" cy="381526"/>
          </a:xfrm>
          <a:prstGeom prst="triangl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24" name="二等辺三角形 24">
            <a:extLst>
              <a:ext uri="{FF2B5EF4-FFF2-40B4-BE49-F238E27FC236}">
                <a16:creationId xmlns:a16="http://schemas.microsoft.com/office/drawing/2014/main" id="{404AE7ED-B69C-4657-B6CF-4E6443B3B1EA}"/>
              </a:ext>
            </a:extLst>
          </p:cNvPr>
          <p:cNvSpPr/>
          <p:nvPr/>
        </p:nvSpPr>
        <p:spPr>
          <a:xfrm rot="5400000">
            <a:off x="7130923" y="4855954"/>
            <a:ext cx="1242521" cy="381526"/>
          </a:xfrm>
          <a:prstGeom prst="triangl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25" name="テキスト ボックス 23">
            <a:extLst>
              <a:ext uri="{FF2B5EF4-FFF2-40B4-BE49-F238E27FC236}">
                <a16:creationId xmlns:a16="http://schemas.microsoft.com/office/drawing/2014/main" id="{D1A81F31-28AF-48EF-B1BB-91C38E10D691}"/>
              </a:ext>
            </a:extLst>
          </p:cNvPr>
          <p:cNvSpPr txBox="1"/>
          <p:nvPr/>
        </p:nvSpPr>
        <p:spPr>
          <a:xfrm>
            <a:off x="2928020" y="3633365"/>
            <a:ext cx="1799828" cy="551785"/>
          </a:xfrm>
          <a:prstGeom prst="rect">
            <a:avLst/>
          </a:prstGeom>
          <a:no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2000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Establishment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 of DB and DC</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45650B86-97E8-4070-86EF-46ABB6AC4590}"/>
              </a:ext>
            </a:extLst>
          </p:cNvPr>
          <p:cNvSpPr txBox="1"/>
          <p:nvPr/>
        </p:nvSpPr>
        <p:spPr>
          <a:xfrm>
            <a:off x="6834824" y="3633365"/>
            <a:ext cx="1799828" cy="551785"/>
          </a:xfrm>
          <a:prstGeom prst="rect">
            <a:avLst/>
          </a:prstGeom>
          <a:no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2017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Expansion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of iDeCo</a:t>
            </a:r>
          </a:p>
        </p:txBody>
      </p:sp>
    </p:spTree>
    <p:extLst>
      <p:ext uri="{BB962C8B-B14F-4D97-AF65-F5344CB8AC3E}">
        <p14:creationId xmlns:p14="http://schemas.microsoft.com/office/powerpoint/2010/main" val="1803513189"/>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EC769CC-59FD-44E6-B430-8B81B2D6FE0F}"/>
              </a:ext>
            </a:extLst>
          </p:cNvPr>
          <p:cNvSpPr>
            <a:spLocks noGrp="1" noChangeArrowheads="1"/>
          </p:cNvSpPr>
          <p:nvPr>
            <p:ph type="title"/>
          </p:nvPr>
        </p:nvSpPr>
        <p:spPr>
          <a:xfrm>
            <a:off x="838200" y="365125"/>
            <a:ext cx="10515600" cy="1325563"/>
          </a:xfrm>
        </p:spPr>
        <p:txBody>
          <a:bodyPr/>
          <a:lstStyle/>
          <a:p>
            <a:pPr eaLnBrk="1" hangingPunct="1"/>
            <a:r>
              <a:rPr lang="fr-FR" altLang="fr-FR" sz="2400" dirty="0"/>
              <a:t>3. Current Situation in private pension</a:t>
            </a:r>
            <a:br>
              <a:rPr lang="fr-FR" altLang="fr-FR" sz="2400" dirty="0"/>
            </a:br>
            <a:r>
              <a:rPr lang="fr-FR" altLang="fr-FR" sz="2400" dirty="0"/>
              <a:t>(2) </a:t>
            </a:r>
            <a:r>
              <a:rPr lang="en-US" altLang="fr-FR" sz="2400" dirty="0"/>
              <a:t>Trends in DB and Corporate DC</a:t>
            </a:r>
            <a:endParaRPr lang="fr-FR" altLang="fr-FR" sz="2400" dirty="0"/>
          </a:p>
        </p:txBody>
      </p:sp>
      <p:sp>
        <p:nvSpPr>
          <p:cNvPr id="5" name="Espace réservé du contenu 2">
            <a:extLst>
              <a:ext uri="{FF2B5EF4-FFF2-40B4-BE49-F238E27FC236}">
                <a16:creationId xmlns:a16="http://schemas.microsoft.com/office/drawing/2014/main" id="{DFDD333F-F1FA-47AB-A0AE-F4893F31942B}"/>
              </a:ext>
            </a:extLst>
          </p:cNvPr>
          <p:cNvSpPr>
            <a:spLocks noGrp="1" noChangeArrowheads="1"/>
          </p:cNvSpPr>
          <p:nvPr>
            <p:ph idx="1"/>
          </p:nvPr>
        </p:nvSpPr>
        <p:spPr>
          <a:xfrm>
            <a:off x="838200" y="1825625"/>
            <a:ext cx="10515600" cy="1243013"/>
          </a:xfrm>
        </p:spPr>
        <p:txBody>
          <a:bodyPr/>
          <a:lstStyle/>
          <a:p>
            <a:pPr eaLnBrk="1" hangingPunct="1"/>
            <a:r>
              <a:rPr lang="en-US" sz="1800" dirty="0"/>
              <a:t>Many companies have maintained their DBs by abolishing lifetime pension and lowering pension benefit rates. Some small and medium-sized companies have given up on DB.</a:t>
            </a:r>
          </a:p>
          <a:p>
            <a:pPr eaLnBrk="1" hangingPunct="1"/>
            <a:r>
              <a:rPr lang="en-US" sz="1800" dirty="0"/>
              <a:t>The main cause is the market </a:t>
            </a:r>
            <a:r>
              <a:rPr lang="en-US" altLang="ja-JP" sz="1800" dirty="0"/>
              <a:t>deterioration</a:t>
            </a:r>
            <a:r>
              <a:rPr lang="en-US" sz="1800" dirty="0"/>
              <a:t>.</a:t>
            </a:r>
            <a:endParaRPr sz="1800" dirty="0"/>
          </a:p>
        </p:txBody>
      </p:sp>
      <p:sp>
        <p:nvSpPr>
          <p:cNvPr id="6" name="スライド番号プレースホルダー 1">
            <a:extLst>
              <a:ext uri="{FF2B5EF4-FFF2-40B4-BE49-F238E27FC236}">
                <a16:creationId xmlns:a16="http://schemas.microsoft.com/office/drawing/2014/main" id="{5E68F2D4-8288-447B-940C-71F4C9CFD07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図 2">
            <a:extLst>
              <a:ext uri="{FF2B5EF4-FFF2-40B4-BE49-F238E27FC236}">
                <a16:creationId xmlns:a16="http://schemas.microsoft.com/office/drawing/2014/main" id="{400801A0-F1DD-4FE7-B5E1-6185CB76597F}"/>
              </a:ext>
            </a:extLst>
          </p:cNvPr>
          <p:cNvPicPr>
            <a:picLocks noChangeAspect="1"/>
          </p:cNvPicPr>
          <p:nvPr/>
        </p:nvPicPr>
        <p:blipFill>
          <a:blip r:embed="rId3"/>
          <a:stretch>
            <a:fillRect/>
          </a:stretch>
        </p:blipFill>
        <p:spPr>
          <a:xfrm>
            <a:off x="839416" y="3068960"/>
            <a:ext cx="5220835" cy="3241432"/>
          </a:xfrm>
          <a:prstGeom prst="rect">
            <a:avLst/>
          </a:prstGeom>
        </p:spPr>
      </p:pic>
      <p:pic>
        <p:nvPicPr>
          <p:cNvPr id="8" name="図 3">
            <a:extLst>
              <a:ext uri="{FF2B5EF4-FFF2-40B4-BE49-F238E27FC236}">
                <a16:creationId xmlns:a16="http://schemas.microsoft.com/office/drawing/2014/main" id="{2921C00C-F068-4E69-8F1A-FC8BC3F7F5E6}"/>
              </a:ext>
            </a:extLst>
          </p:cNvPr>
          <p:cNvPicPr>
            <a:picLocks noChangeAspect="1"/>
          </p:cNvPicPr>
          <p:nvPr/>
        </p:nvPicPr>
        <p:blipFill>
          <a:blip r:embed="rId4"/>
          <a:stretch>
            <a:fillRect/>
          </a:stretch>
        </p:blipFill>
        <p:spPr>
          <a:xfrm>
            <a:off x="6096000" y="3067888"/>
            <a:ext cx="5222359" cy="3241432"/>
          </a:xfrm>
          <a:prstGeom prst="rect">
            <a:avLst/>
          </a:prstGeom>
        </p:spPr>
      </p:pic>
      <p:sp>
        <p:nvSpPr>
          <p:cNvPr id="9" name="テキスト ボックス 6">
            <a:extLst>
              <a:ext uri="{FF2B5EF4-FFF2-40B4-BE49-F238E27FC236}">
                <a16:creationId xmlns:a16="http://schemas.microsoft.com/office/drawing/2014/main" id="{8AC98CF7-688C-4639-9D3F-02CB844FFF8A}"/>
              </a:ext>
            </a:extLst>
          </p:cNvPr>
          <p:cNvSpPr txBox="1"/>
          <p:nvPr/>
        </p:nvSpPr>
        <p:spPr>
          <a:xfrm>
            <a:off x="854439" y="6453336"/>
            <a:ext cx="3647152"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Ministry of Health, Labour and Welfare / Ministry of Finance</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7">
            <a:extLst>
              <a:ext uri="{FF2B5EF4-FFF2-40B4-BE49-F238E27FC236}">
                <a16:creationId xmlns:a16="http://schemas.microsoft.com/office/drawing/2014/main" id="{7F65A4A7-1250-4576-A366-17318A44EF5B}"/>
              </a:ext>
            </a:extLst>
          </p:cNvPr>
          <p:cNvSpPr txBox="1"/>
          <p:nvPr/>
        </p:nvSpPr>
        <p:spPr>
          <a:xfrm>
            <a:off x="810952" y="3245634"/>
            <a:ext cx="902811"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(plan number)</a:t>
            </a:r>
            <a:endParaRPr kumimoji="1" lang="ja-JP" altLang="en-US"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22514974"/>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AD7C3E34-DAA3-4031-A4F7-28BF2D5963DC}"/>
              </a:ext>
            </a:extLst>
          </p:cNvPr>
          <p:cNvSpPr>
            <a:spLocks noGrp="1" noChangeArrowheads="1"/>
          </p:cNvSpPr>
          <p:nvPr>
            <p:ph type="title"/>
          </p:nvPr>
        </p:nvSpPr>
        <p:spPr>
          <a:xfrm>
            <a:off x="838200" y="365125"/>
            <a:ext cx="10515600" cy="1325563"/>
          </a:xfrm>
        </p:spPr>
        <p:txBody>
          <a:bodyPr/>
          <a:lstStyle/>
          <a:p>
            <a:pPr eaLnBrk="1" hangingPunct="1"/>
            <a:r>
              <a:rPr lang="fr-FR" altLang="fr-FR" sz="2400" dirty="0"/>
              <a:t>3. Current Situation in private pension</a:t>
            </a:r>
            <a:br>
              <a:rPr lang="fr-FR" altLang="fr-FR" sz="2400" dirty="0"/>
            </a:br>
            <a:r>
              <a:rPr lang="fr-FR" altLang="fr-FR" sz="2400" dirty="0"/>
              <a:t>(3) </a:t>
            </a:r>
            <a:r>
              <a:rPr lang="en-US" altLang="fr-FR" sz="2400" dirty="0"/>
              <a:t>Retirement Benefit Plans’ Coverage</a:t>
            </a:r>
            <a:endParaRPr lang="fr-FR" altLang="fr-FR" sz="2400" dirty="0"/>
          </a:p>
        </p:txBody>
      </p:sp>
      <p:sp>
        <p:nvSpPr>
          <p:cNvPr id="5" name="Espace réservé du contenu 2">
            <a:extLst>
              <a:ext uri="{FF2B5EF4-FFF2-40B4-BE49-F238E27FC236}">
                <a16:creationId xmlns:a16="http://schemas.microsoft.com/office/drawing/2014/main" id="{726D9710-A118-41DB-AB12-7DD4BE1A0F09}"/>
              </a:ext>
            </a:extLst>
          </p:cNvPr>
          <p:cNvSpPr>
            <a:spLocks noGrp="1" noChangeArrowheads="1"/>
          </p:cNvSpPr>
          <p:nvPr>
            <p:ph idx="1"/>
          </p:nvPr>
        </p:nvSpPr>
        <p:spPr>
          <a:xfrm>
            <a:off x="838200" y="1825625"/>
            <a:ext cx="10515600" cy="1387351"/>
          </a:xfrm>
        </p:spPr>
        <p:txBody>
          <a:bodyPr/>
          <a:lstStyle/>
          <a:p>
            <a:pPr eaLnBrk="1" hangingPunct="1"/>
            <a:r>
              <a:rPr lang="en-US" sz="1800" dirty="0"/>
              <a:t>The smaller companies, the lower coverage.</a:t>
            </a:r>
          </a:p>
          <a:p>
            <a:pPr eaLnBrk="1" hangingPunct="1"/>
            <a:r>
              <a:rPr lang="en-US" sz="1800" dirty="0"/>
              <a:t>In recent years, the coverage has declined in all categories with a significant decline in categories with fewer than 300 employees.</a:t>
            </a:r>
            <a:endParaRPr sz="1800" dirty="0"/>
          </a:p>
        </p:txBody>
      </p:sp>
      <p:sp>
        <p:nvSpPr>
          <p:cNvPr id="6" name="スライド番号プレースホルダー 1">
            <a:extLst>
              <a:ext uri="{FF2B5EF4-FFF2-40B4-BE49-F238E27FC236}">
                <a16:creationId xmlns:a16="http://schemas.microsoft.com/office/drawing/2014/main" id="{04A190FC-72FE-4226-A7B7-108D2CB22EB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図 2">
            <a:extLst>
              <a:ext uri="{FF2B5EF4-FFF2-40B4-BE49-F238E27FC236}">
                <a16:creationId xmlns:a16="http://schemas.microsoft.com/office/drawing/2014/main" id="{BDFBDC91-6A4E-42F4-AE98-FC05CA4F8152}"/>
              </a:ext>
            </a:extLst>
          </p:cNvPr>
          <p:cNvPicPr>
            <a:picLocks noChangeAspect="1"/>
          </p:cNvPicPr>
          <p:nvPr/>
        </p:nvPicPr>
        <p:blipFill>
          <a:blip r:embed="rId3"/>
          <a:stretch>
            <a:fillRect/>
          </a:stretch>
        </p:blipFill>
        <p:spPr>
          <a:xfrm>
            <a:off x="839416" y="3068960"/>
            <a:ext cx="5220835" cy="3241432"/>
          </a:xfrm>
          <a:prstGeom prst="rect">
            <a:avLst/>
          </a:prstGeom>
        </p:spPr>
      </p:pic>
      <p:pic>
        <p:nvPicPr>
          <p:cNvPr id="8" name="図 3">
            <a:extLst>
              <a:ext uri="{FF2B5EF4-FFF2-40B4-BE49-F238E27FC236}">
                <a16:creationId xmlns:a16="http://schemas.microsoft.com/office/drawing/2014/main" id="{FA7214EF-2FD8-4F61-B643-C696327728EF}"/>
              </a:ext>
            </a:extLst>
          </p:cNvPr>
          <p:cNvPicPr>
            <a:picLocks noChangeAspect="1"/>
          </p:cNvPicPr>
          <p:nvPr/>
        </p:nvPicPr>
        <p:blipFill>
          <a:blip r:embed="rId4"/>
          <a:stretch>
            <a:fillRect/>
          </a:stretch>
        </p:blipFill>
        <p:spPr>
          <a:xfrm>
            <a:off x="6096000" y="3068960"/>
            <a:ext cx="5220835" cy="3239908"/>
          </a:xfrm>
          <a:prstGeom prst="rect">
            <a:avLst/>
          </a:prstGeom>
        </p:spPr>
      </p:pic>
      <p:sp>
        <p:nvSpPr>
          <p:cNvPr id="9" name="テキスト ボックス 6">
            <a:extLst>
              <a:ext uri="{FF2B5EF4-FFF2-40B4-BE49-F238E27FC236}">
                <a16:creationId xmlns:a16="http://schemas.microsoft.com/office/drawing/2014/main" id="{7B352CBD-A674-4572-8B22-3E6588D26097}"/>
              </a:ext>
            </a:extLst>
          </p:cNvPr>
          <p:cNvSpPr txBox="1"/>
          <p:nvPr/>
        </p:nvSpPr>
        <p:spPr>
          <a:xfrm>
            <a:off x="854439" y="6453336"/>
            <a:ext cx="5038559"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Ministry of Health, Labour and Welfare, General Survey on Working Conditions, (2018)</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7">
            <a:extLst>
              <a:ext uri="{FF2B5EF4-FFF2-40B4-BE49-F238E27FC236}">
                <a16:creationId xmlns:a16="http://schemas.microsoft.com/office/drawing/2014/main" id="{0468B477-737F-4FA9-A6DE-02A29B129F9A}"/>
              </a:ext>
            </a:extLst>
          </p:cNvPr>
          <p:cNvSpPr txBox="1"/>
          <p:nvPr/>
        </p:nvSpPr>
        <p:spPr>
          <a:xfrm>
            <a:off x="854949" y="3313584"/>
            <a:ext cx="966931"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(company size)</a:t>
            </a:r>
            <a:endParaRPr kumimoji="1" lang="ja-JP" altLang="en-US"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1" name="テキスト ボックス 8">
            <a:extLst>
              <a:ext uri="{FF2B5EF4-FFF2-40B4-BE49-F238E27FC236}">
                <a16:creationId xmlns:a16="http://schemas.microsoft.com/office/drawing/2014/main" id="{29A0A75F-1388-4515-AA0A-E44CB24915DC}"/>
              </a:ext>
            </a:extLst>
          </p:cNvPr>
          <p:cNvSpPr txBox="1"/>
          <p:nvPr/>
        </p:nvSpPr>
        <p:spPr>
          <a:xfrm>
            <a:off x="6102418" y="3313584"/>
            <a:ext cx="966931"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rPr>
              <a:t>(company size)</a:t>
            </a:r>
            <a:endParaRPr kumimoji="1" lang="ja-JP" altLang="en-US" sz="900" b="0" i="0" u="none" strike="noStrike" kern="1200" cap="none" spc="0" normalizeH="0" baseline="0" noProof="0" dirty="0">
              <a:ln>
                <a:noFill/>
              </a:ln>
              <a:solidFill>
                <a:srgbClr val="00457C"/>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7228156"/>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Espace réservé du contenu 2">
            <a:extLst>
              <a:ext uri="{FF2B5EF4-FFF2-40B4-BE49-F238E27FC236}">
                <a16:creationId xmlns:a16="http://schemas.microsoft.com/office/drawing/2014/main" id="{12FA7F65-271C-4243-8540-A31F89B5FFFC}"/>
              </a:ext>
            </a:extLst>
          </p:cNvPr>
          <p:cNvSpPr txBox="1">
            <a:spLocks noChangeArrowheads="1"/>
          </p:cNvSpPr>
          <p:nvPr/>
        </p:nvSpPr>
        <p:spPr bwMode="auto">
          <a:xfrm>
            <a:off x="838200" y="3429000"/>
            <a:ext cx="10515600" cy="273630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Pct val="85000"/>
              <a:buFont typeface="Wingdings" panose="05000000000000000000" pitchFamily="2" charset="2"/>
              <a:buNone/>
              <a:tabLst/>
              <a:defRPr/>
            </a:pPr>
            <a:endParaRPr kumimoji="0" lang="en-US" altLang="fr-FR" sz="1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5" name="Titre 1">
            <a:extLst>
              <a:ext uri="{FF2B5EF4-FFF2-40B4-BE49-F238E27FC236}">
                <a16:creationId xmlns:a16="http://schemas.microsoft.com/office/drawing/2014/main" id="{55A536FF-A395-492F-95E1-79A0222F0F81}"/>
              </a:ext>
            </a:extLst>
          </p:cNvPr>
          <p:cNvSpPr>
            <a:spLocks noGrp="1" noChangeArrowheads="1"/>
          </p:cNvSpPr>
          <p:nvPr>
            <p:ph type="title"/>
          </p:nvPr>
        </p:nvSpPr>
        <p:spPr>
          <a:xfrm>
            <a:off x="838200" y="365125"/>
            <a:ext cx="10515600" cy="1325563"/>
          </a:xfrm>
        </p:spPr>
        <p:txBody>
          <a:bodyPr/>
          <a:lstStyle/>
          <a:p>
            <a:pPr eaLnBrk="1" hangingPunct="1"/>
            <a:r>
              <a:rPr lang="fr-FR" altLang="fr-FR" sz="2400" dirty="0"/>
              <a:t>3. Current Situation in private pension</a:t>
            </a:r>
            <a:br>
              <a:rPr lang="fr-FR" altLang="fr-FR" sz="2400" dirty="0"/>
            </a:br>
            <a:r>
              <a:rPr lang="fr-FR" altLang="fr-FR" sz="2400" dirty="0"/>
              <a:t>(4) </a:t>
            </a:r>
            <a:r>
              <a:rPr lang="en-US" altLang="fr-FR" sz="2400" dirty="0"/>
              <a:t>Individual DC (iDeCo)</a:t>
            </a:r>
            <a:endParaRPr lang="fr-FR" altLang="fr-FR" sz="2400" dirty="0"/>
          </a:p>
        </p:txBody>
      </p:sp>
      <p:sp>
        <p:nvSpPr>
          <p:cNvPr id="6" name="Espace réservé du contenu 2">
            <a:extLst>
              <a:ext uri="{FF2B5EF4-FFF2-40B4-BE49-F238E27FC236}">
                <a16:creationId xmlns:a16="http://schemas.microsoft.com/office/drawing/2014/main" id="{6C52849E-20AD-4B48-AA25-3512F4A4749B}"/>
              </a:ext>
            </a:extLst>
          </p:cNvPr>
          <p:cNvSpPr>
            <a:spLocks noGrp="1" noChangeArrowheads="1"/>
          </p:cNvSpPr>
          <p:nvPr>
            <p:ph idx="1"/>
          </p:nvPr>
        </p:nvSpPr>
        <p:spPr>
          <a:xfrm>
            <a:off x="838200" y="1825625"/>
            <a:ext cx="10515600" cy="1459359"/>
          </a:xfrm>
        </p:spPr>
        <p:txBody>
          <a:bodyPr/>
          <a:lstStyle/>
          <a:p>
            <a:pPr eaLnBrk="1" hangingPunct="1"/>
            <a:r>
              <a:rPr lang="en-US" sz="1800" dirty="0"/>
              <a:t>Given the difficulties in managing corporate pension, the government has been promoting the establishment of individual DC (iDeCo), where individuals can choose to save. Currently, all insured persons of NP are eligible to participate.</a:t>
            </a:r>
          </a:p>
          <a:p>
            <a:pPr eaLnBrk="1" hangingPunct="1"/>
            <a:r>
              <a:rPr lang="en-US" sz="1800" dirty="0"/>
              <a:t>The main merit of iDeCo are the three tax advantages.</a:t>
            </a:r>
            <a:endParaRPr sz="1800" dirty="0"/>
          </a:p>
        </p:txBody>
      </p:sp>
      <p:sp>
        <p:nvSpPr>
          <p:cNvPr id="7" name="スライド番号プレースホルダー 1">
            <a:extLst>
              <a:ext uri="{FF2B5EF4-FFF2-40B4-BE49-F238E27FC236}">
                <a16:creationId xmlns:a16="http://schemas.microsoft.com/office/drawing/2014/main" id="{94D71E15-6B97-4A43-9484-D641CE28E88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2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円/楕円 4">
            <a:extLst>
              <a:ext uri="{FF2B5EF4-FFF2-40B4-BE49-F238E27FC236}">
                <a16:creationId xmlns:a16="http://schemas.microsoft.com/office/drawing/2014/main" id="{59719CB9-37BF-4960-9469-5182A8311FFD}"/>
              </a:ext>
            </a:extLst>
          </p:cNvPr>
          <p:cNvSpPr>
            <a:spLocks noChangeAspect="1"/>
          </p:cNvSpPr>
          <p:nvPr/>
        </p:nvSpPr>
        <p:spPr>
          <a:xfrm>
            <a:off x="1343712" y="3573016"/>
            <a:ext cx="2160000" cy="2160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Premiums are deductible from income</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9" name="円/楕円 5">
            <a:extLst>
              <a:ext uri="{FF2B5EF4-FFF2-40B4-BE49-F238E27FC236}">
                <a16:creationId xmlns:a16="http://schemas.microsoft.com/office/drawing/2014/main" id="{981820DA-5E92-49E2-A448-370067FC90AD}"/>
              </a:ext>
            </a:extLst>
          </p:cNvPr>
          <p:cNvSpPr>
            <a:spLocks noChangeAspect="1"/>
          </p:cNvSpPr>
          <p:nvPr/>
        </p:nvSpPr>
        <p:spPr>
          <a:xfrm>
            <a:off x="5016000" y="3573016"/>
            <a:ext cx="2160000" cy="216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Investment gains are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tax-free</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0" name="円/楕円 6">
            <a:extLst>
              <a:ext uri="{FF2B5EF4-FFF2-40B4-BE49-F238E27FC236}">
                <a16:creationId xmlns:a16="http://schemas.microsoft.com/office/drawing/2014/main" id="{E683A63F-E03A-4837-A32D-975794560361}"/>
              </a:ext>
            </a:extLst>
          </p:cNvPr>
          <p:cNvSpPr>
            <a:spLocks noChangeAspect="1"/>
          </p:cNvSpPr>
          <p:nvPr/>
        </p:nvSpPr>
        <p:spPr>
          <a:xfrm>
            <a:off x="8688288" y="3573016"/>
            <a:ext cx="2160000" cy="216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Benefits are deductible from income</a:t>
            </a:r>
            <a:endParaRPr kumimoji="0" lang="ja-JP"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1" name="テキスト ボックス 2">
            <a:extLst>
              <a:ext uri="{FF2B5EF4-FFF2-40B4-BE49-F238E27FC236}">
                <a16:creationId xmlns:a16="http://schemas.microsoft.com/office/drawing/2014/main" id="{7510BBFB-7CF4-41DF-8A6F-3A00663B63C8}"/>
              </a:ext>
            </a:extLst>
          </p:cNvPr>
          <p:cNvSpPr txBox="1"/>
          <p:nvPr/>
        </p:nvSpPr>
        <p:spPr>
          <a:xfrm>
            <a:off x="1460146" y="5816297"/>
            <a:ext cx="1927131"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4472C4"/>
                </a:solidFill>
                <a:effectLst/>
                <a:uLnTx/>
                <a:uFillTx/>
                <a:latin typeface="Arial" panose="020B0604020202020204" pitchFamily="34" charset="0"/>
                <a:ea typeface="游ゴシック" panose="020B0400000000000000" pitchFamily="34" charset="-128"/>
                <a:cs typeface="Arial" panose="020B0604020202020204" pitchFamily="34" charset="0"/>
              </a:rPr>
              <a:t>At the time of contribution</a:t>
            </a:r>
            <a:endParaRPr kumimoji="1" lang="ja-JP" altLang="en-US" sz="1200" b="0" i="0" u="none" strike="noStrike" kern="1200" cap="none" spc="0" normalizeH="0" baseline="0" noProof="0" dirty="0">
              <a:ln>
                <a:noFill/>
              </a:ln>
              <a:solidFill>
                <a:srgbClr val="4472C4"/>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2" name="テキスト ボックス 8">
            <a:extLst>
              <a:ext uri="{FF2B5EF4-FFF2-40B4-BE49-F238E27FC236}">
                <a16:creationId xmlns:a16="http://schemas.microsoft.com/office/drawing/2014/main" id="{4DAE04B9-EC2A-44B2-8ABF-39AA76E4A84C}"/>
              </a:ext>
            </a:extLst>
          </p:cNvPr>
          <p:cNvSpPr txBox="1"/>
          <p:nvPr/>
        </p:nvSpPr>
        <p:spPr>
          <a:xfrm>
            <a:off x="5132434" y="5816297"/>
            <a:ext cx="1927131"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ED7D31"/>
                </a:solidFill>
                <a:effectLst/>
                <a:uLnTx/>
                <a:uFillTx/>
                <a:latin typeface="Arial" panose="020B0604020202020204" pitchFamily="34" charset="0"/>
                <a:ea typeface="游ゴシック" panose="020B0400000000000000" pitchFamily="34" charset="-128"/>
                <a:cs typeface="Arial" panose="020B0604020202020204" pitchFamily="34" charset="0"/>
              </a:rPr>
              <a:t>At the time of investment</a:t>
            </a:r>
            <a:endParaRPr kumimoji="1" lang="ja-JP" altLang="en-US" sz="1200" b="0" i="0" u="none" strike="noStrike" kern="1200" cap="none" spc="0" normalizeH="0" baseline="0" noProof="0" dirty="0">
              <a:ln>
                <a:noFill/>
              </a:ln>
              <a:solidFill>
                <a:srgbClr val="ED7D31"/>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3" name="テキスト ボックス 9">
            <a:extLst>
              <a:ext uri="{FF2B5EF4-FFF2-40B4-BE49-F238E27FC236}">
                <a16:creationId xmlns:a16="http://schemas.microsoft.com/office/drawing/2014/main" id="{0773D6D1-991C-441B-9298-FE8B5AA83CEF}"/>
              </a:ext>
            </a:extLst>
          </p:cNvPr>
          <p:cNvSpPr txBox="1"/>
          <p:nvPr/>
        </p:nvSpPr>
        <p:spPr>
          <a:xfrm>
            <a:off x="8906513" y="5816297"/>
            <a:ext cx="1723549"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At the time of payment</a:t>
            </a:r>
            <a:endParaRPr kumimoji="1" lang="ja-JP" altLang="en-US" sz="1200" b="0"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2771649000"/>
      </p:ext>
    </p:extLst>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Espace réservé du contenu 2">
            <a:extLst>
              <a:ext uri="{FF2B5EF4-FFF2-40B4-BE49-F238E27FC236}">
                <a16:creationId xmlns:a16="http://schemas.microsoft.com/office/drawing/2014/main" id="{EB4120FF-C92D-42D3-B4E4-006DB3C7F60B}"/>
              </a:ext>
            </a:extLst>
          </p:cNvPr>
          <p:cNvSpPr>
            <a:spLocks noGrp="1" noChangeArrowheads="1"/>
          </p:cNvSpPr>
          <p:nvPr>
            <p:ph idx="1"/>
          </p:nvPr>
        </p:nvSpPr>
        <p:spPr>
          <a:xfrm>
            <a:off x="838200" y="1825625"/>
            <a:ext cx="10515600" cy="1243013"/>
          </a:xfrm>
        </p:spPr>
        <p:txBody>
          <a:bodyPr/>
          <a:lstStyle/>
          <a:p>
            <a:pPr eaLnBrk="1" hangingPunct="1"/>
            <a:r>
              <a:rPr lang="en-US" sz="1800" dirty="0"/>
              <a:t>iDeCo participants has gradually increased since introduced.</a:t>
            </a:r>
          </a:p>
          <a:p>
            <a:pPr eaLnBrk="1" hangingPunct="1"/>
            <a:r>
              <a:rPr lang="en-US" sz="1800" dirty="0"/>
              <a:t>However, there are still many non-participants e</a:t>
            </a:r>
            <a:r>
              <a:rPr lang="en-US" altLang="ja-JP" sz="1800" dirty="0"/>
              <a:t>specially among young people.</a:t>
            </a:r>
            <a:endParaRPr sz="1800" dirty="0"/>
          </a:p>
        </p:txBody>
      </p:sp>
      <p:sp>
        <p:nvSpPr>
          <p:cNvPr id="5" name="スライド番号プレースホルダー 1">
            <a:extLst>
              <a:ext uri="{FF2B5EF4-FFF2-40B4-BE49-F238E27FC236}">
                <a16:creationId xmlns:a16="http://schemas.microsoft.com/office/drawing/2014/main" id="{7595F41F-0E8B-4ED2-B384-4F4FC512998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図 2">
            <a:extLst>
              <a:ext uri="{FF2B5EF4-FFF2-40B4-BE49-F238E27FC236}">
                <a16:creationId xmlns:a16="http://schemas.microsoft.com/office/drawing/2014/main" id="{2CD11238-3301-4734-8B8C-50D91F60C802}"/>
              </a:ext>
            </a:extLst>
          </p:cNvPr>
          <p:cNvPicPr>
            <a:picLocks noChangeAspect="1"/>
          </p:cNvPicPr>
          <p:nvPr/>
        </p:nvPicPr>
        <p:blipFill>
          <a:blip r:embed="rId3"/>
          <a:stretch>
            <a:fillRect/>
          </a:stretch>
        </p:blipFill>
        <p:spPr>
          <a:xfrm>
            <a:off x="839416" y="3068960"/>
            <a:ext cx="5222359" cy="3241432"/>
          </a:xfrm>
          <a:prstGeom prst="rect">
            <a:avLst/>
          </a:prstGeom>
        </p:spPr>
      </p:pic>
      <p:pic>
        <p:nvPicPr>
          <p:cNvPr id="7" name="図 4">
            <a:extLst>
              <a:ext uri="{FF2B5EF4-FFF2-40B4-BE49-F238E27FC236}">
                <a16:creationId xmlns:a16="http://schemas.microsoft.com/office/drawing/2014/main" id="{2E0BA388-9126-41C5-9DB3-BA1174A7C25B}"/>
              </a:ext>
            </a:extLst>
          </p:cNvPr>
          <p:cNvPicPr>
            <a:picLocks noChangeAspect="1"/>
          </p:cNvPicPr>
          <p:nvPr/>
        </p:nvPicPr>
        <p:blipFill>
          <a:blip r:embed="rId4"/>
          <a:stretch>
            <a:fillRect/>
          </a:stretch>
        </p:blipFill>
        <p:spPr>
          <a:xfrm>
            <a:off x="6096000" y="3068960"/>
            <a:ext cx="5220835" cy="3241432"/>
          </a:xfrm>
          <a:prstGeom prst="rect">
            <a:avLst/>
          </a:prstGeom>
        </p:spPr>
      </p:pic>
      <p:sp>
        <p:nvSpPr>
          <p:cNvPr id="8" name="テキスト ボックス 3">
            <a:extLst>
              <a:ext uri="{FF2B5EF4-FFF2-40B4-BE49-F238E27FC236}">
                <a16:creationId xmlns:a16="http://schemas.microsoft.com/office/drawing/2014/main" id="{73388CD0-5542-4238-8AA1-FA96AA4B747C}"/>
              </a:ext>
            </a:extLst>
          </p:cNvPr>
          <p:cNvSpPr txBox="1"/>
          <p:nvPr/>
        </p:nvSpPr>
        <p:spPr>
          <a:xfrm>
            <a:off x="828902" y="3167390"/>
            <a:ext cx="123465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457C"/>
                </a:solidFill>
                <a:effectLst/>
                <a:uLnTx/>
                <a:uFillTx/>
                <a:latin typeface="Arial" panose="020B0604020202020204" pitchFamily="34" charset="0"/>
                <a:ea typeface="游ゴシック" panose="020B0400000000000000" pitchFamily="34" charset="-128"/>
                <a:cs typeface="Arial" panose="020B0604020202020204" pitchFamily="34" charset="0"/>
              </a:rPr>
              <a:t>(mil. people)</a:t>
            </a:r>
            <a:endParaRPr kumimoji="1" lang="ja-JP" altLang="en-US" sz="1000" b="0" i="0" u="none" strike="noStrike" kern="1200" cap="none" spc="0" normalizeH="0" baseline="0" noProof="0" dirty="0">
              <a:ln>
                <a:noFill/>
              </a:ln>
              <a:solidFill>
                <a:srgbClr val="00457C"/>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9" name="テキスト ボックス 7">
            <a:extLst>
              <a:ext uri="{FF2B5EF4-FFF2-40B4-BE49-F238E27FC236}">
                <a16:creationId xmlns:a16="http://schemas.microsoft.com/office/drawing/2014/main" id="{5A478796-79AF-4BA9-8BFF-BE8FE6F7060D}"/>
              </a:ext>
            </a:extLst>
          </p:cNvPr>
          <p:cNvSpPr txBox="1"/>
          <p:nvPr/>
        </p:nvSpPr>
        <p:spPr>
          <a:xfrm>
            <a:off x="854439" y="6453336"/>
            <a:ext cx="5634876"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Information Services Agent Liaison Meeting, Defined Contribution Pension Statistical Data , (2019)</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Titre 1">
            <a:extLst>
              <a:ext uri="{FF2B5EF4-FFF2-40B4-BE49-F238E27FC236}">
                <a16:creationId xmlns:a16="http://schemas.microsoft.com/office/drawing/2014/main" id="{DC6D6777-0BFF-4EE6-93A2-E3BCEC7ECC9C}"/>
              </a:ext>
            </a:extLst>
          </p:cNvPr>
          <p:cNvSpPr>
            <a:spLocks noGrp="1" noChangeArrowheads="1"/>
          </p:cNvSpPr>
          <p:nvPr>
            <p:ph type="title"/>
          </p:nvPr>
        </p:nvSpPr>
        <p:spPr>
          <a:xfrm>
            <a:off x="838200" y="365125"/>
            <a:ext cx="10515600" cy="1325563"/>
          </a:xfrm>
        </p:spPr>
        <p:txBody>
          <a:bodyPr/>
          <a:lstStyle/>
          <a:p>
            <a:pPr eaLnBrk="1" hangingPunct="1"/>
            <a:r>
              <a:rPr lang="fr-FR" altLang="fr-FR" sz="2400" dirty="0"/>
              <a:t>3. Current Situation in private pension</a:t>
            </a:r>
            <a:br>
              <a:rPr lang="fr-FR" altLang="fr-FR" sz="2400" dirty="0"/>
            </a:br>
            <a:r>
              <a:rPr lang="fr-FR" altLang="fr-FR" sz="2400" dirty="0"/>
              <a:t>(5) </a:t>
            </a:r>
            <a:r>
              <a:rPr lang="en-US" altLang="fr-FR" sz="2400" dirty="0"/>
              <a:t>iDeCo participants</a:t>
            </a:r>
            <a:endParaRPr lang="fr-FR" altLang="fr-FR" sz="2400" dirty="0"/>
          </a:p>
        </p:txBody>
      </p:sp>
    </p:spTree>
    <p:extLst>
      <p:ext uri="{BB962C8B-B14F-4D97-AF65-F5344CB8AC3E}">
        <p14:creationId xmlns:p14="http://schemas.microsoft.com/office/powerpoint/2010/main" val="429020691"/>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726B131A-3844-4C19-A3A3-37375C0D6EF1}"/>
              </a:ext>
            </a:extLst>
          </p:cNvPr>
          <p:cNvSpPr>
            <a:spLocks noGrp="1" noChangeArrowheads="1"/>
          </p:cNvSpPr>
          <p:nvPr>
            <p:ph type="title"/>
          </p:nvPr>
        </p:nvSpPr>
        <p:spPr>
          <a:xfrm>
            <a:off x="838200" y="365125"/>
            <a:ext cx="10515600" cy="1325563"/>
          </a:xfrm>
        </p:spPr>
        <p:txBody>
          <a:bodyPr/>
          <a:lstStyle/>
          <a:p>
            <a:pPr eaLnBrk="1" hangingPunct="1"/>
            <a:r>
              <a:rPr lang="fr-FR" altLang="fr-FR" sz="2400" dirty="0"/>
              <a:t>4. Future Issues</a:t>
            </a:r>
          </a:p>
        </p:txBody>
      </p:sp>
      <p:sp>
        <p:nvSpPr>
          <p:cNvPr id="5" name="Espace réservé du contenu 2">
            <a:extLst>
              <a:ext uri="{FF2B5EF4-FFF2-40B4-BE49-F238E27FC236}">
                <a16:creationId xmlns:a16="http://schemas.microsoft.com/office/drawing/2014/main" id="{C3927629-9EF6-4236-AE07-02356134FD5F}"/>
              </a:ext>
            </a:extLst>
          </p:cNvPr>
          <p:cNvSpPr>
            <a:spLocks noGrp="1" noChangeArrowheads="1"/>
          </p:cNvSpPr>
          <p:nvPr>
            <p:ph idx="1"/>
          </p:nvPr>
        </p:nvSpPr>
        <p:spPr>
          <a:xfrm>
            <a:off x="838200" y="1825625"/>
            <a:ext cx="10515600" cy="1282168"/>
          </a:xfrm>
        </p:spPr>
        <p:txBody>
          <a:bodyPr/>
          <a:lstStyle/>
          <a:p>
            <a:pPr eaLnBrk="1" hangingPunct="1"/>
            <a:r>
              <a:rPr lang="en-US" sz="1800" dirty="0"/>
              <a:t>The main issues of public pension, private pension and work environment are as follows.</a:t>
            </a:r>
            <a:endParaRPr sz="1800" dirty="0"/>
          </a:p>
        </p:txBody>
      </p:sp>
      <p:sp>
        <p:nvSpPr>
          <p:cNvPr id="6" name="スライド番号プレースホルダー 1">
            <a:extLst>
              <a:ext uri="{FF2B5EF4-FFF2-40B4-BE49-F238E27FC236}">
                <a16:creationId xmlns:a16="http://schemas.microsoft.com/office/drawing/2014/main" id="{EF6F5DFE-1071-481C-8BB2-873AE72E295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グループ化 10">
            <a:extLst>
              <a:ext uri="{FF2B5EF4-FFF2-40B4-BE49-F238E27FC236}">
                <a16:creationId xmlns:a16="http://schemas.microsoft.com/office/drawing/2014/main" id="{928FD7D9-8BCF-4719-A03C-7AD54F0D2D04}"/>
              </a:ext>
            </a:extLst>
          </p:cNvPr>
          <p:cNvGrpSpPr/>
          <p:nvPr/>
        </p:nvGrpSpPr>
        <p:grpSpPr>
          <a:xfrm>
            <a:off x="911424" y="2849761"/>
            <a:ext cx="2160240" cy="2160916"/>
            <a:chOff x="911424" y="3137793"/>
            <a:chExt cx="2160240" cy="2160916"/>
          </a:xfrm>
        </p:grpSpPr>
        <p:sp>
          <p:nvSpPr>
            <p:cNvPr id="8" name="パイ 5">
              <a:extLst>
                <a:ext uri="{FF2B5EF4-FFF2-40B4-BE49-F238E27FC236}">
                  <a16:creationId xmlns:a16="http://schemas.microsoft.com/office/drawing/2014/main" id="{824A5564-E817-48A5-8CDF-F6C9D3D46824}"/>
                </a:ext>
              </a:extLst>
            </p:cNvPr>
            <p:cNvSpPr>
              <a:spLocks noChangeAspect="1"/>
            </p:cNvSpPr>
            <p:nvPr/>
          </p:nvSpPr>
          <p:spPr>
            <a:xfrm flipV="1">
              <a:off x="911424" y="3140968"/>
              <a:ext cx="2160000" cy="2157741"/>
            </a:xfrm>
            <a:prstGeom prst="pie">
              <a:avLst>
                <a:gd name="adj1" fmla="val 0"/>
                <a:gd name="adj2" fmla="val 1083655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9" name="パイ 8">
              <a:extLst>
                <a:ext uri="{FF2B5EF4-FFF2-40B4-BE49-F238E27FC236}">
                  <a16:creationId xmlns:a16="http://schemas.microsoft.com/office/drawing/2014/main" id="{C28E1FE9-6F6F-4C63-8737-BDCFB340B866}"/>
                </a:ext>
              </a:extLst>
            </p:cNvPr>
            <p:cNvSpPr>
              <a:spLocks noChangeAspect="1"/>
            </p:cNvSpPr>
            <p:nvPr/>
          </p:nvSpPr>
          <p:spPr>
            <a:xfrm>
              <a:off x="911664" y="3138464"/>
              <a:ext cx="2160000" cy="2157741"/>
            </a:xfrm>
            <a:prstGeom prst="pie">
              <a:avLst>
                <a:gd name="adj1" fmla="val 0"/>
                <a:gd name="adj2" fmla="val 538954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0" name="パイ 9">
              <a:extLst>
                <a:ext uri="{FF2B5EF4-FFF2-40B4-BE49-F238E27FC236}">
                  <a16:creationId xmlns:a16="http://schemas.microsoft.com/office/drawing/2014/main" id="{66F4B533-504B-4CCF-8238-6A0AC3A2EA28}"/>
                </a:ext>
              </a:extLst>
            </p:cNvPr>
            <p:cNvSpPr>
              <a:spLocks noChangeAspect="1"/>
            </p:cNvSpPr>
            <p:nvPr/>
          </p:nvSpPr>
          <p:spPr>
            <a:xfrm rot="5400000">
              <a:off x="912751" y="3136664"/>
              <a:ext cx="2157741" cy="2160000"/>
            </a:xfrm>
            <a:prstGeom prst="pie">
              <a:avLst>
                <a:gd name="adj1" fmla="val 0"/>
                <a:gd name="adj2" fmla="val 538954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1" name="テキスト ボックス 7">
              <a:extLst>
                <a:ext uri="{FF2B5EF4-FFF2-40B4-BE49-F238E27FC236}">
                  <a16:creationId xmlns:a16="http://schemas.microsoft.com/office/drawing/2014/main" id="{8081300C-DE50-4A63-A0B8-38B8673A8398}"/>
                </a:ext>
              </a:extLst>
            </p:cNvPr>
            <p:cNvSpPr txBox="1"/>
            <p:nvPr/>
          </p:nvSpPr>
          <p:spPr>
            <a:xfrm>
              <a:off x="1362581" y="3860928"/>
              <a:ext cx="1271182" cy="215444"/>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Public pension</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2" name="テキスト ボックス 12">
              <a:extLst>
                <a:ext uri="{FF2B5EF4-FFF2-40B4-BE49-F238E27FC236}">
                  <a16:creationId xmlns:a16="http://schemas.microsoft.com/office/drawing/2014/main" id="{A950BE3A-3258-4E6C-92DC-22BB7BB912EC}"/>
                </a:ext>
              </a:extLst>
            </p:cNvPr>
            <p:cNvSpPr txBox="1"/>
            <p:nvPr/>
          </p:nvSpPr>
          <p:spPr>
            <a:xfrm>
              <a:off x="938548" y="4220968"/>
              <a:ext cx="1074013" cy="430887"/>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Work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environment</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3" name="テキスト ボックス 13">
              <a:extLst>
                <a:ext uri="{FF2B5EF4-FFF2-40B4-BE49-F238E27FC236}">
                  <a16:creationId xmlns:a16="http://schemas.microsoft.com/office/drawing/2014/main" id="{3254ED0B-FC6B-431E-8894-37C96358EFD0}"/>
                </a:ext>
              </a:extLst>
            </p:cNvPr>
            <p:cNvSpPr txBox="1"/>
            <p:nvPr/>
          </p:nvSpPr>
          <p:spPr>
            <a:xfrm>
              <a:off x="2148052" y="4220968"/>
              <a:ext cx="684483" cy="430887"/>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Private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pension</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grpSp>
      <p:sp>
        <p:nvSpPr>
          <p:cNvPr id="14" name="Espace réservé du contenu 2">
            <a:extLst>
              <a:ext uri="{FF2B5EF4-FFF2-40B4-BE49-F238E27FC236}">
                <a16:creationId xmlns:a16="http://schemas.microsoft.com/office/drawing/2014/main" id="{03A0628F-F220-4275-8F9C-AB2FB1727584}"/>
              </a:ext>
            </a:extLst>
          </p:cNvPr>
          <p:cNvSpPr txBox="1">
            <a:spLocks noChangeArrowheads="1"/>
          </p:cNvSpPr>
          <p:nvPr/>
        </p:nvSpPr>
        <p:spPr bwMode="auto">
          <a:xfrm>
            <a:off x="3071664" y="2276872"/>
            <a:ext cx="28083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Pct val="85000"/>
              <a:buFont typeface="Wingdings" panose="05000000000000000000" pitchFamily="2" charset="2"/>
              <a:buChar char=""/>
              <a:tabLst/>
              <a:defRPr/>
            </a:pPr>
            <a:r>
              <a:rPr kumimoji="0" lang="en-US" altLang="fr-FR" sz="16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Public pension</a:t>
            </a:r>
          </a:p>
        </p:txBody>
      </p:sp>
      <p:sp>
        <p:nvSpPr>
          <p:cNvPr id="15" name="Espace réservé du contenu 2">
            <a:extLst>
              <a:ext uri="{FF2B5EF4-FFF2-40B4-BE49-F238E27FC236}">
                <a16:creationId xmlns:a16="http://schemas.microsoft.com/office/drawing/2014/main" id="{BB037C61-1F90-4061-8301-56FE53789252}"/>
              </a:ext>
            </a:extLst>
          </p:cNvPr>
          <p:cNvSpPr txBox="1">
            <a:spLocks noChangeArrowheads="1"/>
          </p:cNvSpPr>
          <p:nvPr/>
        </p:nvSpPr>
        <p:spPr bwMode="auto">
          <a:xfrm>
            <a:off x="3071664" y="3619124"/>
            <a:ext cx="28083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Pct val="85000"/>
              <a:buFont typeface="Wingdings" panose="05000000000000000000" pitchFamily="2" charset="2"/>
              <a:buChar char=""/>
              <a:tabLst/>
              <a:defRPr/>
            </a:pPr>
            <a:r>
              <a:rPr kumimoji="0" lang="en-US" altLang="fr-FR" sz="16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 Work environment</a:t>
            </a:r>
          </a:p>
        </p:txBody>
      </p:sp>
      <p:sp>
        <p:nvSpPr>
          <p:cNvPr id="16" name="Espace réservé du contenu 2">
            <a:extLst>
              <a:ext uri="{FF2B5EF4-FFF2-40B4-BE49-F238E27FC236}">
                <a16:creationId xmlns:a16="http://schemas.microsoft.com/office/drawing/2014/main" id="{C8E2534D-FA30-4A87-9A29-2891567975B7}"/>
              </a:ext>
            </a:extLst>
          </p:cNvPr>
          <p:cNvSpPr txBox="1">
            <a:spLocks noChangeArrowheads="1"/>
          </p:cNvSpPr>
          <p:nvPr/>
        </p:nvSpPr>
        <p:spPr bwMode="auto">
          <a:xfrm>
            <a:off x="3071664" y="5038076"/>
            <a:ext cx="28083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Pct val="85000"/>
              <a:buFont typeface="Wingdings" panose="05000000000000000000" pitchFamily="2" charset="2"/>
              <a:buChar char=""/>
              <a:tabLst/>
              <a:defRPr/>
            </a:pPr>
            <a:r>
              <a:rPr kumimoji="0" lang="en-US" altLang="fr-FR" sz="16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 Private pension</a:t>
            </a:r>
          </a:p>
        </p:txBody>
      </p:sp>
      <p:sp>
        <p:nvSpPr>
          <p:cNvPr id="17" name="Espace réservé du contenu 2">
            <a:extLst>
              <a:ext uri="{FF2B5EF4-FFF2-40B4-BE49-F238E27FC236}">
                <a16:creationId xmlns:a16="http://schemas.microsoft.com/office/drawing/2014/main" id="{56B048D2-5E5F-4842-9A34-CBD6BFD65708}"/>
              </a:ext>
            </a:extLst>
          </p:cNvPr>
          <p:cNvSpPr txBox="1">
            <a:spLocks noChangeArrowheads="1"/>
          </p:cNvSpPr>
          <p:nvPr/>
        </p:nvSpPr>
        <p:spPr bwMode="auto">
          <a:xfrm>
            <a:off x="3143672" y="2564904"/>
            <a:ext cx="8210128" cy="885371"/>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Pct val="85000"/>
              <a:buFont typeface="Wingdings" panose="05000000000000000000" pitchFamily="2" charset="2"/>
              <a:buChar char="Ø"/>
              <a:tabLst/>
              <a:defRPr/>
            </a:pPr>
            <a:r>
              <a:rPr kumimoji="0" lang="en-US"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Sufficiency of benefits (The replacement rate must be 50% or more) is ensured for the time being. However, the replacement rate will decline in the future.</a:t>
            </a:r>
          </a:p>
          <a:p>
            <a:pPr marL="228600" marR="0" lvl="0" indent="-228600" algn="l" defTabSz="914400" rtl="0" eaLnBrk="1" fontAlgn="base" latinLnBrk="0" hangingPunct="1">
              <a:lnSpc>
                <a:spcPct val="90000"/>
              </a:lnSpc>
              <a:spcBef>
                <a:spcPts val="1000"/>
              </a:spcBef>
              <a:spcAft>
                <a:spcPct val="0"/>
              </a:spcAft>
              <a:buClrTx/>
              <a:buSzPct val="85000"/>
              <a:buFont typeface="Wingdings" panose="05000000000000000000" pitchFamily="2" charset="2"/>
              <a:buChar char="Ø"/>
              <a:tabLst/>
              <a:defRPr/>
            </a:pPr>
            <a:r>
              <a:rPr kumimoji="0" lang="en-US"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address, further promote economic growth and labor participation. Conduct Optional Trial in response to changes in the social economic environment, and discuss and reform. </a:t>
            </a:r>
          </a:p>
        </p:txBody>
      </p:sp>
      <p:sp>
        <p:nvSpPr>
          <p:cNvPr id="18" name="Espace réservé du contenu 2">
            <a:extLst>
              <a:ext uri="{FF2B5EF4-FFF2-40B4-BE49-F238E27FC236}">
                <a16:creationId xmlns:a16="http://schemas.microsoft.com/office/drawing/2014/main" id="{C30789DD-6540-4D25-A4F1-9F3B71BE27DD}"/>
              </a:ext>
            </a:extLst>
          </p:cNvPr>
          <p:cNvSpPr txBox="1">
            <a:spLocks noChangeArrowheads="1"/>
          </p:cNvSpPr>
          <p:nvPr/>
        </p:nvSpPr>
        <p:spPr bwMode="auto">
          <a:xfrm>
            <a:off x="3143672" y="5342458"/>
            <a:ext cx="8210128" cy="885371"/>
          </a:xfrm>
          <a:prstGeom prst="rect">
            <a:avLst/>
          </a:pr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Pct val="85000"/>
              <a:buFont typeface="Wingdings" panose="05000000000000000000" pitchFamily="2" charset="2"/>
              <a:buChar char="Ø"/>
              <a:tabLst/>
              <a:defRPr/>
            </a:pPr>
            <a:r>
              <a:rPr kumimoji="0" lang="en-US"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Given the social economic environment in which small and medium-sized companies and others have given up on corporate pension, it will be difficult for corporate pension coverage to recover. In addition, there is strong opposition from companies to the enforcement of compulsory measures, which is not realistic.</a:t>
            </a:r>
          </a:p>
          <a:p>
            <a:pPr marL="228600" marR="0" lvl="0" indent="-228600" algn="l" defTabSz="914400" rtl="0" eaLnBrk="1" fontAlgn="base" latinLnBrk="0" hangingPunct="1">
              <a:lnSpc>
                <a:spcPct val="90000"/>
              </a:lnSpc>
              <a:spcBef>
                <a:spcPts val="1000"/>
              </a:spcBef>
              <a:spcAft>
                <a:spcPct val="0"/>
              </a:spcAft>
              <a:buClrTx/>
              <a:buSzPct val="85000"/>
              <a:buFont typeface="Wingdings" panose="05000000000000000000" pitchFamily="2" charset="2"/>
              <a:buChar char="Ø"/>
              <a:tabLst/>
              <a:defRPr/>
            </a:pPr>
            <a:r>
              <a:rPr kumimoji="0" lang="en-US"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iDeCo has plenty of room for expansion. However, it is not expected to spread widely </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because it is voluntary</a:t>
            </a:r>
            <a:r>
              <a:rPr kumimoji="0" lang="en-US"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9" name="Espace réservé du contenu 2">
            <a:extLst>
              <a:ext uri="{FF2B5EF4-FFF2-40B4-BE49-F238E27FC236}">
                <a16:creationId xmlns:a16="http://schemas.microsoft.com/office/drawing/2014/main" id="{5941F69B-F7E5-4355-8ACB-4A693DCC0BD4}"/>
              </a:ext>
            </a:extLst>
          </p:cNvPr>
          <p:cNvSpPr txBox="1">
            <a:spLocks noChangeArrowheads="1"/>
          </p:cNvSpPr>
          <p:nvPr/>
        </p:nvSpPr>
        <p:spPr bwMode="auto">
          <a:xfrm>
            <a:off x="3143672" y="3953681"/>
            <a:ext cx="8210128" cy="885371"/>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Pct val="85000"/>
              <a:buFont typeface="Wingdings" panose="05000000000000000000" pitchFamily="2" charset="2"/>
              <a:buChar char="Ø"/>
              <a:tabLst/>
              <a:defRPr/>
            </a:pPr>
            <a:r>
              <a:rPr kumimoji="0" lang="en-US"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elderly are healthier and more willing to work longer. However, it is unclear whether there is a </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desirable</a:t>
            </a:r>
            <a:r>
              <a:rPr kumimoji="0" lang="en-US"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way of working.</a:t>
            </a:r>
          </a:p>
          <a:p>
            <a:pPr marL="228600" marR="0" lvl="0" indent="-228600" algn="l" defTabSz="914400" rtl="0" eaLnBrk="1" fontAlgn="base" latinLnBrk="0" hangingPunct="1">
              <a:lnSpc>
                <a:spcPct val="90000"/>
              </a:lnSpc>
              <a:spcBef>
                <a:spcPts val="1000"/>
              </a:spcBef>
              <a:spcAft>
                <a:spcPct val="0"/>
              </a:spcAft>
              <a:buClrTx/>
              <a:buSzPct val="85000"/>
              <a:buFont typeface="Wingdings" panose="05000000000000000000" pitchFamily="2" charset="2"/>
              <a:buChar char="Ø"/>
              <a:tabLst/>
              <a:defRPr/>
            </a:pPr>
            <a:r>
              <a:rPr kumimoji="0" lang="en-US"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address, the government should take the lead in creating the employment environment for people up to the age 70 or 75, as well as 65.</a:t>
            </a:r>
          </a:p>
        </p:txBody>
      </p:sp>
    </p:spTree>
    <p:extLst>
      <p:ext uri="{BB962C8B-B14F-4D97-AF65-F5344CB8AC3E}">
        <p14:creationId xmlns:p14="http://schemas.microsoft.com/office/powerpoint/2010/main" val="3063873739"/>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49" y="2279650"/>
            <a:ext cx="5852789" cy="13462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sz="1800" b="1" dirty="0">
                <a:solidFill>
                  <a:srgbClr val="C00000"/>
                </a:solidFill>
                <a:latin typeface="Roboto" panose="02000000000000000000" pitchFamily="2" charset="0"/>
                <a:ea typeface="Roboto" panose="02000000000000000000" pitchFamily="2" charset="0"/>
              </a:rPr>
              <a:t>Kenji Kusakabe </a:t>
            </a:r>
          </a:p>
          <a:p>
            <a:pPr fontAlgn="auto">
              <a:spcAft>
                <a:spcPts val="0"/>
              </a:spcAft>
              <a:defRPr/>
            </a:pPr>
            <a:r>
              <a:rPr lang="en-US" sz="1600" dirty="0">
                <a:latin typeface="Verdana" panose="020B0604030504040204" pitchFamily="34" charset="0"/>
                <a:ea typeface="Verdana" panose="020B0604030504040204" pitchFamily="34" charset="0"/>
              </a:rPr>
              <a:t>Certified Pension Actuary</a:t>
            </a:r>
          </a:p>
          <a:p>
            <a:pPr fontAlgn="auto">
              <a:spcAft>
                <a:spcPts val="0"/>
              </a:spcAft>
              <a:defRPr/>
            </a:pPr>
            <a:r>
              <a:rPr lang="en-US" sz="1600" dirty="0">
                <a:latin typeface="Verdana" panose="020B0604030504040204" pitchFamily="34" charset="0"/>
                <a:ea typeface="Verdana" panose="020B0604030504040204" pitchFamily="34" charset="0"/>
              </a:rPr>
              <a:t>Senior Researcher, Mizuho Trust &amp; Banking </a:t>
            </a:r>
            <a:r>
              <a:rPr lang="en-US" sz="1600" dirty="0" err="1">
                <a:latin typeface="Verdana" panose="020B0604030504040204" pitchFamily="34" charset="0"/>
                <a:ea typeface="Verdana" panose="020B0604030504040204" pitchFamily="34" charset="0"/>
              </a:rPr>
              <a:t>Co.,Ltd</a:t>
            </a:r>
            <a:r>
              <a:rPr lang="en-US" sz="1600" dirty="0">
                <a:latin typeface="Verdana" panose="020B0604030504040204" pitchFamily="34" charset="0"/>
                <a:ea typeface="Verdana" panose="020B0604030504040204" pitchFamily="34" charset="0"/>
              </a:rPr>
              <a:t>.</a:t>
            </a: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49" y="3622674"/>
            <a:ext cx="8343901" cy="2733729"/>
          </a:xfrm>
          <a:prstGeom prst="rect">
            <a:avLst/>
          </a:prstGeom>
          <a:noFill/>
        </p:spPr>
        <p:txBody>
          <a:bodyPr>
            <a:normAutofit fontScale="92500" lnSpcReduction="20000"/>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1800" b="1" dirty="0">
                <a:solidFill>
                  <a:srgbClr val="C00000"/>
                </a:solidFill>
                <a:latin typeface="Roboto" panose="02000000000000000000" pitchFamily="2" charset="0"/>
                <a:ea typeface="Roboto" panose="02000000000000000000" pitchFamily="2" charset="0"/>
              </a:rPr>
              <a:t>Pension Basics Study Group, Pension and Medical Committee, The Institute of Actuaries of Japan (IAJ)</a:t>
            </a:r>
          </a:p>
          <a:p>
            <a:pPr fontAlgn="auto">
              <a:spcAft>
                <a:spcPts val="0"/>
              </a:spcAft>
              <a:defRPr/>
            </a:pPr>
            <a:r>
              <a:rPr lang="en-US" sz="1600" dirty="0"/>
              <a:t>The Institute of Actuaries of Japan (IAJ) was founded in 1899. During its history of more than 100 years, the IAJ has strived to contribute to the sound development of the financial industry in Japan and thus to the public interest. Currently there are more nearly 5,000 active members who work in many different professional fields.</a:t>
            </a:r>
          </a:p>
          <a:p>
            <a:pPr fontAlgn="auto">
              <a:spcAft>
                <a:spcPts val="0"/>
              </a:spcAft>
              <a:defRPr/>
            </a:pPr>
            <a:r>
              <a:rPr lang="en-US" sz="1600" dirty="0"/>
              <a:t>The IAJ engages in a broad range of activities, including research and the advancement of actuarial science, the education of actuaries, management of our qualifying examination system, and facilitation of professional and cultural exchanges among Asian and other overseas actuarial organizations.</a:t>
            </a:r>
          </a:p>
          <a:p>
            <a:pPr fontAlgn="auto">
              <a:spcAft>
                <a:spcPts val="0"/>
              </a:spcAft>
              <a:defRPr/>
            </a:pPr>
            <a:r>
              <a:rPr lang="en-US" sz="1600" dirty="0"/>
              <a:t>http://www.actuaries.jp/english/index.html</a:t>
            </a:r>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17550" y="3508375"/>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1" name="Grafik 7">
            <a:extLst>
              <a:ext uri="{FF2B5EF4-FFF2-40B4-BE49-F238E27FC236}">
                <a16:creationId xmlns:a16="http://schemas.microsoft.com/office/drawing/2014/main" id="{AD4603DC-D952-4329-864F-6A4CCE54DDD6}"/>
              </a:ext>
            </a:extLst>
          </p:cNvPr>
          <p:cNvPicPr>
            <a:picLocks noChangeAspect="1"/>
          </p:cNvPicPr>
          <p:nvPr/>
        </p:nvPicPr>
        <p:blipFill>
          <a:blip r:embed="rId3"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2342103"/>
            <a:ext cx="991901" cy="990352"/>
          </a:xfrm>
          <a:prstGeom prst="rect">
            <a:avLst/>
          </a:prstGeom>
          <a:ln>
            <a:noFill/>
          </a:ln>
          <a:effectLst>
            <a:outerShdw blurRad="292100" dist="139700" dir="2700000" algn="tl" rotWithShape="0">
              <a:srgbClr val="333333">
                <a:alpha val="65000"/>
              </a:srgbClr>
            </a:outerShdw>
          </a:effectLst>
        </p:spPr>
      </p:pic>
      <p:pic>
        <p:nvPicPr>
          <p:cNvPr id="12" name="Grafik 11">
            <a:extLst>
              <a:ext uri="{FF2B5EF4-FFF2-40B4-BE49-F238E27FC236}">
                <a16:creationId xmlns:a16="http://schemas.microsoft.com/office/drawing/2014/main" id="{DD099D75-8630-4F20-856F-0D301936E4BB}"/>
              </a:ext>
            </a:extLst>
          </p:cNvPr>
          <p:cNvPicPr>
            <a:picLocks noChangeAspect="1"/>
          </p:cNvPicPr>
          <p:nvPr/>
        </p:nvPicPr>
        <p:blipFill>
          <a:blip r:embed="rId4"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3696065"/>
            <a:ext cx="991901" cy="991901"/>
          </a:xfrm>
          <a:prstGeom prst="rect">
            <a:avLst/>
          </a:prstGeom>
          <a:ln>
            <a:noFill/>
          </a:ln>
          <a:effectLst>
            <a:outerShdw blurRad="292100" dist="139700" dir="2700000" algn="tl" rotWithShape="0">
              <a:srgbClr val="333333">
                <a:alpha val="65000"/>
              </a:srgbClr>
            </a:outerShdw>
          </a:effectLst>
        </p:spPr>
      </p:pic>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2" name="Image 1">
            <a:extLst>
              <a:ext uri="{FF2B5EF4-FFF2-40B4-BE49-F238E27FC236}">
                <a16:creationId xmlns:a16="http://schemas.microsoft.com/office/drawing/2014/main" id="{F29CE176-EB82-404E-AAB6-E4004C1DC705}"/>
              </a:ext>
            </a:extLst>
          </p:cNvPr>
          <p:cNvPicPr>
            <a:picLocks noChangeAspect="1"/>
          </p:cNvPicPr>
          <p:nvPr/>
        </p:nvPicPr>
        <p:blipFill>
          <a:blip r:embed="rId6"/>
          <a:stretch>
            <a:fillRect/>
          </a:stretch>
        </p:blipFill>
        <p:spPr>
          <a:xfrm>
            <a:off x="665251" y="2085604"/>
            <a:ext cx="1371719" cy="1365622"/>
          </a:xfrm>
          <a:prstGeom prst="rect">
            <a:avLst/>
          </a:prstGeom>
        </p:spPr>
      </p:pic>
      <p:pic>
        <p:nvPicPr>
          <p:cNvPr id="3" name="Image 2">
            <a:extLst>
              <a:ext uri="{FF2B5EF4-FFF2-40B4-BE49-F238E27FC236}">
                <a16:creationId xmlns:a16="http://schemas.microsoft.com/office/drawing/2014/main" id="{0A06C5E2-72A2-4D6D-81B4-1DAC5DC2C804}"/>
              </a:ext>
            </a:extLst>
          </p:cNvPr>
          <p:cNvPicPr>
            <a:picLocks noChangeAspect="1"/>
          </p:cNvPicPr>
          <p:nvPr/>
        </p:nvPicPr>
        <p:blipFill>
          <a:blip r:embed="rId7"/>
          <a:stretch>
            <a:fillRect/>
          </a:stretch>
        </p:blipFill>
        <p:spPr>
          <a:xfrm>
            <a:off x="759289" y="3645272"/>
            <a:ext cx="1183642" cy="10674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A171853A-0CEF-4B55-BE0D-E24402828CB0}"/>
              </a:ext>
            </a:extLst>
          </p:cNvPr>
          <p:cNvSpPr>
            <a:spLocks noGrp="1" noChangeArrowheads="1"/>
          </p:cNvSpPr>
          <p:nvPr>
            <p:ph type="title"/>
          </p:nvPr>
        </p:nvSpPr>
        <p:spPr>
          <a:xfrm>
            <a:off x="838200" y="365125"/>
            <a:ext cx="10515600" cy="1325563"/>
          </a:xfrm>
        </p:spPr>
        <p:txBody>
          <a:bodyPr/>
          <a:lstStyle/>
          <a:p>
            <a:pPr eaLnBrk="1" hangingPunct="1"/>
            <a:r>
              <a:rPr lang="fr-FR" altLang="fr-FR" sz="2400" dirty="0"/>
              <a:t>5. </a:t>
            </a:r>
            <a:r>
              <a:rPr lang="en-US" altLang="fr-FR" sz="2400" dirty="0"/>
              <a:t>Solutions in Japan</a:t>
            </a:r>
            <a:endParaRPr lang="fr-FR" altLang="fr-FR" sz="2400" dirty="0"/>
          </a:p>
        </p:txBody>
      </p:sp>
      <p:sp>
        <p:nvSpPr>
          <p:cNvPr id="5" name="Espace réservé du contenu 2">
            <a:extLst>
              <a:ext uri="{FF2B5EF4-FFF2-40B4-BE49-F238E27FC236}">
                <a16:creationId xmlns:a16="http://schemas.microsoft.com/office/drawing/2014/main" id="{6E639AF8-CBF1-4099-A7DA-F70B7F92C135}"/>
              </a:ext>
            </a:extLst>
          </p:cNvPr>
          <p:cNvSpPr>
            <a:spLocks noGrp="1" noChangeArrowheads="1"/>
          </p:cNvSpPr>
          <p:nvPr>
            <p:ph idx="1"/>
          </p:nvPr>
        </p:nvSpPr>
        <p:spPr>
          <a:xfrm>
            <a:off x="838200" y="1825625"/>
            <a:ext cx="10515600" cy="1243013"/>
          </a:xfrm>
        </p:spPr>
        <p:txBody>
          <a:bodyPr/>
          <a:lstStyle/>
          <a:p>
            <a:pPr eaLnBrk="1" hangingPunct="1"/>
            <a:r>
              <a:rPr lang="en-US" sz="1800" dirty="0"/>
              <a:t>In order to promote private pension, it is necessary to establish a scheme that is as enforceable as possible.</a:t>
            </a:r>
          </a:p>
          <a:p>
            <a:pPr eaLnBrk="1" hangingPunct="1"/>
            <a:r>
              <a:rPr lang="en-US" sz="1800" dirty="0"/>
              <a:t>"Auto Bridged Pension" as a scheme to solve the problem of retirement income are as follows.</a:t>
            </a:r>
          </a:p>
        </p:txBody>
      </p:sp>
      <p:sp>
        <p:nvSpPr>
          <p:cNvPr id="6" name="スライド番号プレースホルダー 1">
            <a:extLst>
              <a:ext uri="{FF2B5EF4-FFF2-40B4-BE49-F238E27FC236}">
                <a16:creationId xmlns:a16="http://schemas.microsoft.com/office/drawing/2014/main" id="{BB550680-CCBF-4182-BC64-4804B17EA05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正方形/長方形 2">
            <a:extLst>
              <a:ext uri="{FF2B5EF4-FFF2-40B4-BE49-F238E27FC236}">
                <a16:creationId xmlns:a16="http://schemas.microsoft.com/office/drawing/2014/main" id="{55022EB7-5E2E-40EA-90D4-60A529D376E9}"/>
              </a:ext>
            </a:extLst>
          </p:cNvPr>
          <p:cNvSpPr/>
          <p:nvPr/>
        </p:nvSpPr>
        <p:spPr>
          <a:xfrm>
            <a:off x="839416" y="3068960"/>
            <a:ext cx="1727584"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Auto Bridged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Pension</a:t>
            </a:r>
            <a:endPar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8" name="正方形/長方形 6">
            <a:extLst>
              <a:ext uri="{FF2B5EF4-FFF2-40B4-BE49-F238E27FC236}">
                <a16:creationId xmlns:a16="http://schemas.microsoft.com/office/drawing/2014/main" id="{5F915A34-6909-4CF0-8B46-F8A9653075D6}"/>
              </a:ext>
            </a:extLst>
          </p:cNvPr>
          <p:cNvSpPr/>
          <p:nvPr/>
        </p:nvSpPr>
        <p:spPr>
          <a:xfrm>
            <a:off x="5231904" y="5085184"/>
            <a:ext cx="1727584"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Employee</a:t>
            </a:r>
            <a:endPar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9" name="正方形/長方形 7">
            <a:extLst>
              <a:ext uri="{FF2B5EF4-FFF2-40B4-BE49-F238E27FC236}">
                <a16:creationId xmlns:a16="http://schemas.microsoft.com/office/drawing/2014/main" id="{541BAF90-4FDA-44C4-92BF-53B49C2404C1}"/>
              </a:ext>
            </a:extLst>
          </p:cNvPr>
          <p:cNvSpPr/>
          <p:nvPr/>
        </p:nvSpPr>
        <p:spPr>
          <a:xfrm>
            <a:off x="9625000" y="3068960"/>
            <a:ext cx="1727584" cy="936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iDeCo</a:t>
            </a:r>
            <a:endParaRPr kumimoji="0"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cxnSp>
        <p:nvCxnSpPr>
          <p:cNvPr id="10" name="直線矢印コネクタ 5">
            <a:extLst>
              <a:ext uri="{FF2B5EF4-FFF2-40B4-BE49-F238E27FC236}">
                <a16:creationId xmlns:a16="http://schemas.microsoft.com/office/drawing/2014/main" id="{3423F34A-7B60-4D6A-B62C-D32D92ABAE67}"/>
              </a:ext>
            </a:extLst>
          </p:cNvPr>
          <p:cNvCxnSpPr/>
          <p:nvPr/>
        </p:nvCxnSpPr>
        <p:spPr>
          <a:xfrm>
            <a:off x="2855640" y="3356992"/>
            <a:ext cx="6497270"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835EE30-86C2-4B12-9999-C19A34BAE6E7}"/>
              </a:ext>
            </a:extLst>
          </p:cNvPr>
          <p:cNvSpPr/>
          <p:nvPr/>
        </p:nvSpPr>
        <p:spPr>
          <a:xfrm>
            <a:off x="839416" y="5085184"/>
            <a:ext cx="1727584" cy="9361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Company</a:t>
            </a:r>
            <a:endPar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cxnSp>
        <p:nvCxnSpPr>
          <p:cNvPr id="12" name="直線矢印コネクタ 9">
            <a:extLst>
              <a:ext uri="{FF2B5EF4-FFF2-40B4-BE49-F238E27FC236}">
                <a16:creationId xmlns:a16="http://schemas.microsoft.com/office/drawing/2014/main" id="{4740C029-12BC-4EE7-A5D9-8F914192038F}"/>
              </a:ext>
            </a:extLst>
          </p:cNvPr>
          <p:cNvCxnSpPr/>
          <p:nvPr/>
        </p:nvCxnSpPr>
        <p:spPr>
          <a:xfrm flipV="1">
            <a:off x="1415480" y="4187717"/>
            <a:ext cx="0" cy="7200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FB59DC9C-F7F3-434C-964E-30CD192952CE}"/>
              </a:ext>
            </a:extLst>
          </p:cNvPr>
          <p:cNvCxnSpPr/>
          <p:nvPr/>
        </p:nvCxnSpPr>
        <p:spPr>
          <a:xfrm>
            <a:off x="1919536" y="4195330"/>
            <a:ext cx="0" cy="7200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6">
            <a:extLst>
              <a:ext uri="{FF2B5EF4-FFF2-40B4-BE49-F238E27FC236}">
                <a16:creationId xmlns:a16="http://schemas.microsoft.com/office/drawing/2014/main" id="{646C2333-40A0-464A-8F94-61D04FD3FE76}"/>
              </a:ext>
            </a:extLst>
          </p:cNvPr>
          <p:cNvCxnSpPr/>
          <p:nvPr/>
        </p:nvCxnSpPr>
        <p:spPr>
          <a:xfrm flipH="1">
            <a:off x="2855640" y="5877272"/>
            <a:ext cx="216024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23">
            <a:extLst>
              <a:ext uri="{FF2B5EF4-FFF2-40B4-BE49-F238E27FC236}">
                <a16:creationId xmlns:a16="http://schemas.microsoft.com/office/drawing/2014/main" id="{479E99D2-CD81-4975-91E4-11DD27B95DC5}"/>
              </a:ext>
            </a:extLst>
          </p:cNvPr>
          <p:cNvCxnSpPr/>
          <p:nvPr/>
        </p:nvCxnSpPr>
        <p:spPr>
          <a:xfrm>
            <a:off x="2855640" y="4005064"/>
            <a:ext cx="2160240" cy="9103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24">
            <a:extLst>
              <a:ext uri="{FF2B5EF4-FFF2-40B4-BE49-F238E27FC236}">
                <a16:creationId xmlns:a16="http://schemas.microsoft.com/office/drawing/2014/main" id="{8138013B-CAF4-4824-ABCB-850BD7AC43B7}"/>
              </a:ext>
            </a:extLst>
          </p:cNvPr>
          <p:cNvSpPr txBox="1"/>
          <p:nvPr/>
        </p:nvSpPr>
        <p:spPr>
          <a:xfrm>
            <a:off x="999982" y="4365104"/>
            <a:ext cx="41549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4546A"/>
                </a:solidFill>
                <a:effectLst/>
                <a:uLnTx/>
                <a:uFillTx/>
                <a:latin typeface="Calibri" panose="020F0502020204030204" pitchFamily="34" charset="0"/>
                <a:ea typeface="游ゴシック" panose="020B0400000000000000" pitchFamily="34" charset="-128"/>
                <a:cs typeface="+mn-cs"/>
              </a:rPr>
              <a:t>②</a:t>
            </a:r>
          </a:p>
        </p:txBody>
      </p:sp>
      <p:sp>
        <p:nvSpPr>
          <p:cNvPr id="17" name="テキスト ボックス 27">
            <a:extLst>
              <a:ext uri="{FF2B5EF4-FFF2-40B4-BE49-F238E27FC236}">
                <a16:creationId xmlns:a16="http://schemas.microsoft.com/office/drawing/2014/main" id="{48A7E558-DD1C-4E27-BF4F-8472B79D37CF}"/>
              </a:ext>
            </a:extLst>
          </p:cNvPr>
          <p:cNvSpPr txBox="1"/>
          <p:nvPr/>
        </p:nvSpPr>
        <p:spPr>
          <a:xfrm>
            <a:off x="2532055" y="5138608"/>
            <a:ext cx="2797561" cy="73866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②</a:t>
            </a:r>
            <a:r>
              <a:rPr kumimoji="1" lang="ja-JP" altLang="en-US" sz="18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Companies withdraw the premium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 from the payroll and aggregates it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 into the single DB</a:t>
            </a:r>
          </a:p>
        </p:txBody>
      </p:sp>
      <p:sp>
        <p:nvSpPr>
          <p:cNvPr id="18" name="テキスト ボックス 28">
            <a:extLst>
              <a:ext uri="{FF2B5EF4-FFF2-40B4-BE49-F238E27FC236}">
                <a16:creationId xmlns:a16="http://schemas.microsoft.com/office/drawing/2014/main" id="{5E39F3F5-29D3-496A-956C-B2FA6E249C43}"/>
              </a:ext>
            </a:extLst>
          </p:cNvPr>
          <p:cNvSpPr txBox="1"/>
          <p:nvPr/>
        </p:nvSpPr>
        <p:spPr>
          <a:xfrm>
            <a:off x="1919536" y="4363091"/>
            <a:ext cx="2209259"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4546A"/>
                </a:solidFill>
                <a:effectLst/>
                <a:uLnTx/>
                <a:uFillTx/>
                <a:latin typeface="Calibri" panose="020F0502020204030204" pitchFamily="34" charset="0"/>
                <a:ea typeface="游ゴシック" panose="020B0400000000000000" pitchFamily="34" charset="-128"/>
                <a:cs typeface="+mn-cs"/>
              </a:rPr>
              <a:t>③</a:t>
            </a:r>
            <a:r>
              <a:rPr kumimoji="1" lang="ja-JP" altLang="en-US" sz="18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Calibri" panose="020F0502020204030204" pitchFamily="34" charset="0"/>
                <a:ea typeface="游ゴシック" panose="020B0400000000000000" pitchFamily="34" charset="-128"/>
                <a:cs typeface="+mn-cs"/>
              </a:rPr>
              <a:t> </a:t>
            </a: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Return the investment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 profit of the DB to companies</a:t>
            </a:r>
          </a:p>
        </p:txBody>
      </p:sp>
      <p:sp>
        <p:nvSpPr>
          <p:cNvPr id="19" name="テキスト ボックス 29">
            <a:extLst>
              <a:ext uri="{FF2B5EF4-FFF2-40B4-BE49-F238E27FC236}">
                <a16:creationId xmlns:a16="http://schemas.microsoft.com/office/drawing/2014/main" id="{24B43C02-3840-4BC3-89A0-3D247E4327F1}"/>
              </a:ext>
            </a:extLst>
          </p:cNvPr>
          <p:cNvSpPr txBox="1"/>
          <p:nvPr/>
        </p:nvSpPr>
        <p:spPr>
          <a:xfrm>
            <a:off x="3078875" y="3795997"/>
            <a:ext cx="2239716"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4546A"/>
                </a:solidFill>
                <a:effectLst/>
                <a:uLnTx/>
                <a:uFillTx/>
                <a:latin typeface="Calibri" panose="020F0502020204030204" pitchFamily="34" charset="0"/>
                <a:ea typeface="游ゴシック" panose="020B0400000000000000" pitchFamily="34" charset="-128"/>
                <a:cs typeface="+mn-cs"/>
              </a:rPr>
              <a:t>④</a:t>
            </a:r>
            <a:r>
              <a:rPr kumimoji="1" lang="ja-JP" altLang="en-US"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Participants' withdrawal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          from the DB is possible</a:t>
            </a:r>
          </a:p>
        </p:txBody>
      </p:sp>
      <p:sp>
        <p:nvSpPr>
          <p:cNvPr id="20" name="テキスト ボックス 30">
            <a:extLst>
              <a:ext uri="{FF2B5EF4-FFF2-40B4-BE49-F238E27FC236}">
                <a16:creationId xmlns:a16="http://schemas.microsoft.com/office/drawing/2014/main" id="{AEF98A05-C5DE-4378-A6E7-A9F0BC19EA6E}"/>
              </a:ext>
            </a:extLst>
          </p:cNvPr>
          <p:cNvSpPr txBox="1"/>
          <p:nvPr/>
        </p:nvSpPr>
        <p:spPr>
          <a:xfrm>
            <a:off x="3732436" y="3356992"/>
            <a:ext cx="508504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4546A"/>
                </a:solidFill>
                <a:effectLst/>
                <a:uLnTx/>
                <a:uFillTx/>
                <a:latin typeface="Calibri" panose="020F0502020204030204" pitchFamily="34" charset="0"/>
                <a:ea typeface="游ゴシック" panose="020B0400000000000000" pitchFamily="34" charset="-128"/>
                <a:cs typeface="+mn-cs"/>
              </a:rPr>
              <a:t>⑤ </a:t>
            </a: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Participants transfer their assets to iDeCo once a year automatically</a:t>
            </a:r>
            <a:endParaRPr kumimoji="1" lang="en-US" altLang="ja-JP" sz="18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1" name="下矢印 25">
            <a:extLst>
              <a:ext uri="{FF2B5EF4-FFF2-40B4-BE49-F238E27FC236}">
                <a16:creationId xmlns:a16="http://schemas.microsoft.com/office/drawing/2014/main" id="{9F4F3AAC-1802-4AAB-8AAA-2F19F3B20566}"/>
              </a:ext>
            </a:extLst>
          </p:cNvPr>
          <p:cNvSpPr/>
          <p:nvPr/>
        </p:nvSpPr>
        <p:spPr>
          <a:xfrm>
            <a:off x="5888251" y="4149080"/>
            <a:ext cx="432048" cy="871375"/>
          </a:xfrm>
          <a:prstGeom prst="down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22" name="テキスト ボックス 36">
            <a:extLst>
              <a:ext uri="{FF2B5EF4-FFF2-40B4-BE49-F238E27FC236}">
                <a16:creationId xmlns:a16="http://schemas.microsoft.com/office/drawing/2014/main" id="{CEED4E8E-5041-4F51-81BD-3652B109DD8E}"/>
              </a:ext>
            </a:extLst>
          </p:cNvPr>
          <p:cNvSpPr txBox="1"/>
          <p:nvPr/>
        </p:nvSpPr>
        <p:spPr>
          <a:xfrm>
            <a:off x="5278389" y="3789040"/>
            <a:ext cx="398596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⑥</a:t>
            </a:r>
            <a:r>
              <a:rPr kumimoji="1" lang="en-US" altLang="ja-JP" sz="18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Tax Refund (Premiums are deductible from income)</a:t>
            </a:r>
            <a:endParaRPr kumimoji="1" lang="ja-JP" altLang="en-US"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cxnSp>
        <p:nvCxnSpPr>
          <p:cNvPr id="23" name="直線矢印コネクタ 37">
            <a:extLst>
              <a:ext uri="{FF2B5EF4-FFF2-40B4-BE49-F238E27FC236}">
                <a16:creationId xmlns:a16="http://schemas.microsoft.com/office/drawing/2014/main" id="{6587D4F2-59F0-4109-A3D1-6C106677B5DC}"/>
              </a:ext>
            </a:extLst>
          </p:cNvPr>
          <p:cNvCxnSpPr/>
          <p:nvPr/>
        </p:nvCxnSpPr>
        <p:spPr>
          <a:xfrm flipH="1">
            <a:off x="7192670" y="4005064"/>
            <a:ext cx="2160240" cy="9103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39">
            <a:extLst>
              <a:ext uri="{FF2B5EF4-FFF2-40B4-BE49-F238E27FC236}">
                <a16:creationId xmlns:a16="http://schemas.microsoft.com/office/drawing/2014/main" id="{47EC66CC-77B7-45A7-87A4-AE495E919A1F}"/>
              </a:ext>
            </a:extLst>
          </p:cNvPr>
          <p:cNvSpPr txBox="1"/>
          <p:nvPr/>
        </p:nvSpPr>
        <p:spPr>
          <a:xfrm>
            <a:off x="6960096" y="5651956"/>
            <a:ext cx="213231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① </a:t>
            </a: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Applies to all employees</a:t>
            </a:r>
          </a:p>
        </p:txBody>
      </p:sp>
      <p:sp>
        <p:nvSpPr>
          <p:cNvPr id="25" name="テキスト ボックス 40">
            <a:extLst>
              <a:ext uri="{FF2B5EF4-FFF2-40B4-BE49-F238E27FC236}">
                <a16:creationId xmlns:a16="http://schemas.microsoft.com/office/drawing/2014/main" id="{2A923C72-AC20-4B6A-93C5-F5CA2C2385D5}"/>
              </a:ext>
            </a:extLst>
          </p:cNvPr>
          <p:cNvSpPr txBox="1"/>
          <p:nvPr/>
        </p:nvSpPr>
        <p:spPr>
          <a:xfrm>
            <a:off x="8451590" y="4365104"/>
            <a:ext cx="246894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⑦</a:t>
            </a:r>
            <a:r>
              <a:rPr kumimoji="1" lang="en-US" altLang="ja-JP" sz="18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Investment gains are</a:t>
            </a:r>
            <a:r>
              <a:rPr kumimoji="1" lang="ja-JP" altLang="en-US"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tax-free</a:t>
            </a:r>
          </a:p>
        </p:txBody>
      </p:sp>
      <p:sp>
        <p:nvSpPr>
          <p:cNvPr id="26" name="テキスト ボックス 41">
            <a:extLst>
              <a:ext uri="{FF2B5EF4-FFF2-40B4-BE49-F238E27FC236}">
                <a16:creationId xmlns:a16="http://schemas.microsoft.com/office/drawing/2014/main" id="{C9D0AE11-B995-4146-98BC-CD8CBA329A2E}"/>
              </a:ext>
            </a:extLst>
          </p:cNvPr>
          <p:cNvSpPr txBox="1"/>
          <p:nvPr/>
        </p:nvSpPr>
        <p:spPr>
          <a:xfrm>
            <a:off x="8005832" y="4581128"/>
            <a:ext cx="2927404"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⑧</a:t>
            </a:r>
            <a:r>
              <a:rPr kumimoji="1" lang="en-US" altLang="ja-JP" sz="18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pitchFamily="34" charset="0"/>
                <a:ea typeface="游ゴシック" panose="020B0400000000000000" pitchFamily="34" charset="-128"/>
                <a:cs typeface="Arial" panose="020B0604020202020204" pitchFamily="34" charset="0"/>
              </a:rPr>
              <a:t> </a:t>
            </a:r>
            <a:r>
              <a:rPr kumimoji="1" lang="en-US" altLang="ja-JP" sz="1200" b="0" i="0" u="none" strike="noStrike" kern="1200" cap="none" spc="0" normalizeH="0" baseline="0" noProof="0" dirty="0">
                <a:ln>
                  <a:noFill/>
                </a:ln>
                <a:solidFill>
                  <a:srgbClr val="44546A"/>
                </a:solidFill>
                <a:effectLst/>
                <a:uLnTx/>
                <a:uFillTx/>
                <a:latin typeface="Arial" panose="020B0604020202020204" pitchFamily="34" charset="0"/>
                <a:ea typeface="游ゴシック" panose="020B0400000000000000" pitchFamily="34" charset="-128"/>
                <a:cs typeface="Arial" panose="020B0604020202020204" pitchFamily="34" charset="0"/>
              </a:rPr>
              <a:t>Benefits are deductible from income</a:t>
            </a:r>
          </a:p>
        </p:txBody>
      </p:sp>
      <p:cxnSp>
        <p:nvCxnSpPr>
          <p:cNvPr id="27" name="曲線コネクタ 4">
            <a:extLst>
              <a:ext uri="{FF2B5EF4-FFF2-40B4-BE49-F238E27FC236}">
                <a16:creationId xmlns:a16="http://schemas.microsoft.com/office/drawing/2014/main" id="{41B443D9-8A19-4C3E-8B93-D9BE8C0C69FC}"/>
              </a:ext>
            </a:extLst>
          </p:cNvPr>
          <p:cNvCxnSpPr>
            <a:stCxn id="20" idx="3"/>
            <a:endCxn id="22" idx="1"/>
          </p:cNvCxnSpPr>
          <p:nvPr/>
        </p:nvCxnSpPr>
        <p:spPr>
          <a:xfrm flipH="1">
            <a:off x="5278389" y="3541658"/>
            <a:ext cx="3539093" cy="432048"/>
          </a:xfrm>
          <a:prstGeom prst="curvedConnector5">
            <a:avLst>
              <a:gd name="adj1" fmla="val -6459"/>
              <a:gd name="adj2" fmla="val 50000"/>
              <a:gd name="adj3" fmla="val 106459"/>
            </a:avLst>
          </a:prstGeom>
          <a:ln w="25400">
            <a:solidFill>
              <a:schemeClr val="accent1">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6">
            <a:extLst>
              <a:ext uri="{FF2B5EF4-FFF2-40B4-BE49-F238E27FC236}">
                <a16:creationId xmlns:a16="http://schemas.microsoft.com/office/drawing/2014/main" id="{C800E3EE-566A-4C69-829C-9E71A2BA1CD6}"/>
              </a:ext>
            </a:extLst>
          </p:cNvPr>
          <p:cNvSpPr txBox="1"/>
          <p:nvPr/>
        </p:nvSpPr>
        <p:spPr>
          <a:xfrm>
            <a:off x="4270042" y="3079993"/>
            <a:ext cx="3643946"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34" charset="-128"/>
                <a:cs typeface="Arial" panose="020B0604020202020204" pitchFamily="34" charset="0"/>
              </a:rPr>
              <a:t>Bridge from corporate pension to individual pension</a:t>
            </a:r>
          </a:p>
        </p:txBody>
      </p:sp>
    </p:spTree>
    <p:extLst>
      <p:ext uri="{BB962C8B-B14F-4D97-AF65-F5344CB8AC3E}">
        <p14:creationId xmlns:p14="http://schemas.microsoft.com/office/powerpoint/2010/main" val="3576879842"/>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スライド番号プレースホルダー 1">
            <a:extLst>
              <a:ext uri="{FF2B5EF4-FFF2-40B4-BE49-F238E27FC236}">
                <a16:creationId xmlns:a16="http://schemas.microsoft.com/office/drawing/2014/main" id="{DC4CC9F8-FD3E-45FF-AC34-163E6940EBA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グループ化 18">
            <a:extLst>
              <a:ext uri="{FF2B5EF4-FFF2-40B4-BE49-F238E27FC236}">
                <a16:creationId xmlns:a16="http://schemas.microsoft.com/office/drawing/2014/main" id="{F654870A-B738-45F2-BCC2-79EBF1F3F9BE}"/>
              </a:ext>
            </a:extLst>
          </p:cNvPr>
          <p:cNvGrpSpPr/>
          <p:nvPr/>
        </p:nvGrpSpPr>
        <p:grpSpPr>
          <a:xfrm>
            <a:off x="5015880" y="4077072"/>
            <a:ext cx="2160240" cy="2157863"/>
            <a:chOff x="5015880" y="3140846"/>
            <a:chExt cx="2160240" cy="2157863"/>
          </a:xfrm>
        </p:grpSpPr>
        <p:sp>
          <p:nvSpPr>
            <p:cNvPr id="6" name="パイ 12">
              <a:extLst>
                <a:ext uri="{FF2B5EF4-FFF2-40B4-BE49-F238E27FC236}">
                  <a16:creationId xmlns:a16="http://schemas.microsoft.com/office/drawing/2014/main" id="{7D0AA620-71D9-4B7B-8829-9D360C28BE6C}"/>
                </a:ext>
              </a:extLst>
            </p:cNvPr>
            <p:cNvSpPr>
              <a:spLocks noChangeAspect="1"/>
            </p:cNvSpPr>
            <p:nvPr/>
          </p:nvSpPr>
          <p:spPr>
            <a:xfrm flipV="1">
              <a:off x="5015880" y="3140968"/>
              <a:ext cx="2160000" cy="2157741"/>
            </a:xfrm>
            <a:prstGeom prst="pie">
              <a:avLst>
                <a:gd name="adj1" fmla="val 2754866"/>
                <a:gd name="adj2" fmla="val 1083655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7" name="パイ 13">
              <a:extLst>
                <a:ext uri="{FF2B5EF4-FFF2-40B4-BE49-F238E27FC236}">
                  <a16:creationId xmlns:a16="http://schemas.microsoft.com/office/drawing/2014/main" id="{2AF0FFAB-09B7-4A92-A3F9-7621B8C81B44}"/>
                </a:ext>
              </a:extLst>
            </p:cNvPr>
            <p:cNvSpPr>
              <a:spLocks noChangeAspect="1"/>
            </p:cNvSpPr>
            <p:nvPr/>
          </p:nvSpPr>
          <p:spPr>
            <a:xfrm>
              <a:off x="5016120" y="3140846"/>
              <a:ext cx="2160000" cy="2157741"/>
            </a:xfrm>
            <a:prstGeom prst="pie">
              <a:avLst>
                <a:gd name="adj1" fmla="val 18846242"/>
                <a:gd name="adj2" fmla="val 538954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8" name="パイ 14">
              <a:extLst>
                <a:ext uri="{FF2B5EF4-FFF2-40B4-BE49-F238E27FC236}">
                  <a16:creationId xmlns:a16="http://schemas.microsoft.com/office/drawing/2014/main" id="{1BCD7649-FDCA-4769-983F-723361E4718C}"/>
                </a:ext>
              </a:extLst>
            </p:cNvPr>
            <p:cNvSpPr>
              <a:spLocks noChangeAspect="1"/>
            </p:cNvSpPr>
            <p:nvPr/>
          </p:nvSpPr>
          <p:spPr>
            <a:xfrm rot="5400000">
              <a:off x="5017207" y="3139839"/>
              <a:ext cx="2157741" cy="2160000"/>
            </a:xfrm>
            <a:prstGeom prst="pie">
              <a:avLst>
                <a:gd name="adj1" fmla="val 0"/>
                <a:gd name="adj2" fmla="val 538954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9" name="テキスト ボックス 15">
              <a:extLst>
                <a:ext uri="{FF2B5EF4-FFF2-40B4-BE49-F238E27FC236}">
                  <a16:creationId xmlns:a16="http://schemas.microsoft.com/office/drawing/2014/main" id="{5050CEA2-F4FF-4BF3-8BA8-8D983F646AD8}"/>
                </a:ext>
              </a:extLst>
            </p:cNvPr>
            <p:cNvSpPr txBox="1"/>
            <p:nvPr/>
          </p:nvSpPr>
          <p:spPr>
            <a:xfrm>
              <a:off x="5419074" y="3501008"/>
              <a:ext cx="684483" cy="430887"/>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pension</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0" name="テキスト ボックス 16">
              <a:extLst>
                <a:ext uri="{FF2B5EF4-FFF2-40B4-BE49-F238E27FC236}">
                  <a16:creationId xmlns:a16="http://schemas.microsoft.com/office/drawing/2014/main" id="{829D1ECC-E3F6-4416-9CB7-28418584286B}"/>
                </a:ext>
              </a:extLst>
            </p:cNvPr>
            <p:cNvSpPr txBox="1"/>
            <p:nvPr/>
          </p:nvSpPr>
          <p:spPr>
            <a:xfrm>
              <a:off x="5043004" y="4220968"/>
              <a:ext cx="1074013" cy="430887"/>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Work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environment</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1" name="テキスト ボックス 17">
              <a:extLst>
                <a:ext uri="{FF2B5EF4-FFF2-40B4-BE49-F238E27FC236}">
                  <a16:creationId xmlns:a16="http://schemas.microsoft.com/office/drawing/2014/main" id="{38BA1AA1-D16B-437F-B2F1-5CF5F770E183}"/>
                </a:ext>
              </a:extLst>
            </p:cNvPr>
            <p:cNvSpPr txBox="1"/>
            <p:nvPr/>
          </p:nvSpPr>
          <p:spPr>
            <a:xfrm>
              <a:off x="6252508" y="4220968"/>
              <a:ext cx="684483" cy="430887"/>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Private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pension</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grpSp>
      <p:grpSp>
        <p:nvGrpSpPr>
          <p:cNvPr id="12" name="グループ化 2">
            <a:extLst>
              <a:ext uri="{FF2B5EF4-FFF2-40B4-BE49-F238E27FC236}">
                <a16:creationId xmlns:a16="http://schemas.microsoft.com/office/drawing/2014/main" id="{5184082D-AF59-4079-82B0-2A5FF0C53E9A}"/>
              </a:ext>
            </a:extLst>
          </p:cNvPr>
          <p:cNvGrpSpPr/>
          <p:nvPr/>
        </p:nvGrpSpPr>
        <p:grpSpPr>
          <a:xfrm>
            <a:off x="911424" y="4077072"/>
            <a:ext cx="2160240" cy="2157863"/>
            <a:chOff x="911424" y="3140846"/>
            <a:chExt cx="2160240" cy="2157863"/>
          </a:xfrm>
        </p:grpSpPr>
        <p:sp>
          <p:nvSpPr>
            <p:cNvPr id="13" name="パイ 5">
              <a:extLst>
                <a:ext uri="{FF2B5EF4-FFF2-40B4-BE49-F238E27FC236}">
                  <a16:creationId xmlns:a16="http://schemas.microsoft.com/office/drawing/2014/main" id="{6E4B6835-3E7F-45C9-90F0-F841778C384F}"/>
                </a:ext>
              </a:extLst>
            </p:cNvPr>
            <p:cNvSpPr>
              <a:spLocks noChangeAspect="1"/>
            </p:cNvSpPr>
            <p:nvPr/>
          </p:nvSpPr>
          <p:spPr>
            <a:xfrm flipV="1">
              <a:off x="911424" y="3140968"/>
              <a:ext cx="2160000" cy="2157741"/>
            </a:xfrm>
            <a:prstGeom prst="pie">
              <a:avLst>
                <a:gd name="adj1" fmla="val 0"/>
                <a:gd name="adj2" fmla="val 1083655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4" name="パイ 6">
              <a:extLst>
                <a:ext uri="{FF2B5EF4-FFF2-40B4-BE49-F238E27FC236}">
                  <a16:creationId xmlns:a16="http://schemas.microsoft.com/office/drawing/2014/main" id="{59207EDA-9F4A-4EED-B2D6-9F9F34B1C852}"/>
                </a:ext>
              </a:extLst>
            </p:cNvPr>
            <p:cNvSpPr>
              <a:spLocks noChangeAspect="1"/>
            </p:cNvSpPr>
            <p:nvPr/>
          </p:nvSpPr>
          <p:spPr>
            <a:xfrm>
              <a:off x="911664" y="3140846"/>
              <a:ext cx="2160000" cy="2157741"/>
            </a:xfrm>
            <a:prstGeom prst="pie">
              <a:avLst>
                <a:gd name="adj1" fmla="val 0"/>
                <a:gd name="adj2" fmla="val 538954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5" name="パイ 7">
              <a:extLst>
                <a:ext uri="{FF2B5EF4-FFF2-40B4-BE49-F238E27FC236}">
                  <a16:creationId xmlns:a16="http://schemas.microsoft.com/office/drawing/2014/main" id="{ACF3C7DF-0334-4C29-BB44-9CEAB2FEB270}"/>
                </a:ext>
              </a:extLst>
            </p:cNvPr>
            <p:cNvSpPr>
              <a:spLocks noChangeAspect="1"/>
            </p:cNvSpPr>
            <p:nvPr/>
          </p:nvSpPr>
          <p:spPr>
            <a:xfrm rot="5400000">
              <a:off x="912751" y="3139839"/>
              <a:ext cx="2157741" cy="2160000"/>
            </a:xfrm>
            <a:prstGeom prst="pie">
              <a:avLst>
                <a:gd name="adj1" fmla="val 0"/>
                <a:gd name="adj2" fmla="val 538954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6" name="テキスト ボックス 8">
              <a:extLst>
                <a:ext uri="{FF2B5EF4-FFF2-40B4-BE49-F238E27FC236}">
                  <a16:creationId xmlns:a16="http://schemas.microsoft.com/office/drawing/2014/main" id="{18921F00-6BD3-46AD-BA2C-E4D25FD91973}"/>
                </a:ext>
              </a:extLst>
            </p:cNvPr>
            <p:cNvSpPr txBox="1"/>
            <p:nvPr/>
          </p:nvSpPr>
          <p:spPr>
            <a:xfrm>
              <a:off x="1362581" y="3860928"/>
              <a:ext cx="1271182" cy="215444"/>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Public pension</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7" name="テキスト ボックス 9">
              <a:extLst>
                <a:ext uri="{FF2B5EF4-FFF2-40B4-BE49-F238E27FC236}">
                  <a16:creationId xmlns:a16="http://schemas.microsoft.com/office/drawing/2014/main" id="{2ED21465-366B-49CD-A642-7B85F7984832}"/>
                </a:ext>
              </a:extLst>
            </p:cNvPr>
            <p:cNvSpPr txBox="1"/>
            <p:nvPr/>
          </p:nvSpPr>
          <p:spPr>
            <a:xfrm>
              <a:off x="938548" y="4220968"/>
              <a:ext cx="1074013" cy="430887"/>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Work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environment</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8" name="テキスト ボックス 10">
              <a:extLst>
                <a:ext uri="{FF2B5EF4-FFF2-40B4-BE49-F238E27FC236}">
                  <a16:creationId xmlns:a16="http://schemas.microsoft.com/office/drawing/2014/main" id="{6345B794-DF19-4866-B7E1-55ADDACEAFEA}"/>
                </a:ext>
              </a:extLst>
            </p:cNvPr>
            <p:cNvSpPr txBox="1"/>
            <p:nvPr/>
          </p:nvSpPr>
          <p:spPr>
            <a:xfrm>
              <a:off x="2148052" y="4220968"/>
              <a:ext cx="684483" cy="430887"/>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Private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pension</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grpSp>
      <p:sp>
        <p:nvSpPr>
          <p:cNvPr id="19" name="コンテンツ プレースホルダー 3">
            <a:extLst>
              <a:ext uri="{FF2B5EF4-FFF2-40B4-BE49-F238E27FC236}">
                <a16:creationId xmlns:a16="http://schemas.microsoft.com/office/drawing/2014/main" id="{A9A61061-C125-4E38-9DBF-7F6C172C03F1}"/>
              </a:ext>
            </a:extLst>
          </p:cNvPr>
          <p:cNvSpPr>
            <a:spLocks noGrp="1"/>
          </p:cNvSpPr>
          <p:nvPr>
            <p:ph idx="1"/>
          </p:nvPr>
        </p:nvSpPr>
        <p:spPr>
          <a:xfrm>
            <a:off x="838200" y="1825625"/>
            <a:ext cx="10515600" cy="3331567"/>
          </a:xfrm>
        </p:spPr>
        <p:txBody>
          <a:bodyPr/>
          <a:lstStyle/>
          <a:p>
            <a:r>
              <a:rPr kumimoji="1" lang="en-US" altLang="ja-JP" sz="1800" dirty="0"/>
              <a:t>Three Areas (Public pension, Private pension, Work environment) vary by each country.</a:t>
            </a:r>
          </a:p>
          <a:p>
            <a:r>
              <a:rPr kumimoji="1" lang="en-US" altLang="ja-JP" sz="1800" dirty="0"/>
              <a:t>If the burden is too high in one area, the overall balance would be lost. The reform of the three areas should be conducted according to the social economic environment.</a:t>
            </a:r>
          </a:p>
          <a:p>
            <a:r>
              <a:rPr kumimoji="1" lang="en-US" altLang="ja-JP" sz="1800" dirty="0"/>
              <a:t>What is needed is for the people to understand how to allocate the burden in the three areas.</a:t>
            </a:r>
          </a:p>
          <a:p>
            <a:r>
              <a:rPr kumimoji="1" lang="en-US" altLang="ja-JP" sz="1800" dirty="0"/>
              <a:t>Actuaries should be actively involved to ensure that discussions are conducted properly.</a:t>
            </a:r>
          </a:p>
          <a:p>
            <a:endParaRPr kumimoji="1" lang="ja-JP" altLang="en-US" sz="1800" dirty="0"/>
          </a:p>
        </p:txBody>
      </p:sp>
      <p:grpSp>
        <p:nvGrpSpPr>
          <p:cNvPr id="20" name="グループ化 19">
            <a:extLst>
              <a:ext uri="{FF2B5EF4-FFF2-40B4-BE49-F238E27FC236}">
                <a16:creationId xmlns:a16="http://schemas.microsoft.com/office/drawing/2014/main" id="{3A3ABBCA-220F-49CD-AA22-D14C8A44B0AE}"/>
              </a:ext>
            </a:extLst>
          </p:cNvPr>
          <p:cNvGrpSpPr/>
          <p:nvPr/>
        </p:nvGrpSpPr>
        <p:grpSpPr>
          <a:xfrm>
            <a:off x="9120336" y="4077073"/>
            <a:ext cx="2160240" cy="2157863"/>
            <a:chOff x="8904115" y="3140847"/>
            <a:chExt cx="2160240" cy="2157863"/>
          </a:xfrm>
        </p:grpSpPr>
        <p:sp>
          <p:nvSpPr>
            <p:cNvPr id="21" name="パイ 20">
              <a:extLst>
                <a:ext uri="{FF2B5EF4-FFF2-40B4-BE49-F238E27FC236}">
                  <a16:creationId xmlns:a16="http://schemas.microsoft.com/office/drawing/2014/main" id="{716604F7-B44F-4F37-8138-C621A0990A99}"/>
                </a:ext>
              </a:extLst>
            </p:cNvPr>
            <p:cNvSpPr>
              <a:spLocks noChangeAspect="1"/>
            </p:cNvSpPr>
            <p:nvPr/>
          </p:nvSpPr>
          <p:spPr>
            <a:xfrm flipV="1">
              <a:off x="8904115" y="3140969"/>
              <a:ext cx="2160000" cy="2157741"/>
            </a:xfrm>
            <a:prstGeom prst="pie">
              <a:avLst>
                <a:gd name="adj1" fmla="val 1109554"/>
                <a:gd name="adj2" fmla="val 972062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22" name="パイ 21">
              <a:extLst>
                <a:ext uri="{FF2B5EF4-FFF2-40B4-BE49-F238E27FC236}">
                  <a16:creationId xmlns:a16="http://schemas.microsoft.com/office/drawing/2014/main" id="{D6FFE840-EC32-47CB-8913-3FC67846F81D}"/>
                </a:ext>
              </a:extLst>
            </p:cNvPr>
            <p:cNvSpPr>
              <a:spLocks noChangeAspect="1"/>
            </p:cNvSpPr>
            <p:nvPr/>
          </p:nvSpPr>
          <p:spPr>
            <a:xfrm>
              <a:off x="8904355" y="3140847"/>
              <a:ext cx="2160000" cy="2157741"/>
            </a:xfrm>
            <a:prstGeom prst="pie">
              <a:avLst>
                <a:gd name="adj1" fmla="val 20481187"/>
                <a:gd name="adj2" fmla="val 538954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23" name="パイ 22">
              <a:extLst>
                <a:ext uri="{FF2B5EF4-FFF2-40B4-BE49-F238E27FC236}">
                  <a16:creationId xmlns:a16="http://schemas.microsoft.com/office/drawing/2014/main" id="{DEC5B999-4390-42B9-9447-67D47C656072}"/>
                </a:ext>
              </a:extLst>
            </p:cNvPr>
            <p:cNvSpPr>
              <a:spLocks noChangeAspect="1"/>
            </p:cNvSpPr>
            <p:nvPr/>
          </p:nvSpPr>
          <p:spPr>
            <a:xfrm rot="5400000">
              <a:off x="8905442" y="3139840"/>
              <a:ext cx="2157741" cy="2160000"/>
            </a:xfrm>
            <a:prstGeom prst="pie">
              <a:avLst>
                <a:gd name="adj1" fmla="val 0"/>
                <a:gd name="adj2" fmla="val 648623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24" name="テキスト ボックス 23">
              <a:extLst>
                <a:ext uri="{FF2B5EF4-FFF2-40B4-BE49-F238E27FC236}">
                  <a16:creationId xmlns:a16="http://schemas.microsoft.com/office/drawing/2014/main" id="{B65B67D7-EC14-44A2-AA04-C5A20C32A097}"/>
                </a:ext>
              </a:extLst>
            </p:cNvPr>
            <p:cNvSpPr txBox="1"/>
            <p:nvPr/>
          </p:nvSpPr>
          <p:spPr>
            <a:xfrm>
              <a:off x="9616836" y="3501009"/>
              <a:ext cx="684483" cy="430887"/>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pension</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5" name="テキスト ボックス 24">
              <a:extLst>
                <a:ext uri="{FF2B5EF4-FFF2-40B4-BE49-F238E27FC236}">
                  <a16:creationId xmlns:a16="http://schemas.microsoft.com/office/drawing/2014/main" id="{58BB59E6-6673-4F66-95C6-399142ED89A4}"/>
                </a:ext>
              </a:extLst>
            </p:cNvPr>
            <p:cNvSpPr txBox="1"/>
            <p:nvPr/>
          </p:nvSpPr>
          <p:spPr>
            <a:xfrm>
              <a:off x="8931239" y="4220969"/>
              <a:ext cx="1074013" cy="430887"/>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Work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environment</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10350EAF-AA50-4C44-A991-6EC4AEE56931}"/>
                </a:ext>
              </a:extLst>
            </p:cNvPr>
            <p:cNvSpPr txBox="1"/>
            <p:nvPr/>
          </p:nvSpPr>
          <p:spPr>
            <a:xfrm>
              <a:off x="10140743" y="4220969"/>
              <a:ext cx="684483" cy="430887"/>
            </a:xfrm>
            <a:prstGeom prst="rect">
              <a:avLst/>
            </a:prstGeom>
            <a:noFill/>
          </p:spPr>
          <p:txBody>
            <a:bodyPr wrap="non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Private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pension</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grpSp>
      <p:sp>
        <p:nvSpPr>
          <p:cNvPr id="27" name="Titre 1">
            <a:extLst>
              <a:ext uri="{FF2B5EF4-FFF2-40B4-BE49-F238E27FC236}">
                <a16:creationId xmlns:a16="http://schemas.microsoft.com/office/drawing/2014/main" id="{FFCD41E3-C2EB-4818-9592-DD76A25C6418}"/>
              </a:ext>
            </a:extLst>
          </p:cNvPr>
          <p:cNvSpPr>
            <a:spLocks noGrp="1" noChangeArrowheads="1"/>
          </p:cNvSpPr>
          <p:nvPr>
            <p:ph type="title"/>
          </p:nvPr>
        </p:nvSpPr>
        <p:spPr>
          <a:xfrm>
            <a:off x="838200" y="365125"/>
            <a:ext cx="10515600" cy="1325563"/>
          </a:xfrm>
        </p:spPr>
        <p:txBody>
          <a:bodyPr/>
          <a:lstStyle/>
          <a:p>
            <a:pPr eaLnBrk="1" hangingPunct="1"/>
            <a:r>
              <a:rPr lang="en-US" altLang="ja-JP" sz="2400" dirty="0"/>
              <a:t>6</a:t>
            </a:r>
            <a:r>
              <a:rPr lang="fr-FR" altLang="fr-FR" sz="2400" dirty="0"/>
              <a:t>. </a:t>
            </a:r>
            <a:r>
              <a:rPr lang="en-US" altLang="fr-FR" sz="2400" dirty="0"/>
              <a:t>Suggestions to other countries</a:t>
            </a:r>
            <a:endParaRPr lang="fr-FR" altLang="fr-FR" sz="2400" dirty="0"/>
          </a:p>
        </p:txBody>
      </p:sp>
    </p:spTree>
    <p:extLst>
      <p:ext uri="{BB962C8B-B14F-4D97-AF65-F5344CB8AC3E}">
        <p14:creationId xmlns:p14="http://schemas.microsoft.com/office/powerpoint/2010/main" val="993722842"/>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Contact </a:t>
            </a:r>
            <a:r>
              <a:rPr lang="fr-FR" altLang="fr-FR" sz="1800" dirty="0" err="1">
                <a:latin typeface="Verdana" panose="020B0604030504040204" pitchFamily="34" charset="0"/>
                <a:ea typeface="Verdana" panose="020B0604030504040204" pitchFamily="34" charset="0"/>
                <a:cs typeface="Aharoni" panose="020B0604020202020204" pitchFamily="2" charset="-79"/>
              </a:rPr>
              <a:t>details</a:t>
            </a:r>
            <a:r>
              <a:rPr lang="fr-FR" altLang="fr-FR" sz="1800" dirty="0">
                <a:latin typeface="Verdana" panose="020B0604030504040204" pitchFamily="34" charset="0"/>
                <a:ea typeface="Verdana" panose="020B0604030504040204" pitchFamily="34" charset="0"/>
                <a:cs typeface="Aharoni" panose="020B0604020202020204" pitchFamily="2" charset="-79"/>
              </a:rPr>
              <a:t> :</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1-6-1, </a:t>
            </a:r>
            <a:r>
              <a:rPr lang="fr-FR" altLang="fr-FR" sz="1800" dirty="0" err="1">
                <a:latin typeface="Verdana" panose="020B0604030504040204" pitchFamily="34" charset="0"/>
                <a:ea typeface="Verdana" panose="020B0604030504040204" pitchFamily="34" charset="0"/>
                <a:cs typeface="Aharoni" panose="020B0604020202020204" pitchFamily="2" charset="-79"/>
              </a:rPr>
              <a:t>Marunouchi</a:t>
            </a:r>
            <a:r>
              <a:rPr lang="fr-FR" altLang="fr-FR" sz="1800" dirty="0">
                <a:latin typeface="Verdana" panose="020B0604030504040204" pitchFamily="34" charset="0"/>
                <a:ea typeface="Verdana" panose="020B0604030504040204" pitchFamily="34" charset="0"/>
                <a:cs typeface="Aharoni" panose="020B0604020202020204" pitchFamily="2" charset="-79"/>
              </a:rPr>
              <a:t>, </a:t>
            </a:r>
            <a:r>
              <a:rPr lang="fr-FR" altLang="fr-FR" sz="1800" dirty="0" err="1">
                <a:latin typeface="Verdana" panose="020B0604030504040204" pitchFamily="34" charset="0"/>
                <a:ea typeface="Verdana" panose="020B0604030504040204" pitchFamily="34" charset="0"/>
                <a:cs typeface="Aharoni" panose="020B0604020202020204" pitchFamily="2" charset="-79"/>
              </a:rPr>
              <a:t>Chiyoda-ku</a:t>
            </a:r>
            <a:r>
              <a:rPr lang="fr-FR" altLang="fr-FR" sz="1800" dirty="0">
                <a:latin typeface="Verdana" panose="020B0604030504040204" pitchFamily="34" charset="0"/>
                <a:ea typeface="Verdana" panose="020B0604030504040204" pitchFamily="34" charset="0"/>
                <a:cs typeface="Aharoni" panose="020B0604020202020204" pitchFamily="2" charset="-79"/>
              </a:rPr>
              <a:t>, Tokyo, 100-8240, Japan</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hlinkClick r:id="rId3"/>
              </a:rPr>
              <a:t>kenji.kusakabe@mizuhotb.co.jp</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
        <p:nvSpPr>
          <p:cNvPr id="5" name="Titel 1">
            <a:extLst>
              <a:ext uri="{FF2B5EF4-FFF2-40B4-BE49-F238E27FC236}">
                <a16:creationId xmlns:a16="http://schemas.microsoft.com/office/drawing/2014/main" id="{EE0E011F-9A49-497D-A716-2DB206D6AAD6}"/>
              </a:ext>
            </a:extLst>
          </p:cNvPr>
          <p:cNvSpPr txBox="1">
            <a:spLocks/>
          </p:cNvSpPr>
          <p:nvPr/>
        </p:nvSpPr>
        <p:spPr>
          <a:xfrm>
            <a:off x="839788" y="3429000"/>
            <a:ext cx="10512425" cy="622300"/>
          </a:xfrm>
          <a:prstGeom prst="rect">
            <a:avLst/>
          </a:prstGeom>
        </p:spPr>
        <p:txBody>
          <a:bodyPr anchor="b">
            <a:normAutofit/>
          </a:bodyPr>
          <a:lstStyle>
            <a:defPPr>
              <a:defRPr lang="fr-FR"/>
            </a:defPPr>
            <a:lvl1pPr defTabSz="914400" eaLnBrk="1" fontAlgn="auto" latinLnBrk="0" hangingPunct="1">
              <a:lnSpc>
                <a:spcPct val="90000"/>
              </a:lnSpc>
              <a:spcAft>
                <a:spcPts val="0"/>
              </a:spcAft>
              <a:buNone/>
              <a:defRPr sz="3600" b="1">
                <a:solidFill>
                  <a:srgbClr val="00457C"/>
                </a:solidFill>
                <a:latin typeface="Verdana" panose="020B0604030504040204" pitchFamily="34" charset="0"/>
                <a:ea typeface="Verdana" panose="020B0604030504040204" pitchFamily="34" charset="0"/>
              </a:defRPr>
            </a:lvl1pPr>
          </a:lstStyle>
          <a:p>
            <a:pPr algn="ctr"/>
            <a:r>
              <a:rPr lang="en-US" sz="3100" dirty="0"/>
              <a:t>See you in Tokyo!</a:t>
            </a:r>
          </a:p>
        </p:txBody>
      </p:sp>
      <p:pic>
        <p:nvPicPr>
          <p:cNvPr id="7" name="図 2">
            <a:extLst>
              <a:ext uri="{FF2B5EF4-FFF2-40B4-BE49-F238E27FC236}">
                <a16:creationId xmlns:a16="http://schemas.microsoft.com/office/drawing/2014/main" id="{7C216789-8DEE-485A-A24A-A3B1E07AA3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090" y="4221088"/>
            <a:ext cx="2786117" cy="216066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BB13F7F5-8D25-4A1F-BA4C-481058A90FA5}"/>
              </a:ext>
            </a:extLst>
          </p:cNvPr>
          <p:cNvSpPr>
            <a:spLocks noGrp="1" noChangeArrowheads="1"/>
          </p:cNvSpPr>
          <p:nvPr>
            <p:ph type="title"/>
          </p:nvPr>
        </p:nvSpPr>
        <p:spPr>
          <a:xfrm>
            <a:off x="838200" y="365125"/>
            <a:ext cx="10515600" cy="1325563"/>
          </a:xfrm>
        </p:spPr>
        <p:txBody>
          <a:bodyPr/>
          <a:lstStyle/>
          <a:p>
            <a:pPr eaLnBrk="1" hangingPunct="1"/>
            <a:r>
              <a:rPr lang="en-US" altLang="ja-JP" dirty="0"/>
              <a:t>Contents</a:t>
            </a:r>
            <a:endParaRPr lang="fr-FR" altLang="fr-FR" dirty="0"/>
          </a:p>
        </p:txBody>
      </p:sp>
      <p:sp>
        <p:nvSpPr>
          <p:cNvPr id="5" name="Espace réservé du contenu 2">
            <a:extLst>
              <a:ext uri="{FF2B5EF4-FFF2-40B4-BE49-F238E27FC236}">
                <a16:creationId xmlns:a16="http://schemas.microsoft.com/office/drawing/2014/main" id="{048E7C6F-EAA1-464B-8D3F-23A73CA41CF3}"/>
              </a:ext>
            </a:extLst>
          </p:cNvPr>
          <p:cNvSpPr>
            <a:spLocks noGrp="1" noChangeArrowheads="1"/>
          </p:cNvSpPr>
          <p:nvPr>
            <p:ph idx="1"/>
          </p:nvPr>
        </p:nvSpPr>
        <p:spPr>
          <a:xfrm>
            <a:off x="838200" y="1825625"/>
            <a:ext cx="10515600" cy="4351338"/>
          </a:xfrm>
        </p:spPr>
        <p:txBody>
          <a:bodyPr/>
          <a:lstStyle/>
          <a:p>
            <a:pPr marL="514350" indent="-514350" eaLnBrk="1" hangingPunct="1">
              <a:spcAft>
                <a:spcPts val="1200"/>
              </a:spcAft>
              <a:buFont typeface="+mj-lt"/>
              <a:buAutoNum type="arabicPeriod"/>
            </a:pPr>
            <a:r>
              <a:rPr lang="en-US" sz="2400" dirty="0"/>
              <a:t>FY 2019 Financial Verification of the public pension</a:t>
            </a:r>
          </a:p>
          <a:p>
            <a:pPr marL="514350" indent="-514350" eaLnBrk="1" hangingPunct="1">
              <a:spcAft>
                <a:spcPts val="1200"/>
              </a:spcAft>
              <a:buFont typeface="+mj-lt"/>
              <a:buAutoNum type="arabicPeriod"/>
            </a:pPr>
            <a:r>
              <a:rPr lang="en-US" sz="2400" dirty="0"/>
              <a:t>Current Situation in the work environment for women and elderly</a:t>
            </a:r>
          </a:p>
          <a:p>
            <a:pPr marL="514350" indent="-514350" eaLnBrk="1" hangingPunct="1">
              <a:spcAft>
                <a:spcPts val="1200"/>
              </a:spcAft>
              <a:buFont typeface="+mj-lt"/>
              <a:buAutoNum type="arabicPeriod"/>
            </a:pPr>
            <a:r>
              <a:rPr lang="en-US" sz="2400" dirty="0"/>
              <a:t>Current Situation in private pension</a:t>
            </a:r>
          </a:p>
          <a:p>
            <a:pPr marL="514350" indent="-514350" eaLnBrk="1" hangingPunct="1">
              <a:spcAft>
                <a:spcPts val="1200"/>
              </a:spcAft>
              <a:buFont typeface="+mj-lt"/>
              <a:buAutoNum type="arabicPeriod"/>
            </a:pPr>
            <a:r>
              <a:rPr lang="en-US" sz="2400" dirty="0"/>
              <a:t>Future Issues</a:t>
            </a:r>
          </a:p>
          <a:p>
            <a:pPr marL="514350" indent="-514350" eaLnBrk="1" hangingPunct="1">
              <a:spcAft>
                <a:spcPts val="1200"/>
              </a:spcAft>
              <a:buFont typeface="+mj-lt"/>
              <a:buAutoNum type="arabicPeriod"/>
            </a:pPr>
            <a:r>
              <a:rPr lang="en-US" sz="2400" dirty="0"/>
              <a:t>Solutions in Japan</a:t>
            </a:r>
          </a:p>
          <a:p>
            <a:pPr marL="514350" indent="-514350" eaLnBrk="1" hangingPunct="1">
              <a:spcAft>
                <a:spcPts val="1200"/>
              </a:spcAft>
              <a:buFont typeface="+mj-lt"/>
              <a:buAutoNum type="arabicPeriod"/>
            </a:pPr>
            <a:r>
              <a:rPr lang="en-US" sz="2400" dirty="0"/>
              <a:t>Suggestions to other countries</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en-US" altLang="fr-FR" sz="2400" dirty="0"/>
              <a:t>1. FY 2019 Financial Verification of the public pension</a:t>
            </a:r>
            <a:br>
              <a:rPr lang="en-US" altLang="fr-FR" sz="2400" dirty="0"/>
            </a:br>
            <a:r>
              <a:rPr lang="en-US" altLang="fr-FR" sz="2400" dirty="0"/>
              <a:t>(1) Japanese pension system</a:t>
            </a:r>
            <a:endParaRPr lang="fr-FR" altLang="fr-FR" sz="2400" dirty="0"/>
          </a:p>
        </p:txBody>
      </p:sp>
      <p:sp>
        <p:nvSpPr>
          <p:cNvPr id="6147"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825625"/>
            <a:ext cx="10515600" cy="1226512"/>
          </a:xfrm>
        </p:spPr>
        <p:txBody>
          <a:bodyPr/>
          <a:lstStyle/>
          <a:p>
            <a:pPr eaLnBrk="1" hangingPunct="1"/>
            <a:r>
              <a:rPr lang="en-US" sz="1800" dirty="0"/>
              <a:t>Japanese pension system has the three-floor structure.</a:t>
            </a:r>
          </a:p>
          <a:p>
            <a:pPr eaLnBrk="1" hangingPunct="1"/>
            <a:r>
              <a:rPr lang="en-US" sz="1800" dirty="0"/>
              <a:t>Private pension on the 3rd floor are voluntary systems operated by companies and individuals and generally provide fixed pension without an indexation. Lifetime pension is rare.</a:t>
            </a:r>
            <a:endParaRPr sz="18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テキスト ボックス 4"/>
          <p:cNvSpPr txBox="1"/>
          <p:nvPr/>
        </p:nvSpPr>
        <p:spPr>
          <a:xfrm>
            <a:off x="5260368" y="6320305"/>
            <a:ext cx="849913"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67.46 mil.</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6" name="中かっこ 4"/>
          <p:cNvSpPr/>
          <p:nvPr/>
        </p:nvSpPr>
        <p:spPr>
          <a:xfrm rot="16200000">
            <a:off x="5318902" y="1551574"/>
            <a:ext cx="254602" cy="9216000"/>
          </a:xfrm>
          <a:custGeom>
            <a:avLst/>
            <a:gdLst>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14" fmla="*/ 407142 w 4926842"/>
              <a:gd name="connsiteY14"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14" fmla="*/ 407142 w 4926842"/>
              <a:gd name="connsiteY14"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14" fmla="*/ 407142 w 4926842"/>
              <a:gd name="connsiteY14"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1425046 h 2442949"/>
              <a:gd name="connsiteX10" fmla="*/ 4723271 w 4926842"/>
              <a:gd name="connsiteY10" fmla="*/ 2239378 h 2442949"/>
              <a:gd name="connsiteX11" fmla="*/ 4519700 w 4926842"/>
              <a:gd name="connsiteY11"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425046 h 2442949"/>
              <a:gd name="connsiteX9" fmla="*/ 4723271 w 4926842"/>
              <a:gd name="connsiteY9" fmla="*/ 2239378 h 2442949"/>
              <a:gd name="connsiteX10" fmla="*/ 4519700 w 4926842"/>
              <a:gd name="connsiteY10"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1425046 h 2442949"/>
              <a:gd name="connsiteX8" fmla="*/ 4723271 w 4926842"/>
              <a:gd name="connsiteY8" fmla="*/ 2239378 h 2442949"/>
              <a:gd name="connsiteX9" fmla="*/ 4519700 w 4926842"/>
              <a:gd name="connsiteY9"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1425046 h 2442949"/>
              <a:gd name="connsiteX10" fmla="*/ 4723271 w 4926842"/>
              <a:gd name="connsiteY10" fmla="*/ 2239378 h 2442949"/>
              <a:gd name="connsiteX11" fmla="*/ 4519700 w 4926842"/>
              <a:gd name="connsiteY11" fmla="*/ 2442949 h 2442949"/>
              <a:gd name="connsiteX12" fmla="*/ 407142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1425046 h 2442949"/>
              <a:gd name="connsiteX8" fmla="*/ 4723271 w 4926842"/>
              <a:gd name="connsiteY8" fmla="*/ 2239378 h 2442949"/>
              <a:gd name="connsiteX9" fmla="*/ 4519700 w 4926842"/>
              <a:gd name="connsiteY9"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1425046 h 2442949"/>
              <a:gd name="connsiteX10" fmla="*/ 4723271 w 4926842"/>
              <a:gd name="connsiteY10" fmla="*/ 2239378 h 2442949"/>
              <a:gd name="connsiteX11" fmla="*/ 4519700 w 4926842"/>
              <a:gd name="connsiteY11" fmla="*/ 2442949 h 2442949"/>
              <a:gd name="connsiteX12" fmla="*/ 407142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239378 h 2442949"/>
              <a:gd name="connsiteX8" fmla="*/ 4519700 w 4926842"/>
              <a:gd name="connsiteY8"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2239378 h 2442949"/>
              <a:gd name="connsiteX10" fmla="*/ 4519700 w 4926842"/>
              <a:gd name="connsiteY10" fmla="*/ 2442949 h 2442949"/>
              <a:gd name="connsiteX11" fmla="*/ 407142 w 4926842"/>
              <a:gd name="connsiteY11"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239378 h 2442949"/>
              <a:gd name="connsiteX8" fmla="*/ 4519700 w 4926842"/>
              <a:gd name="connsiteY8"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2239378 h 2442949"/>
              <a:gd name="connsiteX10" fmla="*/ 4519700 w 4926842"/>
              <a:gd name="connsiteY10" fmla="*/ 2442949 h 2442949"/>
              <a:gd name="connsiteX11" fmla="*/ 407142 w 4926842"/>
              <a:gd name="connsiteY11"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239378 h 2442949"/>
              <a:gd name="connsiteX8" fmla="*/ 4519700 w 4926842"/>
              <a:gd name="connsiteY8"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03571 h 2442949"/>
              <a:gd name="connsiteX8" fmla="*/ 4723271 w 4723271"/>
              <a:gd name="connsiteY8" fmla="*/ 2239378 h 2442949"/>
              <a:gd name="connsiteX9" fmla="*/ 4519700 w 4723271"/>
              <a:gd name="connsiteY9" fmla="*/ 2442949 h 2442949"/>
              <a:gd name="connsiteX10" fmla="*/ 407142 w 4723271"/>
              <a:gd name="connsiteY10"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239378 h 2442949"/>
              <a:gd name="connsiteX8" fmla="*/ 4519700 w 4723271"/>
              <a:gd name="connsiteY8"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03571 h 2442949"/>
              <a:gd name="connsiteX8" fmla="*/ 4723271 w 4723271"/>
              <a:gd name="connsiteY8" fmla="*/ 2239378 h 2442949"/>
              <a:gd name="connsiteX9" fmla="*/ 4519700 w 4723271"/>
              <a:gd name="connsiteY9" fmla="*/ 2442949 h 2442949"/>
              <a:gd name="connsiteX10" fmla="*/ 407142 w 4723271"/>
              <a:gd name="connsiteY10"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239378 h 2442949"/>
              <a:gd name="connsiteX8" fmla="*/ 4519700 w 4723271"/>
              <a:gd name="connsiteY8" fmla="*/ 2442949 h 2442949"/>
              <a:gd name="connsiteX9" fmla="*/ 407142 w 4723271"/>
              <a:gd name="connsiteY9"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0" fmla="*/ 407142 w 4723271"/>
              <a:gd name="connsiteY0" fmla="*/ 2442949 h 2493847"/>
              <a:gd name="connsiteX1" fmla="*/ 203571 w 4723271"/>
              <a:gd name="connsiteY1" fmla="*/ 2239378 h 2493847"/>
              <a:gd name="connsiteX2" fmla="*/ 203571 w 4723271"/>
              <a:gd name="connsiteY2" fmla="*/ 1425045 h 2493847"/>
              <a:gd name="connsiteX3" fmla="*/ 0 w 4723271"/>
              <a:gd name="connsiteY3" fmla="*/ 1221474 h 2493847"/>
              <a:gd name="connsiteX4" fmla="*/ 203571 w 4723271"/>
              <a:gd name="connsiteY4" fmla="*/ 1017903 h 2493847"/>
              <a:gd name="connsiteX5" fmla="*/ 203571 w 4723271"/>
              <a:gd name="connsiteY5" fmla="*/ 203571 h 2493847"/>
              <a:gd name="connsiteX6" fmla="*/ 407142 w 4723271"/>
              <a:gd name="connsiteY6" fmla="*/ 0 h 2493847"/>
              <a:gd name="connsiteX7" fmla="*/ 4723271 w 4723271"/>
              <a:gd name="connsiteY7" fmla="*/ 2239378 h 2493847"/>
              <a:gd name="connsiteX8" fmla="*/ 407142 w 4723271"/>
              <a:gd name="connsiteY8" fmla="*/ 2442949 h 2493847"/>
              <a:gd name="connsiteX0" fmla="*/ 407142 w 4723271"/>
              <a:gd name="connsiteY0" fmla="*/ 2442949 h 2493847"/>
              <a:gd name="connsiteX1" fmla="*/ 203571 w 4723271"/>
              <a:gd name="connsiteY1" fmla="*/ 2239378 h 2493847"/>
              <a:gd name="connsiteX2" fmla="*/ 203571 w 4723271"/>
              <a:gd name="connsiteY2" fmla="*/ 1425045 h 2493847"/>
              <a:gd name="connsiteX3" fmla="*/ 0 w 4723271"/>
              <a:gd name="connsiteY3" fmla="*/ 1221474 h 2493847"/>
              <a:gd name="connsiteX4" fmla="*/ 203571 w 4723271"/>
              <a:gd name="connsiteY4" fmla="*/ 1017903 h 2493847"/>
              <a:gd name="connsiteX5" fmla="*/ 203571 w 4723271"/>
              <a:gd name="connsiteY5" fmla="*/ 203571 h 2493847"/>
              <a:gd name="connsiteX6" fmla="*/ 407142 w 4723271"/>
              <a:gd name="connsiteY6" fmla="*/ 0 h 2493847"/>
              <a:gd name="connsiteX0" fmla="*/ 407142 w 407142"/>
              <a:gd name="connsiteY0" fmla="*/ 2442949 h 2442949"/>
              <a:gd name="connsiteX1" fmla="*/ 203571 w 407142"/>
              <a:gd name="connsiteY1" fmla="*/ 2239378 h 2442949"/>
              <a:gd name="connsiteX2" fmla="*/ 203571 w 407142"/>
              <a:gd name="connsiteY2" fmla="*/ 1425045 h 2442949"/>
              <a:gd name="connsiteX3" fmla="*/ 0 w 407142"/>
              <a:gd name="connsiteY3" fmla="*/ 1221474 h 2442949"/>
              <a:gd name="connsiteX4" fmla="*/ 203571 w 407142"/>
              <a:gd name="connsiteY4" fmla="*/ 1017903 h 2442949"/>
              <a:gd name="connsiteX5" fmla="*/ 203571 w 407142"/>
              <a:gd name="connsiteY5" fmla="*/ 203571 h 2442949"/>
              <a:gd name="connsiteX6" fmla="*/ 407142 w 407142"/>
              <a:gd name="connsiteY6" fmla="*/ 0 h 2442949"/>
              <a:gd name="connsiteX7" fmla="*/ 407142 w 407142"/>
              <a:gd name="connsiteY7" fmla="*/ 2442949 h 2442949"/>
              <a:gd name="connsiteX0" fmla="*/ 407142 w 407142"/>
              <a:gd name="connsiteY0" fmla="*/ 2442949 h 2442949"/>
              <a:gd name="connsiteX1" fmla="*/ 203571 w 407142"/>
              <a:gd name="connsiteY1" fmla="*/ 2239378 h 2442949"/>
              <a:gd name="connsiteX2" fmla="*/ 203571 w 407142"/>
              <a:gd name="connsiteY2" fmla="*/ 1425045 h 2442949"/>
              <a:gd name="connsiteX3" fmla="*/ 0 w 407142"/>
              <a:gd name="connsiteY3" fmla="*/ 1221474 h 2442949"/>
              <a:gd name="connsiteX4" fmla="*/ 203571 w 407142"/>
              <a:gd name="connsiteY4" fmla="*/ 1017903 h 2442949"/>
              <a:gd name="connsiteX5" fmla="*/ 203571 w 407142"/>
              <a:gd name="connsiteY5" fmla="*/ 203571 h 2442949"/>
              <a:gd name="connsiteX6" fmla="*/ 407142 w 407142"/>
              <a:gd name="connsiteY6" fmla="*/ 0 h 24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42" h="2442949" stroke="0" extrusionOk="0">
                <a:moveTo>
                  <a:pt x="407142" y="2442949"/>
                </a:moveTo>
                <a:cubicBezTo>
                  <a:pt x="294713" y="2442949"/>
                  <a:pt x="203571" y="2351807"/>
                  <a:pt x="203571" y="2239378"/>
                </a:cubicBezTo>
                <a:lnTo>
                  <a:pt x="203571" y="1425045"/>
                </a:lnTo>
                <a:cubicBezTo>
                  <a:pt x="203571" y="1312616"/>
                  <a:pt x="112429" y="1221474"/>
                  <a:pt x="0" y="1221474"/>
                </a:cubicBezTo>
                <a:cubicBezTo>
                  <a:pt x="112429" y="1221474"/>
                  <a:pt x="203571" y="1130332"/>
                  <a:pt x="203571" y="1017903"/>
                </a:cubicBezTo>
                <a:lnTo>
                  <a:pt x="203571" y="203571"/>
                </a:lnTo>
                <a:cubicBezTo>
                  <a:pt x="203571" y="91142"/>
                  <a:pt x="294713" y="0"/>
                  <a:pt x="407142" y="0"/>
                </a:cubicBezTo>
                <a:lnTo>
                  <a:pt x="407142" y="2442949"/>
                </a:lnTo>
                <a:close/>
              </a:path>
              <a:path w="407142" h="2442949" fill="none">
                <a:moveTo>
                  <a:pt x="407142" y="2442949"/>
                </a:moveTo>
                <a:cubicBezTo>
                  <a:pt x="294713" y="2442949"/>
                  <a:pt x="203571" y="2351807"/>
                  <a:pt x="203571" y="2239378"/>
                </a:cubicBezTo>
                <a:lnTo>
                  <a:pt x="203571" y="1425045"/>
                </a:lnTo>
                <a:cubicBezTo>
                  <a:pt x="203571" y="1312616"/>
                  <a:pt x="112429" y="1221474"/>
                  <a:pt x="0" y="1221474"/>
                </a:cubicBezTo>
                <a:cubicBezTo>
                  <a:pt x="112429" y="1221474"/>
                  <a:pt x="203571" y="1130332"/>
                  <a:pt x="203571" y="1017903"/>
                </a:cubicBezTo>
                <a:lnTo>
                  <a:pt x="203571" y="203571"/>
                </a:lnTo>
                <a:cubicBezTo>
                  <a:pt x="203571" y="91142"/>
                  <a:pt x="294713" y="0"/>
                  <a:pt x="407142" y="0"/>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0" name="正方形/長方形 9"/>
          <p:cNvSpPr/>
          <p:nvPr/>
        </p:nvSpPr>
        <p:spPr>
          <a:xfrm>
            <a:off x="838199" y="5074543"/>
            <a:ext cx="9223854" cy="720000"/>
          </a:xfrm>
          <a:prstGeom prst="rect">
            <a:avLst/>
          </a:prstGeom>
          <a:solidFill>
            <a:schemeClr val="accent1">
              <a:lumMod val="40000"/>
              <a:lumOff val="60000"/>
            </a:schemeClr>
          </a:solidFill>
          <a:ln>
            <a:solidFill>
              <a:schemeClr val="accent1"/>
            </a:solidFill>
          </a:ln>
        </p:spPr>
        <p:txBody>
          <a:bodyPr wrap="none"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1" name="大かっこ 10"/>
          <p:cNvSpPr/>
          <p:nvPr/>
        </p:nvSpPr>
        <p:spPr>
          <a:xfrm>
            <a:off x="879014" y="5528217"/>
            <a:ext cx="2232000" cy="231072"/>
          </a:xfrm>
          <a:prstGeom prst="bracketPair">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self-employed persons</a:t>
            </a:r>
          </a:p>
        </p:txBody>
      </p:sp>
      <p:cxnSp>
        <p:nvCxnSpPr>
          <p:cNvPr id="12" name="直線コネクタ 11"/>
          <p:cNvCxnSpPr/>
          <p:nvPr/>
        </p:nvCxnSpPr>
        <p:spPr>
          <a:xfrm>
            <a:off x="3154461" y="5062625"/>
            <a:ext cx="0" cy="72000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700648" y="5089433"/>
            <a:ext cx="0" cy="72000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3154461" y="2984244"/>
            <a:ext cx="6907592" cy="36000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 iDeCo (individual-type defined contribution pension)</a:t>
            </a:r>
          </a:p>
        </p:txBody>
      </p:sp>
      <p:sp>
        <p:nvSpPr>
          <p:cNvPr id="15" name="テキスト ボックス 14"/>
          <p:cNvSpPr txBox="1"/>
          <p:nvPr/>
        </p:nvSpPr>
        <p:spPr>
          <a:xfrm>
            <a:off x="5546396" y="3637814"/>
            <a:ext cx="792000" cy="720000"/>
          </a:xfrm>
          <a:prstGeom prst="rect">
            <a:avLst/>
          </a:prstGeom>
          <a:solidFill>
            <a:schemeClr val="accent6">
              <a:lumMod val="40000"/>
              <a:lumOff val="60000"/>
            </a:schemeClr>
          </a:solidFill>
          <a:ln>
            <a:solidFill>
              <a:schemeClr val="accent6"/>
            </a:solidFill>
          </a:ln>
        </p:spPr>
        <p:txBody>
          <a:bodyPr wrap="none"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DC</a:t>
            </a:r>
          </a:p>
        </p:txBody>
      </p:sp>
      <p:sp>
        <p:nvSpPr>
          <p:cNvPr id="16" name="テキスト ボックス 15"/>
          <p:cNvSpPr txBox="1"/>
          <p:nvPr/>
        </p:nvSpPr>
        <p:spPr>
          <a:xfrm>
            <a:off x="6337915" y="3637814"/>
            <a:ext cx="839663" cy="720000"/>
          </a:xfrm>
          <a:prstGeom prst="rect">
            <a:avLst/>
          </a:prstGeom>
          <a:solidFill>
            <a:schemeClr val="accent6">
              <a:lumMod val="40000"/>
              <a:lumOff val="60000"/>
            </a:schemeClr>
          </a:solidFill>
          <a:ln>
            <a:solidFill>
              <a:schemeClr val="accent6"/>
            </a:solidFill>
          </a:ln>
        </p:spPr>
        <p:txBody>
          <a:bodyPr wrap="none" rtlCol="0" anchor="ctr" anchorCtr="0">
            <a:noAutofit/>
          </a:bodyPr>
          <a:lstStyle>
            <a:defPPr>
              <a:defRPr lang="fr-FR"/>
            </a:defPPr>
            <a:lvl1pPr algn="ctr">
              <a:defRPr kumimoji="1" sz="1400" b="1">
                <a:latin typeface="Arial" panose="020B0604020202020204" pitchFamily="34" charset="0"/>
                <a:ea typeface="メイリオ" panose="020B0604030504040204" pitchFamily="50"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DB</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7" name="テキスト ボックス 16"/>
          <p:cNvSpPr txBox="1"/>
          <p:nvPr/>
        </p:nvSpPr>
        <p:spPr>
          <a:xfrm>
            <a:off x="7858099" y="3637814"/>
            <a:ext cx="840361" cy="720000"/>
          </a:xfrm>
          <a:prstGeom prst="rect">
            <a:avLst/>
          </a:prstGeom>
          <a:solidFill>
            <a:schemeClr val="bg1">
              <a:lumMod val="85000"/>
            </a:schemeClr>
          </a:solidFill>
          <a:ln>
            <a:solidFill>
              <a:schemeClr val="tx1">
                <a:lumMod val="85000"/>
                <a:lumOff val="15000"/>
              </a:schemeClr>
            </a:solidFill>
          </a:ln>
        </p:spPr>
        <p:txBody>
          <a:bodyPr wrap="none"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officials’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benefit</a:t>
            </a:r>
          </a:p>
        </p:txBody>
      </p:sp>
      <p:sp>
        <p:nvSpPr>
          <p:cNvPr id="21" name="テキスト ボックス 20"/>
          <p:cNvSpPr txBox="1"/>
          <p:nvPr/>
        </p:nvSpPr>
        <p:spPr>
          <a:xfrm>
            <a:off x="7884938" y="3535258"/>
            <a:ext cx="792000" cy="432000"/>
          </a:xfrm>
          <a:prstGeom prst="rect">
            <a:avLst/>
          </a:prstGeom>
          <a:noFill/>
          <a:ln>
            <a:noFill/>
          </a:ln>
        </p:spPr>
        <p:txBody>
          <a:bodyPr wrap="non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4.48 mil.</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cxnSp>
        <p:nvCxnSpPr>
          <p:cNvPr id="22" name="直線コネクタ 21"/>
          <p:cNvCxnSpPr/>
          <p:nvPr/>
        </p:nvCxnSpPr>
        <p:spPr>
          <a:xfrm>
            <a:off x="7177581" y="4358440"/>
            <a:ext cx="684000"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179062" y="5096169"/>
            <a:ext cx="1957587" cy="307777"/>
          </a:xfrm>
          <a:prstGeom prst="rect">
            <a:avLst/>
          </a:prstGeom>
          <a:noFill/>
        </p:spPr>
        <p:txBody>
          <a:bodyPr wrap="none" rtlCol="0" anchor="ctr" anchorCtr="0">
            <a:spAutoFit/>
          </a:bodyPr>
          <a:lstStyle/>
          <a:p>
            <a:pPr marL="0" marR="0" lvl="0" indent="0" algn="dist"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National Pension (NP)</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nvGrpSpPr>
          <p:cNvPr id="24" name="グループ化 23"/>
          <p:cNvGrpSpPr/>
          <p:nvPr/>
        </p:nvGrpSpPr>
        <p:grpSpPr>
          <a:xfrm>
            <a:off x="1425109" y="2984243"/>
            <a:ext cx="858815" cy="2138211"/>
            <a:chOff x="1184469" y="2237860"/>
            <a:chExt cx="858815" cy="2323732"/>
          </a:xfrm>
        </p:grpSpPr>
        <p:grpSp>
          <p:nvGrpSpPr>
            <p:cNvPr id="25" name="グループ化 24"/>
            <p:cNvGrpSpPr/>
            <p:nvPr/>
          </p:nvGrpSpPr>
          <p:grpSpPr>
            <a:xfrm>
              <a:off x="1245412" y="2237860"/>
              <a:ext cx="797872" cy="2268000"/>
              <a:chOff x="1245412" y="2237860"/>
              <a:chExt cx="797872" cy="2268000"/>
            </a:xfrm>
          </p:grpSpPr>
          <p:sp>
            <p:nvSpPr>
              <p:cNvPr id="28" name="正方形/長方形 27"/>
              <p:cNvSpPr/>
              <p:nvPr/>
            </p:nvSpPr>
            <p:spPr>
              <a:xfrm>
                <a:off x="1251284" y="2237860"/>
                <a:ext cx="792000" cy="22680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cxnSp>
            <p:nvCxnSpPr>
              <p:cNvPr id="29" name="直線コネクタ 28"/>
              <p:cNvCxnSpPr/>
              <p:nvPr/>
            </p:nvCxnSpPr>
            <p:spPr>
              <a:xfrm>
                <a:off x="1245412" y="2237860"/>
                <a:ext cx="778189" cy="22600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p:cNvSpPr txBox="1"/>
            <p:nvPr/>
          </p:nvSpPr>
          <p:spPr>
            <a:xfrm>
              <a:off x="1425807" y="2263705"/>
              <a:ext cx="609462" cy="29137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iDeCo</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7" name="テキスト ボックス 26"/>
            <p:cNvSpPr txBox="1"/>
            <p:nvPr/>
          </p:nvSpPr>
          <p:spPr>
            <a:xfrm>
              <a:off x="1184469" y="3881721"/>
              <a:ext cx="788999" cy="67987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National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Pension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Fund</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sp>
        <p:nvSpPr>
          <p:cNvPr id="30" name="テキスト ボックス 29"/>
          <p:cNvSpPr txBox="1"/>
          <p:nvPr/>
        </p:nvSpPr>
        <p:spPr>
          <a:xfrm>
            <a:off x="1409172" y="4319470"/>
            <a:ext cx="716863" cy="26161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0.36 mil.</a:t>
            </a: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1" name="テキスト ボックス 30"/>
          <p:cNvSpPr txBox="1"/>
          <p:nvPr/>
        </p:nvSpPr>
        <p:spPr>
          <a:xfrm>
            <a:off x="2347886" y="3020637"/>
            <a:ext cx="764954"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1.21 mil.</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2" name="テキスト ボックス 31"/>
          <p:cNvSpPr txBox="1"/>
          <p:nvPr/>
        </p:nvSpPr>
        <p:spPr>
          <a:xfrm>
            <a:off x="854439" y="6237264"/>
            <a:ext cx="1281121" cy="2308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a:t>
            </a:r>
            <a:r>
              <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 of March 31, 2019</a:t>
            </a:r>
          </a:p>
        </p:txBody>
      </p:sp>
      <p:grpSp>
        <p:nvGrpSpPr>
          <p:cNvPr id="33" name="グループ化 32"/>
          <p:cNvGrpSpPr/>
          <p:nvPr/>
        </p:nvGrpSpPr>
        <p:grpSpPr>
          <a:xfrm>
            <a:off x="838201" y="5875880"/>
            <a:ext cx="9216000" cy="108426"/>
            <a:chOff x="625631" y="5536657"/>
            <a:chExt cx="10944000" cy="180617"/>
          </a:xfrm>
        </p:grpSpPr>
        <p:cxnSp>
          <p:nvCxnSpPr>
            <p:cNvPr id="34" name="直線コネクタ 33"/>
            <p:cNvCxnSpPr/>
            <p:nvPr/>
          </p:nvCxnSpPr>
          <p:spPr>
            <a:xfrm flipV="1">
              <a:off x="625631" y="5717274"/>
              <a:ext cx="10944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31241" y="5536657"/>
              <a:ext cx="0" cy="180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363378" y="5536657"/>
              <a:ext cx="0" cy="180001"/>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9977772" y="5537273"/>
              <a:ext cx="0" cy="180001"/>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1565296" y="5537274"/>
              <a:ext cx="0" cy="180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9048328" y="5901001"/>
            <a:ext cx="725693" cy="184666"/>
          </a:xfrm>
          <a:prstGeom prst="rect">
            <a:avLst/>
          </a:prstGeom>
          <a:solidFill>
            <a:schemeClr val="bg1"/>
          </a:solidFill>
          <a:ln>
            <a:noFill/>
          </a:ln>
        </p:spPr>
        <p:txBody>
          <a:bodyPr wrap="none" lIns="72000" tIns="0" rIns="72000" bIns="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8.47 mil.</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1" name="テキスト ボックス 40"/>
          <p:cNvSpPr txBox="1"/>
          <p:nvPr/>
        </p:nvSpPr>
        <p:spPr>
          <a:xfrm>
            <a:off x="1672377" y="5890115"/>
            <a:ext cx="810653" cy="184666"/>
          </a:xfrm>
          <a:prstGeom prst="rect">
            <a:avLst/>
          </a:prstGeom>
          <a:solidFill>
            <a:schemeClr val="bg1"/>
          </a:solidFill>
          <a:ln>
            <a:noFill/>
          </a:ln>
        </p:spPr>
        <p:txBody>
          <a:bodyPr wrap="none" lIns="72000" tIns="0" rIns="72000" bIns="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14.71 mil.</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2" name="テキスト ボックス 41"/>
          <p:cNvSpPr txBox="1"/>
          <p:nvPr/>
        </p:nvSpPr>
        <p:spPr>
          <a:xfrm>
            <a:off x="5735960" y="5890115"/>
            <a:ext cx="810653" cy="184666"/>
          </a:xfrm>
          <a:prstGeom prst="rect">
            <a:avLst/>
          </a:prstGeom>
          <a:solidFill>
            <a:schemeClr val="bg1"/>
          </a:solidFill>
          <a:ln>
            <a:noFill/>
          </a:ln>
        </p:spPr>
        <p:txBody>
          <a:bodyPr wrap="none" lIns="72000" tIns="0" rIns="72000" bIns="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44.28 mil.</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3" name="大かっこ 42"/>
          <p:cNvSpPr/>
          <p:nvPr/>
        </p:nvSpPr>
        <p:spPr>
          <a:xfrm>
            <a:off x="3185137" y="5528217"/>
            <a:ext cx="4644000" cy="231072"/>
          </a:xfrm>
          <a:prstGeom prst="bracketPair">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salaried workers</a:t>
            </a:r>
          </a:p>
        </p:txBody>
      </p:sp>
      <p:sp>
        <p:nvSpPr>
          <p:cNvPr id="44" name="大かっこ 43"/>
          <p:cNvSpPr/>
          <p:nvPr/>
        </p:nvSpPr>
        <p:spPr>
          <a:xfrm>
            <a:off x="7896200" y="5513169"/>
            <a:ext cx="756373" cy="231072"/>
          </a:xfrm>
          <a:prstGeom prst="bracketPair">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public officials</a:t>
            </a:r>
          </a:p>
        </p:txBody>
      </p:sp>
      <p:sp>
        <p:nvSpPr>
          <p:cNvPr id="45" name="大かっこ 44"/>
          <p:cNvSpPr/>
          <p:nvPr/>
        </p:nvSpPr>
        <p:spPr>
          <a:xfrm>
            <a:off x="8716551" y="5492369"/>
            <a:ext cx="1332803" cy="266920"/>
          </a:xfrm>
          <a:prstGeom prst="bracketPair">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Dependent spouse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of a salaried worker</a:t>
            </a:r>
          </a:p>
        </p:txBody>
      </p:sp>
      <p:sp>
        <p:nvSpPr>
          <p:cNvPr id="46" name="正方形/長方形 45"/>
          <p:cNvSpPr/>
          <p:nvPr/>
        </p:nvSpPr>
        <p:spPr>
          <a:xfrm>
            <a:off x="3154461" y="4352756"/>
            <a:ext cx="5544000" cy="720000"/>
          </a:xfrm>
          <a:prstGeom prst="rect">
            <a:avLst/>
          </a:prstGeom>
          <a:solidFill>
            <a:schemeClr val="accent1">
              <a:lumMod val="40000"/>
              <a:lumOff val="60000"/>
            </a:schemeClr>
          </a:solidFill>
          <a:ln>
            <a:solidFill>
              <a:schemeClr val="accent1"/>
            </a:solidFill>
          </a:ln>
        </p:spPr>
        <p:txBody>
          <a:bodyPr wrap="none"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7" name="テキスト ボックス 46"/>
          <p:cNvSpPr txBox="1"/>
          <p:nvPr/>
        </p:nvSpPr>
        <p:spPr>
          <a:xfrm>
            <a:off x="7177580" y="3637814"/>
            <a:ext cx="671164" cy="1019122"/>
          </a:xfrm>
          <a:prstGeom prst="rect">
            <a:avLst/>
          </a:prstGeom>
          <a:solidFill>
            <a:schemeClr val="accent6">
              <a:lumMod val="40000"/>
              <a:lumOff val="60000"/>
            </a:schemeClr>
          </a:solidFill>
          <a:ln>
            <a:solidFill>
              <a:schemeClr val="accent6"/>
            </a:solidFill>
          </a:ln>
        </p:spPr>
        <p:txBody>
          <a:bodyPr wrap="none"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Employees’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Pension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Fund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EPF )</a:t>
            </a:r>
            <a:endParaRPr kumimoji="1" lang="ja-JP" altLang="en-US" sz="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8" name="テキスト ボックス 47"/>
          <p:cNvSpPr txBox="1"/>
          <p:nvPr/>
        </p:nvSpPr>
        <p:spPr>
          <a:xfrm>
            <a:off x="4394541" y="4728943"/>
            <a:ext cx="3095719" cy="307777"/>
          </a:xfrm>
          <a:prstGeom prst="rect">
            <a:avLst/>
          </a:prstGeom>
          <a:noFill/>
        </p:spPr>
        <p:txBody>
          <a:bodyPr wrap="none" rtlCol="0" anchor="ctr" anchorCtr="0">
            <a:spAutoFit/>
          </a:bodyPr>
          <a:lstStyle/>
          <a:p>
            <a:pPr marL="0" marR="0" lvl="0" indent="0" algn="dist"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Employees' Pension Insurance (EPI)</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9" name="テキスト ボックス 48"/>
          <p:cNvSpPr txBox="1"/>
          <p:nvPr/>
        </p:nvSpPr>
        <p:spPr>
          <a:xfrm>
            <a:off x="10044732" y="5281415"/>
            <a:ext cx="1498476"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1</a:t>
            </a:r>
            <a:r>
              <a:rPr kumimoji="1" lang="en-US" altLang="ja-JP" sz="1400" b="1" i="0" u="none" strike="noStrike" kern="1200" cap="none" spc="0" normalizeH="0" baseline="3000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st</a:t>
            </a: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&amp; 2</a:t>
            </a:r>
            <a:r>
              <a:rPr kumimoji="1" lang="en-US" altLang="ja-JP" sz="1400" b="1" i="0" u="none" strike="noStrike" kern="1200" cap="none" spc="0" normalizeH="0" baseline="3000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nd</a:t>
            </a: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floor</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1" name="テキスト ボックス 50"/>
          <p:cNvSpPr txBox="1"/>
          <p:nvPr/>
        </p:nvSpPr>
        <p:spPr>
          <a:xfrm>
            <a:off x="10168524" y="3788992"/>
            <a:ext cx="1173174"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3</a:t>
            </a:r>
            <a:r>
              <a:rPr kumimoji="1" lang="en-US" altLang="ja-JP" sz="1400" b="1" i="0" u="none" strike="noStrike" kern="1200" cap="none" spc="0" normalizeH="0" baseline="3000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rd </a:t>
            </a: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floor</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3" name="テキスト ボックス 52"/>
          <p:cNvSpPr txBox="1"/>
          <p:nvPr/>
        </p:nvSpPr>
        <p:spPr>
          <a:xfrm>
            <a:off x="6384120" y="3284984"/>
            <a:ext cx="792000" cy="432000"/>
          </a:xfrm>
          <a:prstGeom prst="rect">
            <a:avLst/>
          </a:prstGeom>
          <a:noFill/>
          <a:ln>
            <a:noFill/>
          </a:ln>
        </p:spPr>
        <p:txBody>
          <a:bodyPr wrap="non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メイリオ" panose="020B0604030504040204" pitchFamily="50" charset="-128"/>
                <a:cs typeface="Arial" panose="020B0604020202020204" pitchFamily="34" charset="0"/>
              </a:rPr>
              <a:t>Corporate pension</a:t>
            </a:r>
            <a:endParaRPr kumimoji="1" lang="ja-JP" altLang="en-US" sz="1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4" name="中かっこ 4"/>
          <p:cNvSpPr/>
          <p:nvPr/>
        </p:nvSpPr>
        <p:spPr>
          <a:xfrm rot="10800000">
            <a:off x="10082198" y="4373203"/>
            <a:ext cx="180261" cy="1412960"/>
          </a:xfrm>
          <a:custGeom>
            <a:avLst/>
            <a:gdLst>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14" fmla="*/ 407142 w 4926842"/>
              <a:gd name="connsiteY14"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14" fmla="*/ 407142 w 4926842"/>
              <a:gd name="connsiteY14"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14" fmla="*/ 407142 w 4926842"/>
              <a:gd name="connsiteY14"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1425046 h 2442949"/>
              <a:gd name="connsiteX10" fmla="*/ 4723271 w 4926842"/>
              <a:gd name="connsiteY10" fmla="*/ 2239378 h 2442949"/>
              <a:gd name="connsiteX11" fmla="*/ 4519700 w 4926842"/>
              <a:gd name="connsiteY11"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425046 h 2442949"/>
              <a:gd name="connsiteX9" fmla="*/ 4723271 w 4926842"/>
              <a:gd name="connsiteY9" fmla="*/ 2239378 h 2442949"/>
              <a:gd name="connsiteX10" fmla="*/ 4519700 w 4926842"/>
              <a:gd name="connsiteY10"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1425046 h 2442949"/>
              <a:gd name="connsiteX8" fmla="*/ 4723271 w 4926842"/>
              <a:gd name="connsiteY8" fmla="*/ 2239378 h 2442949"/>
              <a:gd name="connsiteX9" fmla="*/ 4519700 w 4926842"/>
              <a:gd name="connsiteY9"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1425046 h 2442949"/>
              <a:gd name="connsiteX10" fmla="*/ 4723271 w 4926842"/>
              <a:gd name="connsiteY10" fmla="*/ 2239378 h 2442949"/>
              <a:gd name="connsiteX11" fmla="*/ 4519700 w 4926842"/>
              <a:gd name="connsiteY11" fmla="*/ 2442949 h 2442949"/>
              <a:gd name="connsiteX12" fmla="*/ 407142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1425046 h 2442949"/>
              <a:gd name="connsiteX8" fmla="*/ 4723271 w 4926842"/>
              <a:gd name="connsiteY8" fmla="*/ 2239378 h 2442949"/>
              <a:gd name="connsiteX9" fmla="*/ 4519700 w 4926842"/>
              <a:gd name="connsiteY9"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1425046 h 2442949"/>
              <a:gd name="connsiteX10" fmla="*/ 4723271 w 4926842"/>
              <a:gd name="connsiteY10" fmla="*/ 2239378 h 2442949"/>
              <a:gd name="connsiteX11" fmla="*/ 4519700 w 4926842"/>
              <a:gd name="connsiteY11" fmla="*/ 2442949 h 2442949"/>
              <a:gd name="connsiteX12" fmla="*/ 407142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239378 h 2442949"/>
              <a:gd name="connsiteX8" fmla="*/ 4519700 w 4926842"/>
              <a:gd name="connsiteY8"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2239378 h 2442949"/>
              <a:gd name="connsiteX10" fmla="*/ 4519700 w 4926842"/>
              <a:gd name="connsiteY10" fmla="*/ 2442949 h 2442949"/>
              <a:gd name="connsiteX11" fmla="*/ 407142 w 4926842"/>
              <a:gd name="connsiteY11"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239378 h 2442949"/>
              <a:gd name="connsiteX8" fmla="*/ 4519700 w 4926842"/>
              <a:gd name="connsiteY8"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2239378 h 2442949"/>
              <a:gd name="connsiteX10" fmla="*/ 4519700 w 4926842"/>
              <a:gd name="connsiteY10" fmla="*/ 2442949 h 2442949"/>
              <a:gd name="connsiteX11" fmla="*/ 407142 w 4926842"/>
              <a:gd name="connsiteY11"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239378 h 2442949"/>
              <a:gd name="connsiteX8" fmla="*/ 4519700 w 4926842"/>
              <a:gd name="connsiteY8"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03571 h 2442949"/>
              <a:gd name="connsiteX8" fmla="*/ 4723271 w 4723271"/>
              <a:gd name="connsiteY8" fmla="*/ 2239378 h 2442949"/>
              <a:gd name="connsiteX9" fmla="*/ 4519700 w 4723271"/>
              <a:gd name="connsiteY9" fmla="*/ 2442949 h 2442949"/>
              <a:gd name="connsiteX10" fmla="*/ 407142 w 4723271"/>
              <a:gd name="connsiteY10"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239378 h 2442949"/>
              <a:gd name="connsiteX8" fmla="*/ 4519700 w 4723271"/>
              <a:gd name="connsiteY8"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03571 h 2442949"/>
              <a:gd name="connsiteX8" fmla="*/ 4723271 w 4723271"/>
              <a:gd name="connsiteY8" fmla="*/ 2239378 h 2442949"/>
              <a:gd name="connsiteX9" fmla="*/ 4519700 w 4723271"/>
              <a:gd name="connsiteY9" fmla="*/ 2442949 h 2442949"/>
              <a:gd name="connsiteX10" fmla="*/ 407142 w 4723271"/>
              <a:gd name="connsiteY10"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239378 h 2442949"/>
              <a:gd name="connsiteX8" fmla="*/ 4519700 w 4723271"/>
              <a:gd name="connsiteY8" fmla="*/ 2442949 h 2442949"/>
              <a:gd name="connsiteX9" fmla="*/ 407142 w 4723271"/>
              <a:gd name="connsiteY9"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0" fmla="*/ 407142 w 4723271"/>
              <a:gd name="connsiteY0" fmla="*/ 2442949 h 2493847"/>
              <a:gd name="connsiteX1" fmla="*/ 203571 w 4723271"/>
              <a:gd name="connsiteY1" fmla="*/ 2239378 h 2493847"/>
              <a:gd name="connsiteX2" fmla="*/ 203571 w 4723271"/>
              <a:gd name="connsiteY2" fmla="*/ 1425045 h 2493847"/>
              <a:gd name="connsiteX3" fmla="*/ 0 w 4723271"/>
              <a:gd name="connsiteY3" fmla="*/ 1221474 h 2493847"/>
              <a:gd name="connsiteX4" fmla="*/ 203571 w 4723271"/>
              <a:gd name="connsiteY4" fmla="*/ 1017903 h 2493847"/>
              <a:gd name="connsiteX5" fmla="*/ 203571 w 4723271"/>
              <a:gd name="connsiteY5" fmla="*/ 203571 h 2493847"/>
              <a:gd name="connsiteX6" fmla="*/ 407142 w 4723271"/>
              <a:gd name="connsiteY6" fmla="*/ 0 h 2493847"/>
              <a:gd name="connsiteX7" fmla="*/ 4723271 w 4723271"/>
              <a:gd name="connsiteY7" fmla="*/ 2239378 h 2493847"/>
              <a:gd name="connsiteX8" fmla="*/ 407142 w 4723271"/>
              <a:gd name="connsiteY8" fmla="*/ 2442949 h 2493847"/>
              <a:gd name="connsiteX0" fmla="*/ 407142 w 4723271"/>
              <a:gd name="connsiteY0" fmla="*/ 2442949 h 2493847"/>
              <a:gd name="connsiteX1" fmla="*/ 203571 w 4723271"/>
              <a:gd name="connsiteY1" fmla="*/ 2239378 h 2493847"/>
              <a:gd name="connsiteX2" fmla="*/ 203571 w 4723271"/>
              <a:gd name="connsiteY2" fmla="*/ 1425045 h 2493847"/>
              <a:gd name="connsiteX3" fmla="*/ 0 w 4723271"/>
              <a:gd name="connsiteY3" fmla="*/ 1221474 h 2493847"/>
              <a:gd name="connsiteX4" fmla="*/ 203571 w 4723271"/>
              <a:gd name="connsiteY4" fmla="*/ 1017903 h 2493847"/>
              <a:gd name="connsiteX5" fmla="*/ 203571 w 4723271"/>
              <a:gd name="connsiteY5" fmla="*/ 203571 h 2493847"/>
              <a:gd name="connsiteX6" fmla="*/ 407142 w 4723271"/>
              <a:gd name="connsiteY6" fmla="*/ 0 h 2493847"/>
              <a:gd name="connsiteX0" fmla="*/ 407142 w 407142"/>
              <a:gd name="connsiteY0" fmla="*/ 2442949 h 2442949"/>
              <a:gd name="connsiteX1" fmla="*/ 203571 w 407142"/>
              <a:gd name="connsiteY1" fmla="*/ 2239378 h 2442949"/>
              <a:gd name="connsiteX2" fmla="*/ 203571 w 407142"/>
              <a:gd name="connsiteY2" fmla="*/ 1425045 h 2442949"/>
              <a:gd name="connsiteX3" fmla="*/ 0 w 407142"/>
              <a:gd name="connsiteY3" fmla="*/ 1221474 h 2442949"/>
              <a:gd name="connsiteX4" fmla="*/ 203571 w 407142"/>
              <a:gd name="connsiteY4" fmla="*/ 1017903 h 2442949"/>
              <a:gd name="connsiteX5" fmla="*/ 203571 w 407142"/>
              <a:gd name="connsiteY5" fmla="*/ 203571 h 2442949"/>
              <a:gd name="connsiteX6" fmla="*/ 407142 w 407142"/>
              <a:gd name="connsiteY6" fmla="*/ 0 h 2442949"/>
              <a:gd name="connsiteX7" fmla="*/ 407142 w 407142"/>
              <a:gd name="connsiteY7" fmla="*/ 2442949 h 2442949"/>
              <a:gd name="connsiteX0" fmla="*/ 407142 w 407142"/>
              <a:gd name="connsiteY0" fmla="*/ 2442949 h 2442949"/>
              <a:gd name="connsiteX1" fmla="*/ 203571 w 407142"/>
              <a:gd name="connsiteY1" fmla="*/ 2239378 h 2442949"/>
              <a:gd name="connsiteX2" fmla="*/ 203571 w 407142"/>
              <a:gd name="connsiteY2" fmla="*/ 1425045 h 2442949"/>
              <a:gd name="connsiteX3" fmla="*/ 0 w 407142"/>
              <a:gd name="connsiteY3" fmla="*/ 1221474 h 2442949"/>
              <a:gd name="connsiteX4" fmla="*/ 203571 w 407142"/>
              <a:gd name="connsiteY4" fmla="*/ 1017903 h 2442949"/>
              <a:gd name="connsiteX5" fmla="*/ 203571 w 407142"/>
              <a:gd name="connsiteY5" fmla="*/ 203571 h 2442949"/>
              <a:gd name="connsiteX6" fmla="*/ 407142 w 407142"/>
              <a:gd name="connsiteY6" fmla="*/ 0 h 24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42" h="2442949" stroke="0" extrusionOk="0">
                <a:moveTo>
                  <a:pt x="407142" y="2442949"/>
                </a:moveTo>
                <a:cubicBezTo>
                  <a:pt x="294713" y="2442949"/>
                  <a:pt x="203571" y="2351807"/>
                  <a:pt x="203571" y="2239378"/>
                </a:cubicBezTo>
                <a:lnTo>
                  <a:pt x="203571" y="1425045"/>
                </a:lnTo>
                <a:cubicBezTo>
                  <a:pt x="203571" y="1312616"/>
                  <a:pt x="112429" y="1221474"/>
                  <a:pt x="0" y="1221474"/>
                </a:cubicBezTo>
                <a:cubicBezTo>
                  <a:pt x="112429" y="1221474"/>
                  <a:pt x="203571" y="1130332"/>
                  <a:pt x="203571" y="1017903"/>
                </a:cubicBezTo>
                <a:lnTo>
                  <a:pt x="203571" y="203571"/>
                </a:lnTo>
                <a:cubicBezTo>
                  <a:pt x="203571" y="91142"/>
                  <a:pt x="294713" y="0"/>
                  <a:pt x="407142" y="0"/>
                </a:cubicBezTo>
                <a:lnTo>
                  <a:pt x="407142" y="2442949"/>
                </a:lnTo>
                <a:close/>
              </a:path>
              <a:path w="407142" h="2442949" fill="none">
                <a:moveTo>
                  <a:pt x="407142" y="2442949"/>
                </a:moveTo>
                <a:cubicBezTo>
                  <a:pt x="294713" y="2442949"/>
                  <a:pt x="203571" y="2351807"/>
                  <a:pt x="203571" y="2239378"/>
                </a:cubicBezTo>
                <a:lnTo>
                  <a:pt x="203571" y="1425045"/>
                </a:lnTo>
                <a:cubicBezTo>
                  <a:pt x="203571" y="1312616"/>
                  <a:pt x="112429" y="1221474"/>
                  <a:pt x="0" y="1221474"/>
                </a:cubicBezTo>
                <a:cubicBezTo>
                  <a:pt x="112429" y="1221474"/>
                  <a:pt x="203571" y="1130332"/>
                  <a:pt x="203571" y="1017903"/>
                </a:cubicBezTo>
                <a:lnTo>
                  <a:pt x="203571" y="203571"/>
                </a:lnTo>
                <a:cubicBezTo>
                  <a:pt x="203571" y="91142"/>
                  <a:pt x="294713" y="0"/>
                  <a:pt x="407142" y="0"/>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57" name="中かっこ 4"/>
          <p:cNvSpPr/>
          <p:nvPr/>
        </p:nvSpPr>
        <p:spPr>
          <a:xfrm rot="10800000">
            <a:off x="10082196" y="2881619"/>
            <a:ext cx="177189" cy="1480048"/>
          </a:xfrm>
          <a:custGeom>
            <a:avLst/>
            <a:gdLst>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14" fmla="*/ 407142 w 4926842"/>
              <a:gd name="connsiteY14"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14" fmla="*/ 407142 w 4926842"/>
              <a:gd name="connsiteY14"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519700 w 4926842"/>
              <a:gd name="connsiteY7" fmla="*/ 0 h 2442949"/>
              <a:gd name="connsiteX8" fmla="*/ 4723271 w 4926842"/>
              <a:gd name="connsiteY8" fmla="*/ 203571 h 2442949"/>
              <a:gd name="connsiteX9" fmla="*/ 4723271 w 4926842"/>
              <a:gd name="connsiteY9" fmla="*/ 1017904 h 2442949"/>
              <a:gd name="connsiteX10" fmla="*/ 4926842 w 4926842"/>
              <a:gd name="connsiteY10" fmla="*/ 1221475 h 2442949"/>
              <a:gd name="connsiteX11" fmla="*/ 4723271 w 4926842"/>
              <a:gd name="connsiteY11" fmla="*/ 1425046 h 2442949"/>
              <a:gd name="connsiteX12" fmla="*/ 4723271 w 4926842"/>
              <a:gd name="connsiteY12" fmla="*/ 2239378 h 2442949"/>
              <a:gd name="connsiteX13" fmla="*/ 4519700 w 4926842"/>
              <a:gd name="connsiteY13" fmla="*/ 2442949 h 2442949"/>
              <a:gd name="connsiteX14" fmla="*/ 407142 w 4926842"/>
              <a:gd name="connsiteY14"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1425046 h 2442949"/>
              <a:gd name="connsiteX10" fmla="*/ 4723271 w 4926842"/>
              <a:gd name="connsiteY10" fmla="*/ 2239378 h 2442949"/>
              <a:gd name="connsiteX11" fmla="*/ 4519700 w 4926842"/>
              <a:gd name="connsiteY11"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425046 h 2442949"/>
              <a:gd name="connsiteX9" fmla="*/ 4723271 w 4926842"/>
              <a:gd name="connsiteY9" fmla="*/ 2239378 h 2442949"/>
              <a:gd name="connsiteX10" fmla="*/ 4519700 w 4926842"/>
              <a:gd name="connsiteY10"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723271 w 4926842"/>
              <a:gd name="connsiteY8" fmla="*/ 1017904 h 2442949"/>
              <a:gd name="connsiteX9" fmla="*/ 4926842 w 4926842"/>
              <a:gd name="connsiteY9" fmla="*/ 1221475 h 2442949"/>
              <a:gd name="connsiteX10" fmla="*/ 4723271 w 4926842"/>
              <a:gd name="connsiteY10" fmla="*/ 1425046 h 2442949"/>
              <a:gd name="connsiteX11" fmla="*/ 4723271 w 4926842"/>
              <a:gd name="connsiteY11" fmla="*/ 2239378 h 2442949"/>
              <a:gd name="connsiteX12" fmla="*/ 4519700 w 4926842"/>
              <a:gd name="connsiteY12" fmla="*/ 2442949 h 2442949"/>
              <a:gd name="connsiteX13" fmla="*/ 407142 w 4926842"/>
              <a:gd name="connsiteY13"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1425046 h 2442949"/>
              <a:gd name="connsiteX8" fmla="*/ 4723271 w 4926842"/>
              <a:gd name="connsiteY8" fmla="*/ 2239378 h 2442949"/>
              <a:gd name="connsiteX9" fmla="*/ 4519700 w 4926842"/>
              <a:gd name="connsiteY9"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1425046 h 2442949"/>
              <a:gd name="connsiteX10" fmla="*/ 4723271 w 4926842"/>
              <a:gd name="connsiteY10" fmla="*/ 2239378 h 2442949"/>
              <a:gd name="connsiteX11" fmla="*/ 4519700 w 4926842"/>
              <a:gd name="connsiteY11" fmla="*/ 2442949 h 2442949"/>
              <a:gd name="connsiteX12" fmla="*/ 407142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1425046 h 2442949"/>
              <a:gd name="connsiteX8" fmla="*/ 4723271 w 4926842"/>
              <a:gd name="connsiteY8" fmla="*/ 2239378 h 2442949"/>
              <a:gd name="connsiteX9" fmla="*/ 4519700 w 4926842"/>
              <a:gd name="connsiteY9"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1425046 h 2442949"/>
              <a:gd name="connsiteX10" fmla="*/ 4723271 w 4926842"/>
              <a:gd name="connsiteY10" fmla="*/ 2239378 h 2442949"/>
              <a:gd name="connsiteX11" fmla="*/ 4519700 w 4926842"/>
              <a:gd name="connsiteY11" fmla="*/ 2442949 h 2442949"/>
              <a:gd name="connsiteX12" fmla="*/ 407142 w 4926842"/>
              <a:gd name="connsiteY12"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239378 h 2442949"/>
              <a:gd name="connsiteX8" fmla="*/ 4519700 w 4926842"/>
              <a:gd name="connsiteY8"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2239378 h 2442949"/>
              <a:gd name="connsiteX10" fmla="*/ 4519700 w 4926842"/>
              <a:gd name="connsiteY10" fmla="*/ 2442949 h 2442949"/>
              <a:gd name="connsiteX11" fmla="*/ 407142 w 4926842"/>
              <a:gd name="connsiteY11"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239378 h 2442949"/>
              <a:gd name="connsiteX8" fmla="*/ 4519700 w 4926842"/>
              <a:gd name="connsiteY8"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03571 h 2442949"/>
              <a:gd name="connsiteX8" fmla="*/ 4926842 w 4926842"/>
              <a:gd name="connsiteY8" fmla="*/ 1221475 h 2442949"/>
              <a:gd name="connsiteX9" fmla="*/ 4723271 w 4926842"/>
              <a:gd name="connsiteY9" fmla="*/ 2239378 h 2442949"/>
              <a:gd name="connsiteX10" fmla="*/ 4519700 w 4926842"/>
              <a:gd name="connsiteY10" fmla="*/ 2442949 h 2442949"/>
              <a:gd name="connsiteX11" fmla="*/ 407142 w 4926842"/>
              <a:gd name="connsiteY11" fmla="*/ 2442949 h 2442949"/>
              <a:gd name="connsiteX0" fmla="*/ 407142 w 4926842"/>
              <a:gd name="connsiteY0" fmla="*/ 2442949 h 2442949"/>
              <a:gd name="connsiteX1" fmla="*/ 203571 w 4926842"/>
              <a:gd name="connsiteY1" fmla="*/ 2239378 h 2442949"/>
              <a:gd name="connsiteX2" fmla="*/ 203571 w 4926842"/>
              <a:gd name="connsiteY2" fmla="*/ 1425045 h 2442949"/>
              <a:gd name="connsiteX3" fmla="*/ 0 w 4926842"/>
              <a:gd name="connsiteY3" fmla="*/ 1221474 h 2442949"/>
              <a:gd name="connsiteX4" fmla="*/ 203571 w 4926842"/>
              <a:gd name="connsiteY4" fmla="*/ 1017903 h 2442949"/>
              <a:gd name="connsiteX5" fmla="*/ 203571 w 4926842"/>
              <a:gd name="connsiteY5" fmla="*/ 203571 h 2442949"/>
              <a:gd name="connsiteX6" fmla="*/ 407142 w 4926842"/>
              <a:gd name="connsiteY6" fmla="*/ 0 h 2442949"/>
              <a:gd name="connsiteX7" fmla="*/ 4723271 w 4926842"/>
              <a:gd name="connsiteY7" fmla="*/ 2239378 h 2442949"/>
              <a:gd name="connsiteX8" fmla="*/ 4519700 w 4926842"/>
              <a:gd name="connsiteY8"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03571 h 2442949"/>
              <a:gd name="connsiteX8" fmla="*/ 4723271 w 4723271"/>
              <a:gd name="connsiteY8" fmla="*/ 2239378 h 2442949"/>
              <a:gd name="connsiteX9" fmla="*/ 4519700 w 4723271"/>
              <a:gd name="connsiteY9" fmla="*/ 2442949 h 2442949"/>
              <a:gd name="connsiteX10" fmla="*/ 407142 w 4723271"/>
              <a:gd name="connsiteY10"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239378 h 2442949"/>
              <a:gd name="connsiteX8" fmla="*/ 4519700 w 4723271"/>
              <a:gd name="connsiteY8"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03571 h 2442949"/>
              <a:gd name="connsiteX8" fmla="*/ 4723271 w 4723271"/>
              <a:gd name="connsiteY8" fmla="*/ 2239378 h 2442949"/>
              <a:gd name="connsiteX9" fmla="*/ 4519700 w 4723271"/>
              <a:gd name="connsiteY9" fmla="*/ 2442949 h 2442949"/>
              <a:gd name="connsiteX10" fmla="*/ 407142 w 4723271"/>
              <a:gd name="connsiteY10"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7" fmla="*/ 4723271 w 4723271"/>
              <a:gd name="connsiteY7" fmla="*/ 2239378 h 2442949"/>
              <a:gd name="connsiteX8" fmla="*/ 4519700 w 4723271"/>
              <a:gd name="connsiteY8" fmla="*/ 2442949 h 2442949"/>
              <a:gd name="connsiteX9" fmla="*/ 407142 w 4723271"/>
              <a:gd name="connsiteY9" fmla="*/ 2442949 h 2442949"/>
              <a:gd name="connsiteX0" fmla="*/ 407142 w 4723271"/>
              <a:gd name="connsiteY0" fmla="*/ 2442949 h 2442949"/>
              <a:gd name="connsiteX1" fmla="*/ 203571 w 4723271"/>
              <a:gd name="connsiteY1" fmla="*/ 2239378 h 2442949"/>
              <a:gd name="connsiteX2" fmla="*/ 203571 w 4723271"/>
              <a:gd name="connsiteY2" fmla="*/ 1425045 h 2442949"/>
              <a:gd name="connsiteX3" fmla="*/ 0 w 4723271"/>
              <a:gd name="connsiteY3" fmla="*/ 1221474 h 2442949"/>
              <a:gd name="connsiteX4" fmla="*/ 203571 w 4723271"/>
              <a:gd name="connsiteY4" fmla="*/ 1017903 h 2442949"/>
              <a:gd name="connsiteX5" fmla="*/ 203571 w 4723271"/>
              <a:gd name="connsiteY5" fmla="*/ 203571 h 2442949"/>
              <a:gd name="connsiteX6" fmla="*/ 407142 w 4723271"/>
              <a:gd name="connsiteY6" fmla="*/ 0 h 2442949"/>
              <a:gd name="connsiteX0" fmla="*/ 407142 w 4723271"/>
              <a:gd name="connsiteY0" fmla="*/ 2442949 h 2493847"/>
              <a:gd name="connsiteX1" fmla="*/ 203571 w 4723271"/>
              <a:gd name="connsiteY1" fmla="*/ 2239378 h 2493847"/>
              <a:gd name="connsiteX2" fmla="*/ 203571 w 4723271"/>
              <a:gd name="connsiteY2" fmla="*/ 1425045 h 2493847"/>
              <a:gd name="connsiteX3" fmla="*/ 0 w 4723271"/>
              <a:gd name="connsiteY3" fmla="*/ 1221474 h 2493847"/>
              <a:gd name="connsiteX4" fmla="*/ 203571 w 4723271"/>
              <a:gd name="connsiteY4" fmla="*/ 1017903 h 2493847"/>
              <a:gd name="connsiteX5" fmla="*/ 203571 w 4723271"/>
              <a:gd name="connsiteY5" fmla="*/ 203571 h 2493847"/>
              <a:gd name="connsiteX6" fmla="*/ 407142 w 4723271"/>
              <a:gd name="connsiteY6" fmla="*/ 0 h 2493847"/>
              <a:gd name="connsiteX7" fmla="*/ 4723271 w 4723271"/>
              <a:gd name="connsiteY7" fmla="*/ 2239378 h 2493847"/>
              <a:gd name="connsiteX8" fmla="*/ 407142 w 4723271"/>
              <a:gd name="connsiteY8" fmla="*/ 2442949 h 2493847"/>
              <a:gd name="connsiteX0" fmla="*/ 407142 w 4723271"/>
              <a:gd name="connsiteY0" fmla="*/ 2442949 h 2493847"/>
              <a:gd name="connsiteX1" fmla="*/ 203571 w 4723271"/>
              <a:gd name="connsiteY1" fmla="*/ 2239378 h 2493847"/>
              <a:gd name="connsiteX2" fmla="*/ 203571 w 4723271"/>
              <a:gd name="connsiteY2" fmla="*/ 1425045 h 2493847"/>
              <a:gd name="connsiteX3" fmla="*/ 0 w 4723271"/>
              <a:gd name="connsiteY3" fmla="*/ 1221474 h 2493847"/>
              <a:gd name="connsiteX4" fmla="*/ 203571 w 4723271"/>
              <a:gd name="connsiteY4" fmla="*/ 1017903 h 2493847"/>
              <a:gd name="connsiteX5" fmla="*/ 203571 w 4723271"/>
              <a:gd name="connsiteY5" fmla="*/ 203571 h 2493847"/>
              <a:gd name="connsiteX6" fmla="*/ 407142 w 4723271"/>
              <a:gd name="connsiteY6" fmla="*/ 0 h 2493847"/>
              <a:gd name="connsiteX0" fmla="*/ 407142 w 407142"/>
              <a:gd name="connsiteY0" fmla="*/ 2442949 h 2442949"/>
              <a:gd name="connsiteX1" fmla="*/ 203571 w 407142"/>
              <a:gd name="connsiteY1" fmla="*/ 2239378 h 2442949"/>
              <a:gd name="connsiteX2" fmla="*/ 203571 w 407142"/>
              <a:gd name="connsiteY2" fmla="*/ 1425045 h 2442949"/>
              <a:gd name="connsiteX3" fmla="*/ 0 w 407142"/>
              <a:gd name="connsiteY3" fmla="*/ 1221474 h 2442949"/>
              <a:gd name="connsiteX4" fmla="*/ 203571 w 407142"/>
              <a:gd name="connsiteY4" fmla="*/ 1017903 h 2442949"/>
              <a:gd name="connsiteX5" fmla="*/ 203571 w 407142"/>
              <a:gd name="connsiteY5" fmla="*/ 203571 h 2442949"/>
              <a:gd name="connsiteX6" fmla="*/ 407142 w 407142"/>
              <a:gd name="connsiteY6" fmla="*/ 0 h 2442949"/>
              <a:gd name="connsiteX7" fmla="*/ 407142 w 407142"/>
              <a:gd name="connsiteY7" fmla="*/ 2442949 h 2442949"/>
              <a:gd name="connsiteX0" fmla="*/ 407142 w 407142"/>
              <a:gd name="connsiteY0" fmla="*/ 2442949 h 2442949"/>
              <a:gd name="connsiteX1" fmla="*/ 203571 w 407142"/>
              <a:gd name="connsiteY1" fmla="*/ 2239378 h 2442949"/>
              <a:gd name="connsiteX2" fmla="*/ 203571 w 407142"/>
              <a:gd name="connsiteY2" fmla="*/ 1425045 h 2442949"/>
              <a:gd name="connsiteX3" fmla="*/ 0 w 407142"/>
              <a:gd name="connsiteY3" fmla="*/ 1221474 h 2442949"/>
              <a:gd name="connsiteX4" fmla="*/ 203571 w 407142"/>
              <a:gd name="connsiteY4" fmla="*/ 1017903 h 2442949"/>
              <a:gd name="connsiteX5" fmla="*/ 203571 w 407142"/>
              <a:gd name="connsiteY5" fmla="*/ 203571 h 2442949"/>
              <a:gd name="connsiteX6" fmla="*/ 407142 w 407142"/>
              <a:gd name="connsiteY6" fmla="*/ 0 h 24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42" h="2442949" stroke="0" extrusionOk="0">
                <a:moveTo>
                  <a:pt x="407142" y="2442949"/>
                </a:moveTo>
                <a:cubicBezTo>
                  <a:pt x="294713" y="2442949"/>
                  <a:pt x="203571" y="2351807"/>
                  <a:pt x="203571" y="2239378"/>
                </a:cubicBezTo>
                <a:lnTo>
                  <a:pt x="203571" y="1425045"/>
                </a:lnTo>
                <a:cubicBezTo>
                  <a:pt x="203571" y="1312616"/>
                  <a:pt x="112429" y="1221474"/>
                  <a:pt x="0" y="1221474"/>
                </a:cubicBezTo>
                <a:cubicBezTo>
                  <a:pt x="112429" y="1221474"/>
                  <a:pt x="203571" y="1130332"/>
                  <a:pt x="203571" y="1017903"/>
                </a:cubicBezTo>
                <a:lnTo>
                  <a:pt x="203571" y="203571"/>
                </a:lnTo>
                <a:cubicBezTo>
                  <a:pt x="203571" y="91142"/>
                  <a:pt x="294713" y="0"/>
                  <a:pt x="407142" y="0"/>
                </a:cubicBezTo>
                <a:lnTo>
                  <a:pt x="407142" y="2442949"/>
                </a:lnTo>
                <a:close/>
              </a:path>
              <a:path w="407142" h="2442949" fill="none">
                <a:moveTo>
                  <a:pt x="407142" y="2442949"/>
                </a:moveTo>
                <a:cubicBezTo>
                  <a:pt x="294713" y="2442949"/>
                  <a:pt x="203571" y="2351807"/>
                  <a:pt x="203571" y="2239378"/>
                </a:cubicBezTo>
                <a:lnTo>
                  <a:pt x="203571" y="1425045"/>
                </a:lnTo>
                <a:cubicBezTo>
                  <a:pt x="203571" y="1312616"/>
                  <a:pt x="112429" y="1221474"/>
                  <a:pt x="0" y="1221474"/>
                </a:cubicBezTo>
                <a:cubicBezTo>
                  <a:pt x="112429" y="1221474"/>
                  <a:pt x="203571" y="1130332"/>
                  <a:pt x="203571" y="1017903"/>
                </a:cubicBezTo>
                <a:lnTo>
                  <a:pt x="203571" y="203571"/>
                </a:lnTo>
                <a:cubicBezTo>
                  <a:pt x="203571" y="91142"/>
                  <a:pt x="294713" y="0"/>
                  <a:pt x="407142" y="0"/>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56" name="テキスト ボックス 55"/>
          <p:cNvSpPr txBox="1"/>
          <p:nvPr/>
        </p:nvSpPr>
        <p:spPr>
          <a:xfrm>
            <a:off x="6384032" y="2622671"/>
            <a:ext cx="792000" cy="432000"/>
          </a:xfrm>
          <a:prstGeom prst="rect">
            <a:avLst/>
          </a:prstGeom>
          <a:noFill/>
          <a:ln>
            <a:noFill/>
          </a:ln>
        </p:spPr>
        <p:txBody>
          <a:bodyPr wrap="non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ED7D31"/>
                </a:solidFill>
                <a:effectLst/>
                <a:uLnTx/>
                <a:uFillTx/>
                <a:latin typeface="Arial" panose="020B0604020202020204" pitchFamily="34" charset="0"/>
                <a:ea typeface="メイリオ" panose="020B0604030504040204" pitchFamily="50" charset="-128"/>
                <a:cs typeface="Arial" panose="020B0604020202020204" pitchFamily="34" charset="0"/>
              </a:rPr>
              <a:t>Individual pension</a:t>
            </a:r>
            <a:endParaRPr kumimoji="1" lang="ja-JP" altLang="en-US" sz="1400" b="1" i="0" u="none" strike="noStrike" kern="1200" cap="none" spc="0" normalizeH="0" baseline="0" noProof="0" dirty="0">
              <a:ln>
                <a:noFill/>
              </a:ln>
              <a:solidFill>
                <a:srgbClr val="ED7D31"/>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8" name="テキスト ボックス 17"/>
          <p:cNvSpPr txBox="1"/>
          <p:nvPr/>
        </p:nvSpPr>
        <p:spPr>
          <a:xfrm>
            <a:off x="5557742" y="3535258"/>
            <a:ext cx="792000" cy="432000"/>
          </a:xfrm>
          <a:prstGeom prst="rect">
            <a:avLst/>
          </a:prstGeom>
          <a:noFill/>
          <a:ln>
            <a:noFill/>
          </a:ln>
        </p:spPr>
        <p:txBody>
          <a:bodyPr wrap="non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6.88 mil.</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9" name="テキスト ボックス 18"/>
          <p:cNvSpPr txBox="1"/>
          <p:nvPr/>
        </p:nvSpPr>
        <p:spPr>
          <a:xfrm>
            <a:off x="6361260" y="3529535"/>
            <a:ext cx="792000" cy="432000"/>
          </a:xfrm>
          <a:prstGeom prst="rect">
            <a:avLst/>
          </a:prstGeom>
          <a:noFill/>
          <a:ln>
            <a:noFill/>
          </a:ln>
        </p:spPr>
        <p:txBody>
          <a:bodyPr wrap="non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9.4 mil.</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0" name="テキスト ボックス 19"/>
          <p:cNvSpPr txBox="1"/>
          <p:nvPr/>
        </p:nvSpPr>
        <p:spPr>
          <a:xfrm>
            <a:off x="7141918" y="3533011"/>
            <a:ext cx="792000" cy="432000"/>
          </a:xfrm>
          <a:prstGeom prst="rect">
            <a:avLst/>
          </a:prstGeom>
          <a:noFill/>
          <a:ln>
            <a:noFill/>
          </a:ln>
        </p:spPr>
        <p:txBody>
          <a:bodyPr wrap="non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0.16 mil.</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9" name="テキスト ボックス 58"/>
          <p:cNvSpPr txBox="1"/>
          <p:nvPr/>
        </p:nvSpPr>
        <p:spPr>
          <a:xfrm>
            <a:off x="10344560" y="3356944"/>
            <a:ext cx="792000" cy="432000"/>
          </a:xfrm>
          <a:prstGeom prst="rect">
            <a:avLst/>
          </a:prstGeom>
          <a:noFill/>
          <a:ln>
            <a:noFill/>
          </a:ln>
        </p:spPr>
        <p:txBody>
          <a:bodyPr wrap="non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Arial" panose="020B0604020202020204" pitchFamily="34" charset="0"/>
              </a:rPr>
              <a:t>Private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Arial" panose="020B0604020202020204" pitchFamily="34" charset="0"/>
              </a:rPr>
              <a:t>pension</a:t>
            </a:r>
            <a:endParaRPr kumimoji="1" lang="ja-JP" altLang="en-US" sz="16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60" name="テキスト ボックス 59"/>
          <p:cNvSpPr txBox="1"/>
          <p:nvPr/>
        </p:nvSpPr>
        <p:spPr>
          <a:xfrm>
            <a:off x="10344560" y="4837599"/>
            <a:ext cx="792000" cy="432000"/>
          </a:xfrm>
          <a:prstGeom prst="rect">
            <a:avLst/>
          </a:prstGeom>
          <a:noFill/>
          <a:ln>
            <a:noFill/>
          </a:ln>
        </p:spPr>
        <p:txBody>
          <a:bodyPr wrap="non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Arial" panose="020B0604020202020204" pitchFamily="34" charset="0"/>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Arial" panose="020B0604020202020204" pitchFamily="34" charset="0"/>
              </a:rPr>
              <a:t>pension</a:t>
            </a:r>
            <a:endParaRPr kumimoji="1" lang="ja-JP" altLang="en-US" sz="16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8" name="テキスト ボックス 57"/>
          <p:cNvSpPr txBox="1"/>
          <p:nvPr/>
        </p:nvSpPr>
        <p:spPr>
          <a:xfrm>
            <a:off x="1425110" y="2924896"/>
            <a:ext cx="8671928" cy="473352"/>
          </a:xfrm>
          <a:prstGeom prst="rect">
            <a:avLst/>
          </a:prstGeom>
          <a:noFill/>
          <a:ln w="15875">
            <a:solidFill>
              <a:schemeClr val="accent2"/>
            </a:solidFill>
            <a:prstDash val="sysDash"/>
          </a:ln>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2" name="テキスト ボックス 51"/>
          <p:cNvSpPr txBox="1"/>
          <p:nvPr/>
        </p:nvSpPr>
        <p:spPr>
          <a:xfrm>
            <a:off x="5460197" y="3590578"/>
            <a:ext cx="2473721" cy="1104935"/>
          </a:xfrm>
          <a:prstGeom prst="rect">
            <a:avLst/>
          </a:prstGeom>
          <a:noFill/>
          <a:ln w="15875">
            <a:solidFill>
              <a:schemeClr val="accent6">
                <a:lumMod val="75000"/>
              </a:schemeClr>
            </a:solidFill>
            <a:prstDash val="sysDash"/>
          </a:ln>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5" name="テキスト ボックス 54"/>
          <p:cNvSpPr txBox="1"/>
          <p:nvPr/>
        </p:nvSpPr>
        <p:spPr>
          <a:xfrm>
            <a:off x="854439" y="6453336"/>
            <a:ext cx="2582758"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Ministry of Health, Labour and Welfare</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pic>
        <p:nvPicPr>
          <p:cNvPr id="2" name="Image 1">
            <a:extLst>
              <a:ext uri="{FF2B5EF4-FFF2-40B4-BE49-F238E27FC236}">
                <a16:creationId xmlns:a16="http://schemas.microsoft.com/office/drawing/2014/main" id="{E7C760CB-5700-47A8-B586-7086EDC6CDFF}"/>
              </a:ext>
            </a:extLst>
          </p:cNvPr>
          <p:cNvPicPr>
            <a:picLocks noChangeAspect="1"/>
          </p:cNvPicPr>
          <p:nvPr/>
        </p:nvPicPr>
        <p:blipFill>
          <a:blip r:embed="rId3"/>
          <a:stretch>
            <a:fillRect/>
          </a:stretch>
        </p:blipFill>
        <p:spPr>
          <a:xfrm>
            <a:off x="788972" y="258805"/>
            <a:ext cx="10614056" cy="6340390"/>
          </a:xfrm>
          <a:prstGeom prst="rect">
            <a:avLst/>
          </a:prstGeom>
        </p:spPr>
      </p:pic>
    </p:spTree>
    <p:extLst>
      <p:ext uri="{BB962C8B-B14F-4D97-AF65-F5344CB8AC3E}">
        <p14:creationId xmlns:p14="http://schemas.microsoft.com/office/powerpoint/2010/main" val="1778332176"/>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838199" y="2436263"/>
            <a:ext cx="6316434" cy="24251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71450" marR="0" lvl="0" indent="-171450" algn="l" defTabSz="914400" rtl="0" eaLnBrk="0" fontAlgn="base" latinLnBrk="0" hangingPunct="0">
              <a:lnSpc>
                <a:spcPct val="100000"/>
              </a:lnSpc>
              <a:spcBef>
                <a:spcPts val="600"/>
              </a:spcBef>
              <a:spcAft>
                <a:spcPct val="0"/>
              </a:spcAft>
              <a:buClr>
                <a:prstClr val="black">
                  <a:lumMod val="85000"/>
                  <a:lumOff val="15000"/>
                </a:prstClr>
              </a:buClr>
              <a:buSzTx/>
              <a:buFont typeface="Wingdings" panose="05000000000000000000" pitchFamily="2" charset="2"/>
              <a:buChar char="Ø"/>
              <a:tabLst/>
              <a:defRPr/>
            </a:pPr>
            <a:endPar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171450" marR="0" lvl="0" indent="-171450" algn="l" defTabSz="914400" rtl="0" eaLnBrk="0" fontAlgn="base" latinLnBrk="0" hangingPunct="0">
              <a:lnSpc>
                <a:spcPct val="100000"/>
              </a:lnSpc>
              <a:spcBef>
                <a:spcPts val="600"/>
              </a:spcBef>
              <a:spcAft>
                <a:spcPct val="0"/>
              </a:spcAft>
              <a:buClr>
                <a:prstClr val="black">
                  <a:lumMod val="85000"/>
                  <a:lumOff val="15000"/>
                </a:prstClr>
              </a:buClr>
              <a:buSzTx/>
              <a:buFont typeface="Wingdings" panose="05000000000000000000" pitchFamily="2" charset="2"/>
              <a:buChar char="Ø"/>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Increase in insurance premiums (Set upper limit)</a:t>
            </a:r>
          </a:p>
          <a:p>
            <a:pPr marL="171450" marR="0" lvl="0" indent="-171450" algn="l" defTabSz="914400" rtl="0" eaLnBrk="0" fontAlgn="base" latinLnBrk="0" hangingPunct="0">
              <a:lnSpc>
                <a:spcPct val="100000"/>
              </a:lnSpc>
              <a:spcBef>
                <a:spcPts val="600"/>
              </a:spcBef>
              <a:spcAft>
                <a:spcPct val="0"/>
              </a:spcAft>
              <a:buClr>
                <a:prstClr val="black">
                  <a:lumMod val="85000"/>
                  <a:lumOff val="15000"/>
                </a:prstClr>
              </a:buClr>
              <a:buSzTx/>
              <a:buFont typeface="Wingdings" panose="05000000000000000000" pitchFamily="2" charset="2"/>
              <a:buChar char="Ø"/>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Utilization of the reserve fund</a:t>
            </a:r>
          </a:p>
          <a:p>
            <a:pPr marL="171450" marR="0" lvl="0" indent="-171450" algn="l" defTabSz="914400" rtl="0" eaLnBrk="0" fontAlgn="base" latinLnBrk="0" hangingPunct="0">
              <a:lnSpc>
                <a:spcPct val="100000"/>
              </a:lnSpc>
              <a:spcBef>
                <a:spcPts val="600"/>
              </a:spcBef>
              <a:spcAft>
                <a:spcPct val="0"/>
              </a:spcAft>
              <a:buClr>
                <a:prstClr val="black">
                  <a:lumMod val="85000"/>
                  <a:lumOff val="15000"/>
                </a:prstClr>
              </a:buClr>
              <a:buSzTx/>
              <a:buFont typeface="Wingdings" panose="05000000000000000000" pitchFamily="2" charset="2"/>
              <a:buChar char="Ø"/>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Raising the national subsidy rate</a:t>
            </a:r>
          </a:p>
          <a:p>
            <a:pPr marL="171450" marR="0" lvl="0" indent="-171450" algn="l" defTabSz="914400" rtl="0" eaLnBrk="0" fontAlgn="base" latinLnBrk="0" hangingPunct="0">
              <a:lnSpc>
                <a:spcPct val="100000"/>
              </a:lnSpc>
              <a:spcBef>
                <a:spcPts val="600"/>
              </a:spcBef>
              <a:spcAft>
                <a:spcPct val="0"/>
              </a:spcAft>
              <a:buClr>
                <a:prstClr val="black">
                  <a:lumMod val="85000"/>
                  <a:lumOff val="15000"/>
                </a:prstClr>
              </a:buClr>
              <a:buSzTx/>
              <a:buFont typeface="Wingdings" panose="05000000000000000000" pitchFamily="2" charset="2"/>
              <a:buChar char="Ø"/>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Introduction of the modified indexation</a:t>
            </a:r>
            <a:r>
              <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a:t>
            </a: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as an automatic balancing mechanism                                                  (</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Macro-Economic</a:t>
            </a: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Slide)</a:t>
            </a:r>
          </a:p>
          <a:p>
            <a:pPr marL="171450" marR="0" lvl="0" indent="-171450" algn="l" defTabSz="914400" rtl="0" eaLnBrk="0" fontAlgn="base" latinLnBrk="0" hangingPunct="0">
              <a:lnSpc>
                <a:spcPct val="100000"/>
              </a:lnSpc>
              <a:spcBef>
                <a:spcPts val="600"/>
              </a:spcBef>
              <a:spcAft>
                <a:spcPct val="0"/>
              </a:spcAft>
              <a:buClr>
                <a:prstClr val="black">
                  <a:lumMod val="85000"/>
                  <a:lumOff val="15000"/>
                </a:prstClr>
              </a:buClr>
              <a:buSzTx/>
              <a:buFont typeface="Wingdings" panose="05000000000000000000" pitchFamily="2" charset="2"/>
              <a:buChar char="Ø"/>
              <a:tabLst/>
              <a:defRPr/>
            </a:pP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en-US" altLang="fr-FR" sz="2400" dirty="0"/>
              <a:t>1. FY 2019 Financial Verification of the public pension</a:t>
            </a:r>
            <a:br>
              <a:rPr lang="en-US" altLang="fr-FR" sz="2400" dirty="0"/>
            </a:br>
            <a:r>
              <a:rPr lang="en-US" altLang="fr-FR" sz="2400" dirty="0"/>
              <a:t>(3) Financial Verification of the public pension</a:t>
            </a:r>
            <a:endParaRPr lang="fr-FR" altLang="fr-FR" sz="2400" dirty="0"/>
          </a:p>
        </p:txBody>
      </p:sp>
      <p:sp>
        <p:nvSpPr>
          <p:cNvPr id="6147"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825625"/>
            <a:ext cx="10515600" cy="946513"/>
          </a:xfrm>
        </p:spPr>
        <p:txBody>
          <a:bodyPr/>
          <a:lstStyle/>
          <a:p>
            <a:pPr eaLnBrk="1" hangingPunct="1"/>
            <a:r>
              <a:rPr lang="en-US" sz="1800" dirty="0"/>
              <a:t>Japanese public pension has shifted from DB-basis to DC-basis</a:t>
            </a:r>
            <a:r>
              <a:rPr lang="ja-JP" altLang="en-US" sz="1800" dirty="0"/>
              <a:t> </a:t>
            </a:r>
            <a:r>
              <a:rPr lang="en-US" altLang="ja-JP" sz="1800" dirty="0"/>
              <a:t>in 2004.</a:t>
            </a:r>
            <a:endParaRPr lang="en-US" sz="18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テキスト ボックス 19"/>
          <p:cNvSpPr txBox="1"/>
          <p:nvPr/>
        </p:nvSpPr>
        <p:spPr>
          <a:xfrm>
            <a:off x="7680175" y="2425633"/>
            <a:ext cx="3672037" cy="1205758"/>
          </a:xfrm>
          <a:prstGeom prst="roundRect">
            <a:avLst/>
          </a:prstGeom>
          <a:solidFill>
            <a:schemeClr val="accent5">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defPPr>
              <a:defRPr lang="fr-FR"/>
            </a:defPPr>
            <a:lvl1pPr algn="ctr">
              <a:defRPr kumimoji="1" sz="1200">
                <a:solidFill>
                  <a:schemeClr val="lt1"/>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p"/>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  Financial Projection</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p"/>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  Macro-Economic Slide Outlook</a:t>
            </a:r>
          </a:p>
        </p:txBody>
      </p:sp>
      <p:sp>
        <p:nvSpPr>
          <p:cNvPr id="24" name="正方形/長方形 23"/>
          <p:cNvSpPr/>
          <p:nvPr/>
        </p:nvSpPr>
        <p:spPr>
          <a:xfrm>
            <a:off x="839788" y="4939417"/>
            <a:ext cx="10512425" cy="1441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6" name="テキスト ボックス 25"/>
          <p:cNvSpPr txBox="1"/>
          <p:nvPr/>
        </p:nvSpPr>
        <p:spPr>
          <a:xfrm>
            <a:off x="1199456" y="5229200"/>
            <a:ext cx="7661021" cy="98488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FY 2019</a:t>
            </a: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a:t>
            </a: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rate; 61.7%       =   (JPY65,000*2 + JPY90,000) / JPY357,000</a:t>
            </a:r>
          </a:p>
        </p:txBody>
      </p:sp>
      <p:sp>
        <p:nvSpPr>
          <p:cNvPr id="27" name="二等辺三角形 26"/>
          <p:cNvSpPr/>
          <p:nvPr/>
        </p:nvSpPr>
        <p:spPr>
          <a:xfrm rot="5400000">
            <a:off x="6796144" y="3499458"/>
            <a:ext cx="1242521" cy="381526"/>
          </a:xfrm>
          <a:prstGeom prst="triangl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28" name="テキスト ボックス 27"/>
          <p:cNvSpPr txBox="1"/>
          <p:nvPr/>
        </p:nvSpPr>
        <p:spPr>
          <a:xfrm>
            <a:off x="7680176" y="3738664"/>
            <a:ext cx="3672037" cy="1122774"/>
          </a:xfrm>
          <a:prstGeom prst="round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vl1pPr algn="ctr">
              <a:defRPr kumimoji="1" sz="1400">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If the replacement rate is expected to fall below 50% by next Financial Verification (five years later), the government is required by the law to examine how the benefits and burdens should be provided.</a:t>
            </a:r>
          </a:p>
        </p:txBody>
      </p:sp>
      <p:sp>
        <p:nvSpPr>
          <p:cNvPr id="12" name="テキスト ボックス 11"/>
          <p:cNvSpPr txBox="1"/>
          <p:nvPr/>
        </p:nvSpPr>
        <p:spPr>
          <a:xfrm>
            <a:off x="854439" y="6453336"/>
            <a:ext cx="4384534"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Ministry of Health, Labour and Welfare, FY 2019 Financial Review, (2019)</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 name="正方形/長方形 4"/>
          <p:cNvSpPr/>
          <p:nvPr/>
        </p:nvSpPr>
        <p:spPr>
          <a:xfrm>
            <a:off x="4223792" y="4624672"/>
            <a:ext cx="285883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 name="二等辺三角形 5"/>
          <p:cNvSpPr/>
          <p:nvPr/>
        </p:nvSpPr>
        <p:spPr>
          <a:xfrm>
            <a:off x="5545196" y="4664318"/>
            <a:ext cx="216024" cy="1328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 name="正方形/長方形 6"/>
          <p:cNvSpPr/>
          <p:nvPr/>
        </p:nvSpPr>
        <p:spPr>
          <a:xfrm>
            <a:off x="5951984" y="3356992"/>
            <a:ext cx="1130641" cy="12241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Balance according to Burdens</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9" name="正方形/長方形 18"/>
          <p:cNvSpPr/>
          <p:nvPr/>
        </p:nvSpPr>
        <p:spPr>
          <a:xfrm>
            <a:off x="4223792" y="3998726"/>
            <a:ext cx="1202649" cy="58240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Premium</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2" name="正方形/長方形 21"/>
          <p:cNvSpPr/>
          <p:nvPr/>
        </p:nvSpPr>
        <p:spPr>
          <a:xfrm>
            <a:off x="4223792" y="3343334"/>
            <a:ext cx="1202649" cy="1956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Reserve fund</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3" name="正方形/長方形 22"/>
          <p:cNvSpPr/>
          <p:nvPr/>
        </p:nvSpPr>
        <p:spPr>
          <a:xfrm>
            <a:off x="4223792" y="3582551"/>
            <a:ext cx="1202649" cy="37262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National subsidy</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5" name="正方形/長方形 24"/>
          <p:cNvSpPr/>
          <p:nvPr/>
        </p:nvSpPr>
        <p:spPr>
          <a:xfrm>
            <a:off x="4223792" y="3138871"/>
            <a:ext cx="1202649" cy="195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Burdens</a:t>
            </a:r>
            <a:endPar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29" name="正方形/長方形 28"/>
          <p:cNvSpPr/>
          <p:nvPr/>
        </p:nvSpPr>
        <p:spPr>
          <a:xfrm>
            <a:off x="5915979" y="3138871"/>
            <a:ext cx="1202649" cy="195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Benefits</a:t>
            </a:r>
            <a:endPar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cxnSp>
        <p:nvCxnSpPr>
          <p:cNvPr id="9" name="直線矢印コネクタ 8"/>
          <p:cNvCxnSpPr/>
          <p:nvPr/>
        </p:nvCxnSpPr>
        <p:spPr>
          <a:xfrm>
            <a:off x="7032104" y="3356992"/>
            <a:ext cx="0" cy="1224135"/>
          </a:xfrm>
          <a:prstGeom prst="straightConnector1">
            <a:avLst/>
          </a:prstGeom>
          <a:ln w="254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284914" y="3356992"/>
            <a:ext cx="0" cy="1224135"/>
          </a:xfrm>
          <a:prstGeom prst="straightConnector1">
            <a:avLst/>
          </a:prstGeom>
          <a:ln w="254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041576" y="5373216"/>
            <a:ext cx="500675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(The average take-home income of active males)</a:t>
            </a:r>
          </a:p>
        </p:txBody>
      </p:sp>
      <p:sp>
        <p:nvSpPr>
          <p:cNvPr id="32" name="テキスト ボックス 31"/>
          <p:cNvSpPr txBox="1"/>
          <p:nvPr/>
        </p:nvSpPr>
        <p:spPr>
          <a:xfrm>
            <a:off x="4093050" y="5003703"/>
            <a:ext cx="4955277"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(Couple’s NP</a:t>
            </a: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amount + Husband's EPI amount)</a:t>
            </a:r>
          </a:p>
        </p:txBody>
      </p:sp>
      <p:sp>
        <p:nvSpPr>
          <p:cNvPr id="33" name="テキスト ボックス 32"/>
          <p:cNvSpPr txBox="1"/>
          <p:nvPr/>
        </p:nvSpPr>
        <p:spPr>
          <a:xfrm>
            <a:off x="1199456" y="5192376"/>
            <a:ext cx="766102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The replacement rate    = </a:t>
            </a:r>
          </a:p>
        </p:txBody>
      </p:sp>
      <p:cxnSp>
        <p:nvCxnSpPr>
          <p:cNvPr id="4" name="直線コネクタ 3"/>
          <p:cNvCxnSpPr/>
          <p:nvPr/>
        </p:nvCxnSpPr>
        <p:spPr>
          <a:xfrm>
            <a:off x="3863553" y="5349877"/>
            <a:ext cx="5184775" cy="0"/>
          </a:xfrm>
          <a:prstGeom prst="line">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53386" y="2450256"/>
            <a:ext cx="2886075" cy="360850"/>
          </a:xfrm>
          <a:prstGeom prst="rect">
            <a:avLst/>
          </a:prstGeom>
          <a:noFill/>
          <a:ln w="38100" cmpd="dbl">
            <a:solidFill>
              <a:srgbClr val="00457C"/>
            </a:solidFill>
          </a:ln>
        </p:spPr>
        <p:txBody>
          <a:bodyPr wrap="none" lIns="144000" tIns="72000" rIns="144000" bIns="72000" rtlCol="0" anchor="ctr"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The financing framework in 2004</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6434992"/>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en-US" altLang="fr-FR" sz="2400" dirty="0"/>
              <a:t>1. FY 2019 Financial Verification of the public pension</a:t>
            </a:r>
            <a:br>
              <a:rPr lang="en-US" altLang="fr-FR" sz="2400" dirty="0"/>
            </a:br>
            <a:r>
              <a:rPr lang="en-US" altLang="fr-FR" sz="2400" dirty="0"/>
              <a:t>(4) Summary of FY 2019 Financial Verification</a:t>
            </a:r>
            <a:endParaRPr lang="fr-FR" altLang="fr-FR" sz="2400" dirty="0"/>
          </a:p>
        </p:txBody>
      </p:sp>
      <p:sp>
        <p:nvSpPr>
          <p:cNvPr id="6147"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825625"/>
            <a:ext cx="10515600" cy="1264821"/>
          </a:xfrm>
        </p:spPr>
        <p:txBody>
          <a:bodyPr/>
          <a:lstStyle/>
          <a:p>
            <a:pPr eaLnBrk="1" hangingPunct="1"/>
            <a:r>
              <a:rPr lang="en-US" sz="1800" dirty="0"/>
              <a:t>The replacement rate in FY 2019 was 61.7%, and in FY 2024 it will be 60.0% to 60.9% depending on each economic growth and labor participation.</a:t>
            </a:r>
          </a:p>
          <a:p>
            <a:pPr eaLnBrk="1" hangingPunct="1"/>
            <a:r>
              <a:rPr lang="en-US" sz="1800" dirty="0"/>
              <a:t>FY 2019 rate exceeds 50%, so no legal action is necessary at this time.</a:t>
            </a:r>
            <a:endParaRPr sz="18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テキスト ボックス 4"/>
          <p:cNvSpPr txBox="1"/>
          <p:nvPr/>
        </p:nvSpPr>
        <p:spPr>
          <a:xfrm>
            <a:off x="1297921" y="3068638"/>
            <a:ext cx="955198"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FY 2019</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6" name="テキスト ボックス 5"/>
          <p:cNvSpPr txBox="1"/>
          <p:nvPr/>
        </p:nvSpPr>
        <p:spPr>
          <a:xfrm>
            <a:off x="5614804" y="3090446"/>
            <a:ext cx="955198"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FY 2024</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7" name="テキスト ボックス 6"/>
          <p:cNvSpPr txBox="1"/>
          <p:nvPr/>
        </p:nvSpPr>
        <p:spPr>
          <a:xfrm>
            <a:off x="8834870" y="3090446"/>
            <a:ext cx="2411238"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the end of adjustment</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8" name="角丸四角形 7"/>
          <p:cNvSpPr/>
          <p:nvPr/>
        </p:nvSpPr>
        <p:spPr>
          <a:xfrm>
            <a:off x="839416" y="3429001"/>
            <a:ext cx="1872208" cy="2736850"/>
          </a:xfrm>
          <a:prstGeom prst="round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61.7%</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9" name="角丸四角形 8"/>
          <p:cNvSpPr/>
          <p:nvPr/>
        </p:nvSpPr>
        <p:spPr>
          <a:xfrm>
            <a:off x="4799856" y="3411112"/>
            <a:ext cx="2628000" cy="1260000"/>
          </a:xfrm>
          <a:prstGeom prst="roundRect">
            <a:avLst/>
          </a:prstGeom>
          <a:solidFill>
            <a:schemeClr val="accent5">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0" name="角丸四角形 9"/>
          <p:cNvSpPr/>
          <p:nvPr/>
        </p:nvSpPr>
        <p:spPr>
          <a:xfrm>
            <a:off x="4799856" y="4905304"/>
            <a:ext cx="2628000" cy="1260000"/>
          </a:xfrm>
          <a:prstGeom prst="round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1" name="角丸四角形 10"/>
          <p:cNvSpPr/>
          <p:nvPr/>
        </p:nvSpPr>
        <p:spPr>
          <a:xfrm>
            <a:off x="8710060" y="3429000"/>
            <a:ext cx="2628000" cy="1260000"/>
          </a:xfrm>
          <a:prstGeom prst="roundRect">
            <a:avLst/>
          </a:prstGeom>
          <a:solidFill>
            <a:schemeClr val="accent5">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2" name="角丸四角形 11"/>
          <p:cNvSpPr/>
          <p:nvPr/>
        </p:nvSpPr>
        <p:spPr>
          <a:xfrm>
            <a:off x="8724584" y="4905304"/>
            <a:ext cx="2628000" cy="1260000"/>
          </a:xfrm>
          <a:prstGeom prst="round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 Case IV, V, VI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The replacement rate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will fall below 50%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before the end of adjustment.</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5" name="テキスト ボックス 14"/>
          <p:cNvSpPr txBox="1"/>
          <p:nvPr/>
        </p:nvSpPr>
        <p:spPr>
          <a:xfrm>
            <a:off x="6337555" y="3657955"/>
            <a:ext cx="76655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60.9%</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60.6%</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60.2%</a:t>
            </a:r>
          </a:p>
        </p:txBody>
      </p:sp>
      <p:sp>
        <p:nvSpPr>
          <p:cNvPr id="16" name="テキスト ボックス 15"/>
          <p:cNvSpPr txBox="1"/>
          <p:nvPr/>
        </p:nvSpPr>
        <p:spPr>
          <a:xfrm>
            <a:off x="4935709" y="5135861"/>
            <a:ext cx="91403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IV</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V</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VI</a:t>
            </a:r>
          </a:p>
        </p:txBody>
      </p:sp>
      <p:sp>
        <p:nvSpPr>
          <p:cNvPr id="17" name="テキスト ボックス 16"/>
          <p:cNvSpPr txBox="1"/>
          <p:nvPr/>
        </p:nvSpPr>
        <p:spPr>
          <a:xfrm>
            <a:off x="9644079" y="3678123"/>
            <a:ext cx="1732654"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51.9% (FY 2046)</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51.6% (FY 2046)</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50.8% (FY 2047)</a:t>
            </a:r>
          </a:p>
        </p:txBody>
      </p:sp>
      <p:sp>
        <p:nvSpPr>
          <p:cNvPr id="18" name="テキスト ボックス 17"/>
          <p:cNvSpPr txBox="1"/>
          <p:nvPr/>
        </p:nvSpPr>
        <p:spPr>
          <a:xfrm>
            <a:off x="839416" y="6237312"/>
            <a:ext cx="3005951"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Assumption of population: medium birth, medium death</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9" name="テキスト ボックス 18"/>
          <p:cNvSpPr txBox="1"/>
          <p:nvPr/>
        </p:nvSpPr>
        <p:spPr>
          <a:xfrm>
            <a:off x="839416" y="4066403"/>
            <a:ext cx="1883849"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The replacement rate</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0" name="テキスト ボックス 19"/>
          <p:cNvSpPr txBox="1"/>
          <p:nvPr/>
        </p:nvSpPr>
        <p:spPr>
          <a:xfrm>
            <a:off x="2783632" y="5445224"/>
            <a:ext cx="1944763" cy="73866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Low economic growth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and labor participation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Case IV, V, VI )</a:t>
            </a:r>
          </a:p>
        </p:txBody>
      </p:sp>
      <p:sp>
        <p:nvSpPr>
          <p:cNvPr id="21" name="テキスト ボックス 20"/>
          <p:cNvSpPr txBox="1"/>
          <p:nvPr/>
        </p:nvSpPr>
        <p:spPr>
          <a:xfrm>
            <a:off x="2783632" y="3501008"/>
            <a:ext cx="1955985" cy="738664"/>
          </a:xfrm>
          <a:prstGeom prst="rect">
            <a:avLst/>
          </a:prstGeom>
          <a:noFill/>
        </p:spPr>
        <p:txBody>
          <a:bodyPr wrap="none" rtlCol="0">
            <a:spAutoFit/>
          </a:bodyPr>
          <a:lstStyle>
            <a:defPPr>
              <a:defRPr lang="fr-FR"/>
            </a:defPPr>
            <a:lvl1pPr>
              <a:defRPr kumimoji="1" sz="1200">
                <a:latin typeface="Arial" panose="020B0604020202020204" pitchFamily="34" charset="0"/>
                <a:ea typeface="メイリオ" panose="020B0604030504040204" pitchFamily="50"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High economic growth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and labor participation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Case I, II, III )</a:t>
            </a:r>
          </a:p>
        </p:txBody>
      </p:sp>
      <p:sp>
        <p:nvSpPr>
          <p:cNvPr id="22" name="テキスト ボックス 21"/>
          <p:cNvSpPr txBox="1"/>
          <p:nvPr/>
        </p:nvSpPr>
        <p:spPr>
          <a:xfrm>
            <a:off x="8748688" y="3678123"/>
            <a:ext cx="89319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I </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II</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III</a:t>
            </a:r>
          </a:p>
        </p:txBody>
      </p:sp>
      <p:sp>
        <p:nvSpPr>
          <p:cNvPr id="23" name="テキスト ボックス 22"/>
          <p:cNvSpPr txBox="1"/>
          <p:nvPr/>
        </p:nvSpPr>
        <p:spPr>
          <a:xfrm>
            <a:off x="4935709" y="3646809"/>
            <a:ext cx="89319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I </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II</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III</a:t>
            </a:r>
          </a:p>
        </p:txBody>
      </p:sp>
      <p:sp>
        <p:nvSpPr>
          <p:cNvPr id="24" name="テキスト ボックス 23"/>
          <p:cNvSpPr txBox="1"/>
          <p:nvPr/>
        </p:nvSpPr>
        <p:spPr>
          <a:xfrm>
            <a:off x="6337555" y="5135861"/>
            <a:ext cx="76655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60.0%</a:t>
            </a:r>
          </a:p>
        </p:txBody>
      </p:sp>
      <p:sp>
        <p:nvSpPr>
          <p:cNvPr id="2" name="二等辺三角形 1"/>
          <p:cNvSpPr/>
          <p:nvPr/>
        </p:nvSpPr>
        <p:spPr>
          <a:xfrm rot="5400000">
            <a:off x="3095649" y="4651586"/>
            <a:ext cx="1242521" cy="381526"/>
          </a:xfrm>
          <a:prstGeom prst="triangl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26" name="二等辺三角形 25"/>
          <p:cNvSpPr/>
          <p:nvPr/>
        </p:nvSpPr>
        <p:spPr>
          <a:xfrm rot="5400000">
            <a:off x="7455401" y="4651587"/>
            <a:ext cx="1242521" cy="381526"/>
          </a:xfrm>
          <a:prstGeom prst="triangl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25" name="テキスト ボックス 24"/>
          <p:cNvSpPr txBox="1"/>
          <p:nvPr/>
        </p:nvSpPr>
        <p:spPr>
          <a:xfrm>
            <a:off x="854439" y="6453336"/>
            <a:ext cx="4384534"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Ministry of Health, Labour and Welfare, FY 2019 Financial Review, (2019)</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683072431"/>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FC95D233-7710-4D38-B625-C478B8D3AB75}"/>
              </a:ext>
            </a:extLst>
          </p:cNvPr>
          <p:cNvSpPr>
            <a:spLocks noGrp="1" noChangeArrowheads="1"/>
          </p:cNvSpPr>
          <p:nvPr>
            <p:ph type="title"/>
          </p:nvPr>
        </p:nvSpPr>
        <p:spPr>
          <a:xfrm>
            <a:off x="838200" y="365125"/>
            <a:ext cx="10515600" cy="1325563"/>
          </a:xfrm>
        </p:spPr>
        <p:txBody>
          <a:bodyPr/>
          <a:lstStyle/>
          <a:p>
            <a:pPr eaLnBrk="1" hangingPunct="1"/>
            <a:r>
              <a:rPr lang="en-US" altLang="fr-FR" sz="2400" dirty="0"/>
              <a:t>1. FY 2019 Financial Verification of the public pension</a:t>
            </a:r>
            <a:br>
              <a:rPr lang="en-US" altLang="fr-FR" sz="2400" dirty="0"/>
            </a:br>
            <a:r>
              <a:rPr lang="en-US" altLang="fr-FR" sz="2400" dirty="0"/>
              <a:t>(5) Option Trial</a:t>
            </a:r>
            <a:endParaRPr lang="fr-FR" altLang="fr-FR" sz="2400" dirty="0"/>
          </a:p>
        </p:txBody>
      </p:sp>
      <p:sp>
        <p:nvSpPr>
          <p:cNvPr id="5" name="Espace réservé du contenu 2">
            <a:extLst>
              <a:ext uri="{FF2B5EF4-FFF2-40B4-BE49-F238E27FC236}">
                <a16:creationId xmlns:a16="http://schemas.microsoft.com/office/drawing/2014/main" id="{EC4737FC-C5B7-45D6-B1A3-4520AEE2B2A6}"/>
              </a:ext>
            </a:extLst>
          </p:cNvPr>
          <p:cNvSpPr>
            <a:spLocks noGrp="1" noChangeArrowheads="1"/>
          </p:cNvSpPr>
          <p:nvPr>
            <p:ph idx="1"/>
          </p:nvPr>
        </p:nvSpPr>
        <p:spPr>
          <a:xfrm>
            <a:off x="838200" y="1825625"/>
            <a:ext cx="10515600" cy="4351338"/>
          </a:xfrm>
        </p:spPr>
        <p:txBody>
          <a:bodyPr/>
          <a:lstStyle/>
          <a:p>
            <a:pPr eaLnBrk="1" hangingPunct="1"/>
            <a:r>
              <a:rPr lang="en-US" sz="1800" dirty="0"/>
              <a:t>In the case of low economic growth and labor participation, or if the replacement rate of 50% is not sufficient for the elderly, what kind of reforms will be necessary in the future?</a:t>
            </a:r>
          </a:p>
          <a:p>
            <a:pPr eaLnBrk="1" hangingPunct="1"/>
            <a:r>
              <a:rPr lang="en-US" sz="1800" dirty="0"/>
              <a:t>Option Trial is the basis for discussion and </a:t>
            </a:r>
            <a:r>
              <a:rPr lang="en-US" sz="1600" dirty="0"/>
              <a:t>suggests</a:t>
            </a:r>
            <a:r>
              <a:rPr lang="en-US" sz="1800" dirty="0"/>
              <a:t> a reform plan.</a:t>
            </a:r>
            <a:endParaRPr sz="1800" dirty="0"/>
          </a:p>
        </p:txBody>
      </p:sp>
      <p:sp>
        <p:nvSpPr>
          <p:cNvPr id="6" name="スライド番号プレースホルダー 2">
            <a:extLst>
              <a:ext uri="{FF2B5EF4-FFF2-40B4-BE49-F238E27FC236}">
                <a16:creationId xmlns:a16="http://schemas.microsoft.com/office/drawing/2014/main" id="{3183F045-2E52-41AD-A62D-1D6E2AA99DE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テキスト ボックス 4">
            <a:extLst>
              <a:ext uri="{FF2B5EF4-FFF2-40B4-BE49-F238E27FC236}">
                <a16:creationId xmlns:a16="http://schemas.microsoft.com/office/drawing/2014/main" id="{3BE79E03-FFB1-4E3E-A8DE-4613E77068FC}"/>
              </a:ext>
            </a:extLst>
          </p:cNvPr>
          <p:cNvSpPr txBox="1"/>
          <p:nvPr/>
        </p:nvSpPr>
        <p:spPr>
          <a:xfrm>
            <a:off x="961849" y="3090446"/>
            <a:ext cx="2411238"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the end of adjustment</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8" name="角丸四角形 5">
            <a:extLst>
              <a:ext uri="{FF2B5EF4-FFF2-40B4-BE49-F238E27FC236}">
                <a16:creationId xmlns:a16="http://schemas.microsoft.com/office/drawing/2014/main" id="{2C4178C6-A3E7-475A-B094-4DA9094133A7}"/>
              </a:ext>
            </a:extLst>
          </p:cNvPr>
          <p:cNvSpPr/>
          <p:nvPr/>
        </p:nvSpPr>
        <p:spPr>
          <a:xfrm>
            <a:off x="837038" y="3429000"/>
            <a:ext cx="2666673" cy="1260000"/>
          </a:xfrm>
          <a:prstGeom prst="roundRect">
            <a:avLst/>
          </a:prstGeom>
          <a:solidFill>
            <a:schemeClr val="accent5">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9" name="角丸四角形 6">
            <a:extLst>
              <a:ext uri="{FF2B5EF4-FFF2-40B4-BE49-F238E27FC236}">
                <a16:creationId xmlns:a16="http://schemas.microsoft.com/office/drawing/2014/main" id="{FB53EB07-1D38-4D5E-8F0A-7923EFDE230E}"/>
              </a:ext>
            </a:extLst>
          </p:cNvPr>
          <p:cNvSpPr/>
          <p:nvPr/>
        </p:nvSpPr>
        <p:spPr>
          <a:xfrm>
            <a:off x="851563" y="4905304"/>
            <a:ext cx="2628000" cy="1260000"/>
          </a:xfrm>
          <a:prstGeom prst="round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 Case IV, V, VI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The replacement rate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will fall below 50%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before the end of adjustment.</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0" name="テキスト ボックス 7">
            <a:extLst>
              <a:ext uri="{FF2B5EF4-FFF2-40B4-BE49-F238E27FC236}">
                <a16:creationId xmlns:a16="http://schemas.microsoft.com/office/drawing/2014/main" id="{6DA0C8A4-A643-465C-8A0C-1BDE379E8BC3}"/>
              </a:ext>
            </a:extLst>
          </p:cNvPr>
          <p:cNvSpPr txBox="1"/>
          <p:nvPr/>
        </p:nvSpPr>
        <p:spPr>
          <a:xfrm>
            <a:off x="1771058" y="3678123"/>
            <a:ext cx="1732654"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51.9% (FY 2046)</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51.6% (FY 2046)</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50.8% (FY 2047)</a:t>
            </a:r>
          </a:p>
        </p:txBody>
      </p:sp>
      <p:sp>
        <p:nvSpPr>
          <p:cNvPr id="11" name="テキスト ボックス 8">
            <a:extLst>
              <a:ext uri="{FF2B5EF4-FFF2-40B4-BE49-F238E27FC236}">
                <a16:creationId xmlns:a16="http://schemas.microsoft.com/office/drawing/2014/main" id="{3BEEA61A-5000-4040-8C98-698257376A75}"/>
              </a:ext>
            </a:extLst>
          </p:cNvPr>
          <p:cNvSpPr txBox="1"/>
          <p:nvPr/>
        </p:nvSpPr>
        <p:spPr>
          <a:xfrm>
            <a:off x="875667" y="3678123"/>
            <a:ext cx="89319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I </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II</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Case III</a:t>
            </a:r>
          </a:p>
        </p:txBody>
      </p:sp>
      <p:sp>
        <p:nvSpPr>
          <p:cNvPr id="12" name="二等辺三角形 10">
            <a:extLst>
              <a:ext uri="{FF2B5EF4-FFF2-40B4-BE49-F238E27FC236}">
                <a16:creationId xmlns:a16="http://schemas.microsoft.com/office/drawing/2014/main" id="{45DEFE84-0A5F-4170-B4F6-4F1CF37040F7}"/>
              </a:ext>
            </a:extLst>
          </p:cNvPr>
          <p:cNvSpPr/>
          <p:nvPr/>
        </p:nvSpPr>
        <p:spPr>
          <a:xfrm rot="5400000">
            <a:off x="3721287" y="4651586"/>
            <a:ext cx="1242521" cy="381526"/>
          </a:xfrm>
          <a:prstGeom prst="triangl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3" name="雲 1">
            <a:extLst>
              <a:ext uri="{FF2B5EF4-FFF2-40B4-BE49-F238E27FC236}">
                <a16:creationId xmlns:a16="http://schemas.microsoft.com/office/drawing/2014/main" id="{98D884A9-5820-4B8A-AD29-6AECDD299AC0}"/>
              </a:ext>
            </a:extLst>
          </p:cNvPr>
          <p:cNvSpPr/>
          <p:nvPr/>
        </p:nvSpPr>
        <p:spPr>
          <a:xfrm>
            <a:off x="4655840" y="3942249"/>
            <a:ext cx="3096344" cy="1800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4" name="二等辺三角形 11">
            <a:extLst>
              <a:ext uri="{FF2B5EF4-FFF2-40B4-BE49-F238E27FC236}">
                <a16:creationId xmlns:a16="http://schemas.microsoft.com/office/drawing/2014/main" id="{5D665FC1-5148-4B70-A074-9B76E74717C3}"/>
              </a:ext>
            </a:extLst>
          </p:cNvPr>
          <p:cNvSpPr/>
          <p:nvPr/>
        </p:nvSpPr>
        <p:spPr>
          <a:xfrm rot="5400000">
            <a:off x="7491744" y="4651587"/>
            <a:ext cx="1242521" cy="381526"/>
          </a:xfrm>
          <a:prstGeom prst="triangl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5" name="フローチャート: 複数書類 3">
            <a:extLst>
              <a:ext uri="{FF2B5EF4-FFF2-40B4-BE49-F238E27FC236}">
                <a16:creationId xmlns:a16="http://schemas.microsoft.com/office/drawing/2014/main" id="{3ED654A7-D30C-492D-8F3F-3A567D93DB14}"/>
              </a:ext>
            </a:extLst>
          </p:cNvPr>
          <p:cNvSpPr/>
          <p:nvPr/>
        </p:nvSpPr>
        <p:spPr>
          <a:xfrm>
            <a:off x="8906609" y="3678122"/>
            <a:ext cx="2445604" cy="2487181"/>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Option Trial</a:t>
            </a:r>
            <a:endPar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16" name="テキスト ボックス 13">
            <a:extLst>
              <a:ext uri="{FF2B5EF4-FFF2-40B4-BE49-F238E27FC236}">
                <a16:creationId xmlns:a16="http://schemas.microsoft.com/office/drawing/2014/main" id="{6CF4336B-795D-44C8-A056-D6A4ACA9D35E}"/>
              </a:ext>
            </a:extLst>
          </p:cNvPr>
          <p:cNvSpPr txBox="1"/>
          <p:nvPr/>
        </p:nvSpPr>
        <p:spPr>
          <a:xfrm>
            <a:off x="854439" y="6453336"/>
            <a:ext cx="4384534"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Ministry of Health, Labour and Welfare, FY 2019 Financial Review, (2019)</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7" name="テキスト ボックス 12">
            <a:extLst>
              <a:ext uri="{FF2B5EF4-FFF2-40B4-BE49-F238E27FC236}">
                <a16:creationId xmlns:a16="http://schemas.microsoft.com/office/drawing/2014/main" id="{CF395299-9456-4F28-9598-858F4C6B47BD}"/>
              </a:ext>
            </a:extLst>
          </p:cNvPr>
          <p:cNvSpPr txBox="1"/>
          <p:nvPr/>
        </p:nvSpPr>
        <p:spPr>
          <a:xfrm>
            <a:off x="4511824" y="4437112"/>
            <a:ext cx="3528392"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What reforms will be necessary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in the future?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What should we discuss?</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1329605016"/>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1484617-4827-439C-9C78-B2145E84D524}"/>
              </a:ext>
            </a:extLst>
          </p:cNvPr>
          <p:cNvSpPr>
            <a:spLocks noGrp="1" noChangeArrowheads="1"/>
          </p:cNvSpPr>
          <p:nvPr>
            <p:ph type="title"/>
          </p:nvPr>
        </p:nvSpPr>
        <p:spPr>
          <a:xfrm>
            <a:off x="838200" y="365125"/>
            <a:ext cx="10515600" cy="1325563"/>
          </a:xfrm>
        </p:spPr>
        <p:txBody>
          <a:bodyPr/>
          <a:lstStyle/>
          <a:p>
            <a:pPr eaLnBrk="1" hangingPunct="1"/>
            <a:r>
              <a:rPr lang="en-US" altLang="fr-FR" sz="2400" dirty="0"/>
              <a:t>1. FY 2019 Financial Verification of the public pension</a:t>
            </a:r>
            <a:br>
              <a:rPr lang="en-US" altLang="fr-FR" sz="2400" dirty="0"/>
            </a:br>
            <a:r>
              <a:rPr lang="en-US" altLang="fr-FR" sz="2400" dirty="0"/>
              <a:t>(6) Option A</a:t>
            </a:r>
            <a:endParaRPr lang="fr-FR" altLang="fr-FR" sz="2400" dirty="0"/>
          </a:p>
        </p:txBody>
      </p:sp>
      <p:sp>
        <p:nvSpPr>
          <p:cNvPr id="5" name="Espace réservé du contenu 2">
            <a:extLst>
              <a:ext uri="{FF2B5EF4-FFF2-40B4-BE49-F238E27FC236}">
                <a16:creationId xmlns:a16="http://schemas.microsoft.com/office/drawing/2014/main" id="{2DE834A2-AF1C-4973-8484-F32DA47272A4}"/>
              </a:ext>
            </a:extLst>
          </p:cNvPr>
          <p:cNvSpPr>
            <a:spLocks noGrp="1" noChangeArrowheads="1"/>
          </p:cNvSpPr>
          <p:nvPr>
            <p:ph idx="1"/>
          </p:nvPr>
        </p:nvSpPr>
        <p:spPr>
          <a:xfrm>
            <a:off x="838200" y="1825625"/>
            <a:ext cx="10515600" cy="4351338"/>
          </a:xfrm>
        </p:spPr>
        <p:txBody>
          <a:bodyPr/>
          <a:lstStyle/>
          <a:p>
            <a:pPr eaLnBrk="1" hangingPunct="1"/>
            <a:r>
              <a:rPr lang="en-US" sz="1800" dirty="0"/>
              <a:t>Option A is Further Expansion of the EPI coverage.</a:t>
            </a:r>
            <a:endParaRPr sz="1800" dirty="0"/>
          </a:p>
        </p:txBody>
      </p:sp>
      <p:sp>
        <p:nvSpPr>
          <p:cNvPr id="6" name="スライド番号プレースホルダー 2">
            <a:extLst>
              <a:ext uri="{FF2B5EF4-FFF2-40B4-BE49-F238E27FC236}">
                <a16:creationId xmlns:a16="http://schemas.microsoft.com/office/drawing/2014/main" id="{1F2DB967-FAE0-4107-AF40-1741DAEEC20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角丸四角形 9">
            <a:extLst>
              <a:ext uri="{FF2B5EF4-FFF2-40B4-BE49-F238E27FC236}">
                <a16:creationId xmlns:a16="http://schemas.microsoft.com/office/drawing/2014/main" id="{0DE65920-B264-4F4A-96BD-C8D807E7CF75}"/>
              </a:ext>
            </a:extLst>
          </p:cNvPr>
          <p:cNvSpPr/>
          <p:nvPr/>
        </p:nvSpPr>
        <p:spPr>
          <a:xfrm>
            <a:off x="839416" y="3069283"/>
            <a:ext cx="1872208" cy="2736850"/>
          </a:xfrm>
          <a:prstGeom prst="round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50.8%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rPr>
              <a:t>(Case III, FY 2047)</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sp>
        <p:nvSpPr>
          <p:cNvPr id="8" name="テキスト ボックス 10">
            <a:extLst>
              <a:ext uri="{FF2B5EF4-FFF2-40B4-BE49-F238E27FC236}">
                <a16:creationId xmlns:a16="http://schemas.microsoft.com/office/drawing/2014/main" id="{5AD73995-D51B-44EA-BD90-626BC3C2253A}"/>
              </a:ext>
            </a:extLst>
          </p:cNvPr>
          <p:cNvSpPr txBox="1"/>
          <p:nvPr/>
        </p:nvSpPr>
        <p:spPr>
          <a:xfrm>
            <a:off x="839416" y="3706685"/>
            <a:ext cx="1883849"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The replacement rate</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aphicFrame>
        <p:nvGraphicFramePr>
          <p:cNvPr id="9" name="表 11">
            <a:extLst>
              <a:ext uri="{FF2B5EF4-FFF2-40B4-BE49-F238E27FC236}">
                <a16:creationId xmlns:a16="http://schemas.microsoft.com/office/drawing/2014/main" id="{0B059C7F-AD74-4B36-8031-F30F2674142C}"/>
              </a:ext>
            </a:extLst>
          </p:cNvPr>
          <p:cNvGraphicFramePr>
            <a:graphicFrameLocks noGrp="1"/>
          </p:cNvGraphicFramePr>
          <p:nvPr/>
        </p:nvGraphicFramePr>
        <p:xfrm>
          <a:off x="3530531" y="2781250"/>
          <a:ext cx="7822053" cy="3575101"/>
        </p:xfrm>
        <a:graphic>
          <a:graphicData uri="http://schemas.openxmlformats.org/drawingml/2006/table">
            <a:tbl>
              <a:tblPr firstRow="1" bandRow="1">
                <a:tableStyleId>{FABFCF23-3B69-468F-B69F-88F6DE6A72F2}</a:tableStyleId>
              </a:tblPr>
              <a:tblGrid>
                <a:gridCol w="462280">
                  <a:extLst>
                    <a:ext uri="{9D8B030D-6E8A-4147-A177-3AD203B41FA5}">
                      <a16:colId xmlns:a16="http://schemas.microsoft.com/office/drawing/2014/main" val="20000"/>
                    </a:ext>
                  </a:extLst>
                </a:gridCol>
                <a:gridCol w="4608000">
                  <a:extLst>
                    <a:ext uri="{9D8B030D-6E8A-4147-A177-3AD203B41FA5}">
                      <a16:colId xmlns:a16="http://schemas.microsoft.com/office/drawing/2014/main" val="20001"/>
                    </a:ext>
                  </a:extLst>
                </a:gridCol>
                <a:gridCol w="1806893">
                  <a:extLst>
                    <a:ext uri="{9D8B030D-6E8A-4147-A177-3AD203B41FA5}">
                      <a16:colId xmlns:a16="http://schemas.microsoft.com/office/drawing/2014/main" val="20002"/>
                    </a:ext>
                  </a:extLst>
                </a:gridCol>
                <a:gridCol w="944880">
                  <a:extLst>
                    <a:ext uri="{9D8B030D-6E8A-4147-A177-3AD203B41FA5}">
                      <a16:colId xmlns:a16="http://schemas.microsoft.com/office/drawing/2014/main" val="20003"/>
                    </a:ext>
                  </a:extLst>
                </a:gridCol>
              </a:tblGrid>
              <a:tr h="297340">
                <a:tc>
                  <a:txBody>
                    <a:bodyPr/>
                    <a:lstStyle/>
                    <a:p>
                      <a:endParaRPr kumimoji="1" lang="ja-JP" altLang="en-US" sz="1200" dirty="0">
                        <a:latin typeface="Arial" panose="020B0604020202020204" pitchFamily="34" charset="0"/>
                        <a:cs typeface="Arial" panose="020B0604020202020204" pitchFamily="34" charset="0"/>
                      </a:endParaRPr>
                    </a:p>
                  </a:txBody>
                  <a:tcPr/>
                </a:tc>
                <a:tc>
                  <a:txBody>
                    <a:bodyPr/>
                    <a:lstStyle/>
                    <a:p>
                      <a:endParaRPr kumimoji="1" lang="ja-JP" altLang="en-US" sz="1200" dirty="0">
                        <a:latin typeface="Arial" panose="020B0604020202020204" pitchFamily="34" charset="0"/>
                        <a:cs typeface="Arial" panose="020B0604020202020204" pitchFamily="34" charset="0"/>
                      </a:endParaRPr>
                    </a:p>
                  </a:txBody>
                  <a:tcPr/>
                </a:tc>
                <a:tc>
                  <a:txBody>
                    <a:bodyPr/>
                    <a:lstStyle/>
                    <a:p>
                      <a:pPr algn="ctr"/>
                      <a:r>
                        <a:rPr kumimoji="1" lang="en-US" altLang="ja-JP" sz="1200" dirty="0">
                          <a:latin typeface="Arial" panose="020B0604020202020204" pitchFamily="34" charset="0"/>
                          <a:cs typeface="Arial" panose="020B0604020202020204" pitchFamily="34" charset="0"/>
                        </a:rPr>
                        <a:t>The replacement</a:t>
                      </a:r>
                      <a:r>
                        <a:rPr kumimoji="1" lang="en-US" altLang="ja-JP" sz="1200" baseline="0" dirty="0">
                          <a:latin typeface="Arial" panose="020B0604020202020204" pitchFamily="34" charset="0"/>
                          <a:cs typeface="Arial" panose="020B0604020202020204" pitchFamily="34" charset="0"/>
                        </a:rPr>
                        <a:t> rate</a:t>
                      </a:r>
                      <a:endParaRPr kumimoji="1" lang="ja-JP" altLang="en-US" sz="12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200" dirty="0">
                          <a:latin typeface="Arial" panose="020B0604020202020204" pitchFamily="34" charset="0"/>
                          <a:cs typeface="Arial" panose="020B0604020202020204" pitchFamily="34" charset="0"/>
                        </a:rPr>
                        <a:t>The</a:t>
                      </a:r>
                      <a:r>
                        <a:rPr kumimoji="1" lang="en-US" altLang="ja-JP" sz="1200" baseline="0" dirty="0">
                          <a:latin typeface="Arial" panose="020B0604020202020204" pitchFamily="34" charset="0"/>
                          <a:cs typeface="Arial" panose="020B0604020202020204" pitchFamily="34" charset="0"/>
                        </a:rPr>
                        <a:t> effect</a:t>
                      </a:r>
                      <a:endParaRPr kumimoji="1" lang="ja-JP" alt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092587">
                <a:tc>
                  <a:txBody>
                    <a:bodyPr/>
                    <a:lstStyle/>
                    <a:p>
                      <a:pPr algn="ctr"/>
                      <a:r>
                        <a:rPr kumimoji="1" lang="en-US" altLang="ja-JP" sz="1200" dirty="0">
                          <a:latin typeface="Arial" panose="020B0604020202020204" pitchFamily="34" charset="0"/>
                          <a:cs typeface="Arial" panose="020B0604020202020204" pitchFamily="34" charset="0"/>
                        </a:rPr>
                        <a:t>A-1</a:t>
                      </a:r>
                      <a:endParaRPr kumimoji="1" lang="ja-JP" altLang="en-US" sz="1200" dirty="0">
                        <a:latin typeface="Arial" panose="020B0604020202020204" pitchFamily="34" charset="0"/>
                        <a:cs typeface="Arial" panose="020B0604020202020204" pitchFamily="34" charset="0"/>
                      </a:endParaRPr>
                    </a:p>
                  </a:txBody>
                  <a:tcPr anchor="ctr"/>
                </a:tc>
                <a:tc>
                  <a:txBody>
                    <a:bodyPr/>
                    <a:lstStyle/>
                    <a:p>
                      <a:r>
                        <a:rPr kumimoji="1" lang="en-US" altLang="ja-JP" sz="1400" dirty="0">
                          <a:latin typeface="Arial" panose="020B0604020202020204" pitchFamily="34" charset="0"/>
                          <a:cs typeface="Arial" panose="020B0604020202020204" pitchFamily="34" charset="0"/>
                        </a:rPr>
                        <a:t>Extending the coverage to non-regular employees working on the same conditions as the current provision except for the size of the workplace (with no more than 500 employees) &gt; About 1.25 mil. expansion</a:t>
                      </a:r>
                      <a:endParaRPr kumimoji="1" lang="ja-JP" altLang="en-US" sz="14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51.4%</a:t>
                      </a:r>
                      <a:endParaRPr kumimoji="1" lang="ja-JP" altLang="en-US" sz="16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+ 0.6%</a:t>
                      </a:r>
                      <a:endParaRPr kumimoji="1" lang="ja-JP" alt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092587">
                <a:tc>
                  <a:txBody>
                    <a:bodyPr/>
                    <a:lstStyle/>
                    <a:p>
                      <a:pPr algn="ctr"/>
                      <a:r>
                        <a:rPr kumimoji="1" lang="en-US" altLang="ja-JP" sz="1200" dirty="0">
                          <a:latin typeface="Arial" panose="020B0604020202020204" pitchFamily="34" charset="0"/>
                          <a:cs typeface="Arial" panose="020B0604020202020204" pitchFamily="34" charset="0"/>
                        </a:rPr>
                        <a:t>A-2</a:t>
                      </a:r>
                      <a:endParaRPr kumimoji="1" lang="ja-JP" altLang="en-US" sz="1200" dirty="0">
                        <a:latin typeface="Arial" panose="020B0604020202020204" pitchFamily="34" charset="0"/>
                        <a:cs typeface="Arial" panose="020B0604020202020204" pitchFamily="34" charset="0"/>
                      </a:endParaRPr>
                    </a:p>
                  </a:txBody>
                  <a:tcPr anchor="ctr"/>
                </a:tc>
                <a:tc>
                  <a:txBody>
                    <a:bodyPr/>
                    <a:lstStyle/>
                    <a:p>
                      <a:r>
                        <a:rPr kumimoji="1" lang="en-US" altLang="ja-JP" sz="1400" dirty="0">
                          <a:latin typeface="Arial" panose="020B0604020202020204" pitchFamily="34" charset="0"/>
                          <a:cs typeface="Arial" panose="020B0604020202020204" pitchFamily="34" charset="0"/>
                        </a:rPr>
                        <a:t>Extending the coverage on the same conditions as the current provision except for the size of the workplace and the monthly salary &gt; About 3.25 mil. expansion</a:t>
                      </a:r>
                      <a:endParaRPr kumimoji="1" lang="ja-JP" altLang="en-US" sz="14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51.9%</a:t>
                      </a:r>
                      <a:endParaRPr kumimoji="1" lang="ja-JP" altLang="en-US" sz="16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a:t>
                      </a:r>
                      <a:r>
                        <a:rPr kumimoji="1" lang="en-US" altLang="ja-JP" sz="1600" baseline="0" dirty="0">
                          <a:latin typeface="Arial" panose="020B0604020202020204" pitchFamily="34" charset="0"/>
                          <a:cs typeface="Arial" panose="020B0604020202020204" pitchFamily="34" charset="0"/>
                        </a:rPr>
                        <a:t> 1.1%</a:t>
                      </a:r>
                      <a:endParaRPr kumimoji="1" lang="ja-JP" alt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1092587">
                <a:tc>
                  <a:txBody>
                    <a:bodyPr/>
                    <a:lstStyle/>
                    <a:p>
                      <a:pPr algn="ctr"/>
                      <a:r>
                        <a:rPr kumimoji="1" lang="en-US" altLang="ja-JP" sz="1200" dirty="0">
                          <a:latin typeface="Arial" panose="020B0604020202020204" pitchFamily="34" charset="0"/>
                          <a:cs typeface="Arial" panose="020B0604020202020204" pitchFamily="34" charset="0"/>
                        </a:rPr>
                        <a:t>A-3</a:t>
                      </a:r>
                      <a:endParaRPr kumimoji="1" lang="ja-JP" altLang="en-US" sz="1200" dirty="0">
                        <a:latin typeface="Arial" panose="020B0604020202020204" pitchFamily="34" charset="0"/>
                        <a:cs typeface="Arial" panose="020B0604020202020204" pitchFamily="34" charset="0"/>
                      </a:endParaRPr>
                    </a:p>
                  </a:txBody>
                  <a:tcPr anchor="ctr"/>
                </a:tc>
                <a:tc>
                  <a:txBody>
                    <a:bodyPr/>
                    <a:lstStyle/>
                    <a:p>
                      <a:r>
                        <a:rPr kumimoji="1" lang="en-US" altLang="ja-JP" sz="1400" dirty="0">
                          <a:latin typeface="Arial" panose="020B0604020202020204" pitchFamily="34" charset="0"/>
                          <a:cs typeface="Arial" panose="020B0604020202020204" pitchFamily="34" charset="0"/>
                        </a:rPr>
                        <a:t>Extending the coverage to the non-regular employees earning no less than JPY 58,000 per month including students and those working for the workplace for less than a year &gt; About 10.5 mil. expansion</a:t>
                      </a:r>
                      <a:endParaRPr kumimoji="1" lang="ja-JP" altLang="en-US" sz="14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55.7%</a:t>
                      </a:r>
                      <a:endParaRPr kumimoji="1" lang="ja-JP" altLang="en-US" sz="16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600" dirty="0">
                          <a:latin typeface="Arial" panose="020B0604020202020204" pitchFamily="34" charset="0"/>
                          <a:cs typeface="Arial" panose="020B0604020202020204" pitchFamily="34" charset="0"/>
                        </a:rPr>
                        <a:t>+ 4.9%</a:t>
                      </a:r>
                      <a:endParaRPr kumimoji="1" lang="ja-JP" alt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
        <p:nvSpPr>
          <p:cNvPr id="10" name="二等辺三角形 13">
            <a:extLst>
              <a:ext uri="{FF2B5EF4-FFF2-40B4-BE49-F238E27FC236}">
                <a16:creationId xmlns:a16="http://schemas.microsoft.com/office/drawing/2014/main" id="{54929373-64A5-495A-A771-8979A4D813F5}"/>
              </a:ext>
            </a:extLst>
          </p:cNvPr>
          <p:cNvSpPr/>
          <p:nvPr/>
        </p:nvSpPr>
        <p:spPr>
          <a:xfrm rot="5400000">
            <a:off x="2547672" y="4363876"/>
            <a:ext cx="1242521" cy="381526"/>
          </a:xfrm>
          <a:prstGeom prst="triangl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1" name="テキスト ボックス 12">
            <a:extLst>
              <a:ext uri="{FF2B5EF4-FFF2-40B4-BE49-F238E27FC236}">
                <a16:creationId xmlns:a16="http://schemas.microsoft.com/office/drawing/2014/main" id="{92C01E93-8218-4450-A88A-CE448BB31727}"/>
              </a:ext>
            </a:extLst>
          </p:cNvPr>
          <p:cNvSpPr txBox="1"/>
          <p:nvPr/>
        </p:nvSpPr>
        <p:spPr>
          <a:xfrm>
            <a:off x="854439" y="6453336"/>
            <a:ext cx="4384534"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Source: Ministry of Health, Labour and Welfare, FY 2019 Financial Review, (2019)</a:t>
            </a:r>
            <a:endPar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567198379"/>
      </p:ext>
    </p:extLst>
  </p:cSld>
  <p:clrMapOvr>
    <a:masterClrMapping/>
  </p:clrMapOvr>
  <p:transition spd="slow">
    <p:strips dir="rd"/>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9050">
          <a:tailEnd type="none" w="lg" len="lg"/>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25400">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2771</Words>
  <Application>Microsoft Office PowerPoint</Application>
  <PresentationFormat>Grand écran</PresentationFormat>
  <Paragraphs>350</Paragraphs>
  <Slides>23</Slides>
  <Notes>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Roboto</vt:lpstr>
      <vt:lpstr>Verdana</vt:lpstr>
      <vt:lpstr>Wingdings</vt:lpstr>
      <vt:lpstr>Thème Office</vt:lpstr>
      <vt:lpstr>1_Thème Office</vt:lpstr>
      <vt:lpstr>Présentation PowerPoint</vt:lpstr>
      <vt:lpstr>Présentation PowerPoint</vt:lpstr>
      <vt:lpstr>Contents</vt:lpstr>
      <vt:lpstr>1. FY 2019 Financial Verification of the public pension (1) Japanese pension system</vt:lpstr>
      <vt:lpstr>Présentation PowerPoint</vt:lpstr>
      <vt:lpstr>1. FY 2019 Financial Verification of the public pension (3) Financial Verification of the public pension</vt:lpstr>
      <vt:lpstr>1. FY 2019 Financial Verification of the public pension (4) Summary of FY 2019 Financial Verification</vt:lpstr>
      <vt:lpstr>1. FY 2019 Financial Verification of the public pension (5) Option Trial</vt:lpstr>
      <vt:lpstr>1. FY 2019 Financial Verification of the public pension (6) Option A</vt:lpstr>
      <vt:lpstr>1. FY 2019 Financial Verification of the public pension (7) Option B</vt:lpstr>
      <vt:lpstr>2. Current Situation in the work environment for women and elderly (1) Changes in the employment rate</vt:lpstr>
      <vt:lpstr>2. Current Situation in the work environment for women and elderly (2) Changes in the life expectancy</vt:lpstr>
      <vt:lpstr>2. Current Situation in the work environment for women and elderly (3) Health status and willingness to work</vt:lpstr>
      <vt:lpstr>3. Current Situation in private pension (1) Changes in corporate and individual pension</vt:lpstr>
      <vt:lpstr>3. Current Situation in private pension (2) Trends in DB and Corporate DC</vt:lpstr>
      <vt:lpstr>3. Current Situation in private pension (3) Retirement Benefit Plans’ Coverage</vt:lpstr>
      <vt:lpstr>3. Current Situation in private pension (4) Individual DC (iDeCo)</vt:lpstr>
      <vt:lpstr>3. Current Situation in private pension (5) iDeCo participants</vt:lpstr>
      <vt:lpstr>4. Future Issues</vt:lpstr>
      <vt:lpstr>5. Solutions in Japan</vt:lpstr>
      <vt:lpstr>6. Suggestions to other countries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Benoit BENNETOT</cp:lastModifiedBy>
  <cp:revision>22</cp:revision>
  <dcterms:created xsi:type="dcterms:W3CDTF">2020-01-19T10:38:42Z</dcterms:created>
  <dcterms:modified xsi:type="dcterms:W3CDTF">2020-04-02T10:06:33Z</dcterms:modified>
</cp:coreProperties>
</file>