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24"/>
  </p:notesMasterIdLst>
  <p:sldIdLst>
    <p:sldId id="256" r:id="rId3"/>
    <p:sldId id="257" r:id="rId4"/>
    <p:sldId id="260" r:id="rId5"/>
    <p:sldId id="299" r:id="rId6"/>
    <p:sldId id="298" r:id="rId7"/>
    <p:sldId id="297" r:id="rId8"/>
    <p:sldId id="296" r:id="rId9"/>
    <p:sldId id="295" r:id="rId10"/>
    <p:sldId id="294" r:id="rId11"/>
    <p:sldId id="293" r:id="rId12"/>
    <p:sldId id="292" r:id="rId13"/>
    <p:sldId id="291" r:id="rId14"/>
    <p:sldId id="290" r:id="rId15"/>
    <p:sldId id="289" r:id="rId16"/>
    <p:sldId id="288" r:id="rId17"/>
    <p:sldId id="287" r:id="rId18"/>
    <p:sldId id="286" r:id="rId19"/>
    <p:sldId id="285" r:id="rId20"/>
    <p:sldId id="284" r:id="rId21"/>
    <p:sldId id="259" r:id="rId22"/>
    <p:sldId id="261" r:id="rId23"/>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C"/>
    <a:srgbClr val="FE39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86" d="100"/>
          <a:sy n="86" d="100"/>
        </p:scale>
        <p:origin x="4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5347E66-B7F6-4320-84C4-8B64410256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5A83FD2B-E4FB-4F23-9C9A-C24B51A2E1A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D17798B-10C1-4332-975C-D486B5839916}" type="datetimeFigureOut">
              <a:rPr lang="fr-FR"/>
              <a:pPr>
                <a:defRPr/>
              </a:pPr>
              <a:t>02/04/2020</a:t>
            </a:fld>
            <a:endParaRPr lang="fr-FR"/>
          </a:p>
        </p:txBody>
      </p:sp>
      <p:sp>
        <p:nvSpPr>
          <p:cNvPr id="4" name="Espace réservé de l'image des diapositives 3">
            <a:extLst>
              <a:ext uri="{FF2B5EF4-FFF2-40B4-BE49-F238E27FC236}">
                <a16:creationId xmlns:a16="http://schemas.microsoft.com/office/drawing/2014/main" id="{7D0BE945-82FC-4935-A3CC-B856232D30C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notes 4">
            <a:extLst>
              <a:ext uri="{FF2B5EF4-FFF2-40B4-BE49-F238E27FC236}">
                <a16:creationId xmlns:a16="http://schemas.microsoft.com/office/drawing/2014/main" id="{98F55018-D6AD-44C5-A1CC-DD10EF2DC8F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9A74EE44-0531-4EBD-BE49-00B17701967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98DC9FF4-C31E-4C40-AED3-7736697D5B7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B48409E-B983-4D78-8B12-3F08006A05F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34647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18022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305557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89448865-2162-4171-A896-AA5C3E9D48F1}" type="datetime1">
              <a:rPr lang="fr-FR" smtClean="0"/>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2898067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EFFD7A47-AC7F-4336-BD3C-9E0FBE195E51}" type="datetime1">
              <a:rPr lang="fr-FR" smtClean="0"/>
              <a:t>02/04/2020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3098201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CFBC8FCC-2BD3-4C70-B891-D25135F0B867}" type="datetime1">
              <a:rPr lang="fr-FR" smtClean="0"/>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2700824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7737E3E2-A3EE-497A-8010-1FCA91266F2B}" type="datetime1">
              <a:rPr lang="fr-FR" smtClean="0"/>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3330453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F4E9DC5C-4DC7-4E33-B6A6-C40A70A21E42}" type="datetime1">
              <a:rPr lang="fr-FR" smtClean="0"/>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3712184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BDC80E0F-970B-4F98-8E43-EAD5E9815F45}" type="datetime1">
              <a:rPr lang="fr-FR" smtClean="0"/>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2031511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22FD956-E26D-4C97-902D-1FACAD411992}" type="datetime1">
              <a:rPr lang="fr-FR" smtClean="0"/>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2548140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EBFEF6B-9821-438B-934E-1B8F77FE6E0B}" type="datetime1">
              <a:rPr lang="fr-FR" smtClean="0"/>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120822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06B2C78B-EF8E-4E68-B0D7-C7A13DA863BB}"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1077731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F958B582-8DC5-46B2-B46A-6893B8F7F6F3}" type="datetime1">
              <a:rPr lang="fr-FR" smtClean="0"/>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2427701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F30B6DB8-D696-49A2-8094-D2CEBE75356D}" type="datetime1">
              <a:rPr lang="fr-FR" smtClean="0"/>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28992508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3F43096B-BB3D-4EDC-BA41-64A7E8B9079D}" type="datetime1">
              <a:rPr lang="fr-FR" smtClean="0"/>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407799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87829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415725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110178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324279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69466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241182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33363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8E23F918-19F4-48BB-8C4C-75D84FC003B8}" type="datetime1">
              <a:rPr lang="fr-FR" smtClean="0"/>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extLst>
      <p:ext uri="{BB962C8B-B14F-4D97-AF65-F5344CB8AC3E}">
        <p14:creationId xmlns:p14="http://schemas.microsoft.com/office/powerpoint/2010/main" val="31506694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mailto:malcolm.kemp@barnett-waddingham.co.uk" TargetMode="Externa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actuarialcolloquium2020.com/" TargetMode="External"/><Relationship Id="rId4" Type="http://schemas.openxmlformats.org/officeDocument/2006/relationships/hyperlink" Target="mailto:malcolm.kemp@nematrian.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tuary.eu/wp-content/uploads/2019/12/Solvency-II-Risk-Margin-FINAL-1.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447675" y="2338955"/>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en-US" altLang="fr-FR" sz="3600" b="1" dirty="0">
                <a:solidFill>
                  <a:srgbClr val="C00000"/>
                </a:solidFill>
                <a:latin typeface="Roboto" panose="02000000000000000000" pitchFamily="2" charset="0"/>
                <a:ea typeface="Roboto" panose="02000000000000000000" pitchFamily="2" charset="0"/>
              </a:rPr>
              <a:t>The Design of the Solvency II Risk Margin</a:t>
            </a:r>
          </a:p>
        </p:txBody>
      </p:sp>
      <p:sp>
        <p:nvSpPr>
          <p:cNvPr id="4101" name="Inhaltsplatzhalter 15">
            <a:extLst>
              <a:ext uri="{FF2B5EF4-FFF2-40B4-BE49-F238E27FC236}">
                <a16:creationId xmlns:a16="http://schemas.microsoft.com/office/drawing/2014/main" id="{892830A4-B737-494A-9055-14DEFE9D8CF1}"/>
              </a:ext>
            </a:extLst>
          </p:cNvPr>
          <p:cNvSpPr txBox="1">
            <a:spLocks noChangeArrowheads="1"/>
          </p:cNvSpPr>
          <p:nvPr/>
        </p:nvSpPr>
        <p:spPr bwMode="auto">
          <a:xfrm>
            <a:off x="447675" y="4314825"/>
            <a:ext cx="6924675"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buSzTx/>
              <a:buNone/>
            </a:pPr>
            <a:r>
              <a:rPr lang="en-US" altLang="fr-FR" sz="2400" b="1" dirty="0">
                <a:latin typeface="Calibri" panose="020F0502020204030204" pitchFamily="34" charset="0"/>
              </a:rPr>
              <a:t>Malcolm Kemp</a:t>
            </a:r>
          </a:p>
          <a:p>
            <a:pPr eaLnBrk="1" hangingPunct="1">
              <a:buSzTx/>
              <a:buFont typeface="Arial" panose="020B0604020202020204" pitchFamily="34" charset="0"/>
              <a:buNone/>
            </a:pPr>
            <a:endParaRPr lang="en-US" altLang="fr-FR" sz="2400" dirty="0">
              <a:latin typeface="Calibri" panose="020F0502020204030204" pitchFamily="34" charset="0"/>
            </a:endParaRPr>
          </a:p>
          <a:p>
            <a:pPr eaLnBrk="1" hangingPunct="1">
              <a:buSzTx/>
              <a:buFont typeface="Arial" panose="020B0604020202020204" pitchFamily="34" charset="0"/>
              <a:buNone/>
            </a:pPr>
            <a:r>
              <a:rPr lang="en-US" altLang="fr-FR" sz="2400" b="1" dirty="0">
                <a:latin typeface="Calibri" panose="020F0502020204030204" pitchFamily="34" charset="0"/>
              </a:rPr>
              <a:t>May 11</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 May 15</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2020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C3FBD9FF-5FF1-4761-B7C6-7D8714412985}"/>
              </a:ext>
            </a:extLst>
          </p:cNvPr>
          <p:cNvSpPr>
            <a:spLocks noGrp="1" noChangeArrowheads="1"/>
          </p:cNvSpPr>
          <p:nvPr>
            <p:ph type="title"/>
          </p:nvPr>
        </p:nvSpPr>
        <p:spPr>
          <a:xfrm>
            <a:off x="838200" y="365125"/>
            <a:ext cx="10515600" cy="1325563"/>
          </a:xfrm>
        </p:spPr>
        <p:txBody>
          <a:bodyPr/>
          <a:lstStyle/>
          <a:p>
            <a:pPr eaLnBrk="1" hangingPunct="1"/>
            <a:r>
              <a:rPr lang="en-GB" dirty="0"/>
              <a:t>Desirable qualities for RM</a:t>
            </a:r>
            <a:endParaRPr lang="en-GB" altLang="fr-FR" dirty="0"/>
          </a:p>
        </p:txBody>
      </p:sp>
      <p:sp>
        <p:nvSpPr>
          <p:cNvPr id="5" name="Espace réservé du contenu 2">
            <a:extLst>
              <a:ext uri="{FF2B5EF4-FFF2-40B4-BE49-F238E27FC236}">
                <a16:creationId xmlns:a16="http://schemas.microsoft.com/office/drawing/2014/main" id="{08B4E46C-C99F-478B-BB0F-74EFF44A9D44}"/>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RM design should ideally be </a:t>
            </a:r>
            <a:r>
              <a:rPr lang="en-GB" sz="2400" b="1" dirty="0">
                <a:solidFill>
                  <a:srgbClr val="7030A0"/>
                </a:solidFill>
              </a:rPr>
              <a:t>theoretically sound</a:t>
            </a:r>
          </a:p>
          <a:p>
            <a:pPr algn="just">
              <a:lnSpc>
                <a:spcPct val="100000"/>
              </a:lnSpc>
              <a:spcBef>
                <a:spcPts val="600"/>
              </a:spcBef>
              <a:spcAft>
                <a:spcPts val="600"/>
              </a:spcAft>
            </a:pPr>
            <a:r>
              <a:rPr lang="en-GB" sz="2400" dirty="0"/>
              <a:t>But other desirable criteria include:</a:t>
            </a:r>
          </a:p>
          <a:p>
            <a:pPr lvl="1" algn="just">
              <a:lnSpc>
                <a:spcPct val="100000"/>
              </a:lnSpc>
              <a:spcBef>
                <a:spcPts val="600"/>
              </a:spcBef>
              <a:spcAft>
                <a:spcPts val="600"/>
              </a:spcAft>
            </a:pPr>
            <a:r>
              <a:rPr lang="en-GB" sz="2000" dirty="0"/>
              <a:t>Robustness of end result</a:t>
            </a:r>
          </a:p>
          <a:p>
            <a:pPr lvl="1" algn="just">
              <a:lnSpc>
                <a:spcPct val="100000"/>
              </a:lnSpc>
              <a:spcBef>
                <a:spcPts val="600"/>
              </a:spcBef>
              <a:spcAft>
                <a:spcPts val="600"/>
              </a:spcAft>
            </a:pPr>
            <a:r>
              <a:rPr lang="en-GB" sz="2000" dirty="0"/>
              <a:t>Ease of interpretability of the formulae involved</a:t>
            </a:r>
          </a:p>
          <a:p>
            <a:pPr lvl="1" algn="just">
              <a:lnSpc>
                <a:spcPct val="100000"/>
              </a:lnSpc>
              <a:spcBef>
                <a:spcPts val="600"/>
              </a:spcBef>
              <a:spcAft>
                <a:spcPts val="600"/>
              </a:spcAft>
            </a:pPr>
            <a:r>
              <a:rPr lang="en-GB" sz="2000" dirty="0"/>
              <a:t>Simplicity of computation</a:t>
            </a:r>
          </a:p>
          <a:p>
            <a:pPr lvl="1" algn="just">
              <a:lnSpc>
                <a:spcPct val="100000"/>
              </a:lnSpc>
              <a:spcBef>
                <a:spcPts val="600"/>
              </a:spcBef>
              <a:spcAft>
                <a:spcPts val="600"/>
              </a:spcAft>
            </a:pPr>
            <a:r>
              <a:rPr lang="en-GB" sz="2000" dirty="0"/>
              <a:t>Risk responsiveness</a:t>
            </a:r>
          </a:p>
          <a:p>
            <a:pPr lvl="1" algn="just">
              <a:lnSpc>
                <a:spcPct val="100000"/>
              </a:lnSpc>
              <a:spcBef>
                <a:spcPts val="600"/>
              </a:spcBef>
              <a:spcAft>
                <a:spcPts val="600"/>
              </a:spcAft>
            </a:pPr>
            <a:r>
              <a:rPr lang="en-GB" sz="2000" dirty="0"/>
              <a:t>Avoidance of undue sensitivity to factors that are largely or wholly irrelevant to features the computation is aiming to capture</a:t>
            </a:r>
          </a:p>
        </p:txBody>
      </p:sp>
    </p:spTree>
    <p:extLst>
      <p:ext uri="{BB962C8B-B14F-4D97-AF65-F5344CB8AC3E}">
        <p14:creationId xmlns:p14="http://schemas.microsoft.com/office/powerpoint/2010/main" val="340072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1DB5F2D0-DB5A-4232-B885-ACB2AA7367F0}"/>
              </a:ext>
            </a:extLst>
          </p:cNvPr>
          <p:cNvSpPr>
            <a:spLocks noGrp="1" noChangeArrowheads="1"/>
          </p:cNvSpPr>
          <p:nvPr>
            <p:ph type="title"/>
          </p:nvPr>
        </p:nvSpPr>
        <p:spPr>
          <a:xfrm>
            <a:off x="838200" y="365125"/>
            <a:ext cx="10515600" cy="1325563"/>
          </a:xfrm>
        </p:spPr>
        <p:txBody>
          <a:bodyPr/>
          <a:lstStyle/>
          <a:p>
            <a:pPr eaLnBrk="1" hangingPunct="1"/>
            <a:r>
              <a:rPr lang="en-GB" dirty="0"/>
              <a:t>Risk coverage</a:t>
            </a:r>
            <a:endParaRPr lang="en-GB" altLang="fr-FR" dirty="0"/>
          </a:p>
        </p:txBody>
      </p:sp>
      <p:sp>
        <p:nvSpPr>
          <p:cNvPr id="5" name="Espace réservé du contenu 2">
            <a:extLst>
              <a:ext uri="{FF2B5EF4-FFF2-40B4-BE49-F238E27FC236}">
                <a16:creationId xmlns:a16="http://schemas.microsoft.com/office/drawing/2014/main" id="{344086F2-D6DA-4EB9-BCB3-5362EC57064B}"/>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b="1" dirty="0">
                <a:solidFill>
                  <a:srgbClr val="7030A0"/>
                </a:solidFill>
              </a:rPr>
              <a:t>Buyer optionality</a:t>
            </a:r>
            <a:r>
              <a:rPr lang="en-GB" sz="2400" dirty="0"/>
              <a:t>. Currently RU assumed to be a shell writing no new business</a:t>
            </a:r>
          </a:p>
          <a:p>
            <a:pPr lvl="1" algn="just">
              <a:lnSpc>
                <a:spcPct val="100000"/>
              </a:lnSpc>
              <a:spcBef>
                <a:spcPts val="600"/>
              </a:spcBef>
              <a:spcAft>
                <a:spcPts val="600"/>
              </a:spcAft>
            </a:pPr>
            <a:r>
              <a:rPr lang="en-GB" sz="2000" dirty="0"/>
              <a:t>But entity most likely to get maximum diversification benefits may be most likely to win auction for insurance obligations?</a:t>
            </a:r>
          </a:p>
          <a:p>
            <a:pPr algn="just">
              <a:lnSpc>
                <a:spcPct val="100000"/>
              </a:lnSpc>
              <a:spcBef>
                <a:spcPts val="600"/>
              </a:spcBef>
              <a:spcAft>
                <a:spcPts val="600"/>
              </a:spcAft>
            </a:pPr>
            <a:r>
              <a:rPr lang="en-GB" sz="2400" b="1" dirty="0">
                <a:solidFill>
                  <a:srgbClr val="7030A0"/>
                </a:solidFill>
              </a:rPr>
              <a:t>Operational risk</a:t>
            </a:r>
          </a:p>
          <a:p>
            <a:pPr lvl="1" algn="just">
              <a:lnSpc>
                <a:spcPct val="100000"/>
              </a:lnSpc>
              <a:spcBef>
                <a:spcPts val="600"/>
              </a:spcBef>
              <a:spcAft>
                <a:spcPts val="600"/>
              </a:spcAft>
            </a:pPr>
            <a:r>
              <a:rPr lang="en-GB" sz="2000" dirty="0"/>
              <a:t>Are consolidators likely to have better operational risk disciplines, because minimising operational risk is more important to them?</a:t>
            </a:r>
          </a:p>
          <a:p>
            <a:pPr algn="just">
              <a:lnSpc>
                <a:spcPct val="100000"/>
              </a:lnSpc>
              <a:spcBef>
                <a:spcPts val="600"/>
              </a:spcBef>
              <a:spcAft>
                <a:spcPts val="600"/>
              </a:spcAft>
            </a:pPr>
            <a:r>
              <a:rPr lang="en-GB" sz="2400" b="1" dirty="0">
                <a:solidFill>
                  <a:srgbClr val="7030A0"/>
                </a:solidFill>
              </a:rPr>
              <a:t>Interest rate (and LTG) risks</a:t>
            </a:r>
          </a:p>
          <a:p>
            <a:pPr lvl="1" algn="just">
              <a:lnSpc>
                <a:spcPct val="100000"/>
              </a:lnSpc>
              <a:spcBef>
                <a:spcPts val="600"/>
              </a:spcBef>
              <a:spcAft>
                <a:spcPts val="600"/>
              </a:spcAft>
            </a:pPr>
            <a:r>
              <a:rPr lang="en-GB" sz="2000" dirty="0"/>
              <a:t>Currently assumed can be hedged away. But is this always possible for long-dated risks e.g. relating to UFR change risk?</a:t>
            </a:r>
          </a:p>
        </p:txBody>
      </p:sp>
    </p:spTree>
    <p:extLst>
      <p:ext uri="{BB962C8B-B14F-4D97-AF65-F5344CB8AC3E}">
        <p14:creationId xmlns:p14="http://schemas.microsoft.com/office/powerpoint/2010/main" val="711850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624FF3C7-0D79-405A-AEA6-40657B98FDDD}"/>
              </a:ext>
            </a:extLst>
          </p:cNvPr>
          <p:cNvSpPr>
            <a:spLocks noGrp="1" noChangeArrowheads="1"/>
          </p:cNvSpPr>
          <p:nvPr>
            <p:ph type="title"/>
          </p:nvPr>
        </p:nvSpPr>
        <p:spPr>
          <a:xfrm>
            <a:off x="838200" y="365125"/>
            <a:ext cx="10515600" cy="1325563"/>
          </a:xfrm>
        </p:spPr>
        <p:txBody>
          <a:bodyPr/>
          <a:lstStyle/>
          <a:p>
            <a:pPr eaLnBrk="1" hangingPunct="1"/>
            <a:r>
              <a:rPr lang="en-GB" dirty="0" err="1"/>
              <a:t>CoC</a:t>
            </a:r>
            <a:r>
              <a:rPr lang="en-GB" dirty="0"/>
              <a:t> rates, discount rates, multi-year dependencies</a:t>
            </a:r>
            <a:endParaRPr lang="en-GB" altLang="fr-FR" dirty="0"/>
          </a:p>
        </p:txBody>
      </p:sp>
      <mc:AlternateContent xmlns:mc="http://schemas.openxmlformats.org/markup-compatibility/2006">
        <mc:Choice xmlns:a14="http://schemas.microsoft.com/office/drawing/2010/main" Requires="a14">
          <p:sp>
            <p:nvSpPr>
              <p:cNvPr id="5" name="Espace réservé du contenu 2">
                <a:extLst>
                  <a:ext uri="{FF2B5EF4-FFF2-40B4-BE49-F238E27FC236}">
                    <a16:creationId xmlns:a16="http://schemas.microsoft.com/office/drawing/2014/main" id="{FACB8194-3FF1-4E6A-886D-913E658CF15A}"/>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CoC rates and discount rates are not mutually independent. Current formula can be generalised in two ways which are mathematically equivalent:</a:t>
                </a:r>
              </a:p>
              <a:p>
                <a:pPr marL="0" lvl="1" indent="0" algn="just">
                  <a:lnSpc>
                    <a:spcPct val="100000"/>
                  </a:lnSpc>
                  <a:spcBef>
                    <a:spcPts val="600"/>
                  </a:spcBef>
                  <a:spcAft>
                    <a:spcPts val="600"/>
                  </a:spcAft>
                  <a:buNone/>
                </a:pPr>
                <a14:m>
                  <m:oMathPara xmlns:m="http://schemas.openxmlformats.org/officeDocument/2006/math">
                    <m:oMathParaPr>
                      <m:jc m:val="centerGroup"/>
                    </m:oMathParaPr>
                    <m:oMath xmlns:m="http://schemas.openxmlformats.org/officeDocument/2006/math">
                      <m:sSup>
                        <m:sSupPr>
                          <m:ctrlPr>
                            <a:rPr lang="en-GB" sz="2000" i="1">
                              <a:latin typeface="Cambria Math" panose="02040503050406030204" pitchFamily="18" charset="0"/>
                            </a:rPr>
                          </m:ctrlPr>
                        </m:sSupPr>
                        <m:e>
                          <m:r>
                            <a:rPr lang="en-GB" sz="2000" i="1">
                              <a:latin typeface="Cambria Math" panose="02040503050406030204" pitchFamily="18" charset="0"/>
                            </a:rPr>
                            <m:t>𝑅𝑀</m:t>
                          </m:r>
                        </m:e>
                        <m:sup>
                          <m:r>
                            <a:rPr lang="en-GB" sz="2000" i="1">
                              <a:latin typeface="Cambria Math" panose="02040503050406030204" pitchFamily="18" charset="0"/>
                            </a:rPr>
                            <m:t>∗</m:t>
                          </m:r>
                        </m:sup>
                      </m:sSup>
                      <m:r>
                        <a:rPr lang="en-GB" sz="2000" i="1">
                          <a:latin typeface="Cambria Math" panose="02040503050406030204" pitchFamily="18" charset="0"/>
                        </a:rPr>
                        <m:t>=</m:t>
                      </m:r>
                      <m:nary>
                        <m:naryPr>
                          <m:chr m:val="∑"/>
                          <m:limLoc m:val="undOvr"/>
                          <m:ctrlPr>
                            <a:rPr lang="en-GB" sz="2000" i="1">
                              <a:latin typeface="Cambria Math" panose="02040503050406030204" pitchFamily="18" charset="0"/>
                            </a:rPr>
                          </m:ctrlPr>
                        </m:naryPr>
                        <m:sub>
                          <m:r>
                            <a:rPr lang="en-GB" sz="2000" i="1">
                              <a:latin typeface="Cambria Math" panose="02040503050406030204" pitchFamily="18" charset="0"/>
                            </a:rPr>
                            <m:t>𝑡</m:t>
                          </m:r>
                          <m:r>
                            <a:rPr lang="en-GB" sz="2000" i="1">
                              <a:latin typeface="Cambria Math" panose="02040503050406030204" pitchFamily="18" charset="0"/>
                            </a:rPr>
                            <m:t>=0</m:t>
                          </m:r>
                        </m:sub>
                        <m:sup>
                          <m:r>
                            <a:rPr lang="en-GB" sz="2000" i="1">
                              <a:latin typeface="Cambria Math" panose="02040503050406030204" pitchFamily="18" charset="0"/>
                            </a:rPr>
                            <m:t>𝑇</m:t>
                          </m:r>
                          <m:r>
                            <a:rPr lang="en-GB" sz="2000" i="1">
                              <a:latin typeface="Cambria Math" panose="02040503050406030204" pitchFamily="18" charset="0"/>
                            </a:rPr>
                            <m:t>−1</m:t>
                          </m:r>
                        </m:sup>
                        <m:e>
                          <m:r>
                            <a:rPr lang="en-GB" sz="2000" i="1">
                              <a:latin typeface="Cambria Math" panose="02040503050406030204" pitchFamily="18" charset="0"/>
                            </a:rPr>
                            <m:t>𝑓𝑖𝑥𝑒𝑑</m:t>
                          </m:r>
                          <m:r>
                            <a:rPr lang="en-GB" sz="2000" i="1">
                              <a:latin typeface="Cambria Math" panose="02040503050406030204" pitchFamily="18" charset="0"/>
                            </a:rPr>
                            <m:t> </m:t>
                          </m:r>
                          <m:r>
                            <a:rPr lang="en-GB" sz="2000" i="1">
                              <a:latin typeface="Cambria Math" panose="02040503050406030204" pitchFamily="18" charset="0"/>
                            </a:rPr>
                            <m:t>𝐶𝑜𝐶</m:t>
                          </m:r>
                          <m:r>
                            <a:rPr lang="en-GB" sz="2000" i="1">
                              <a:latin typeface="Cambria Math" panose="02040503050406030204" pitchFamily="18" charset="0"/>
                            </a:rPr>
                            <m:t> </m:t>
                          </m:r>
                          <m:r>
                            <a:rPr lang="en-GB" sz="2000" i="1">
                              <a:latin typeface="Cambria Math" panose="02040503050406030204" pitchFamily="18" charset="0"/>
                            </a:rPr>
                            <m:t>𝑟𝑎𝑡𝑒</m:t>
                          </m:r>
                          <m:r>
                            <a:rPr lang="en-GB" sz="2000" i="1">
                              <a:latin typeface="Cambria Math" panose="02040503050406030204" pitchFamily="18" charset="0"/>
                            </a:rPr>
                            <m:t>×</m:t>
                          </m:r>
                          <m:f>
                            <m:fPr>
                              <m:ctrlPr>
                                <a:rPr lang="en-GB" sz="2000" i="1">
                                  <a:latin typeface="Cambria Math" panose="02040503050406030204" pitchFamily="18" charset="0"/>
                                </a:rPr>
                              </m:ctrlPr>
                            </m:fPr>
                            <m:num>
                              <m:r>
                                <a:rPr lang="en-GB" sz="2000" i="1">
                                  <a:latin typeface="Cambria Math" panose="02040503050406030204" pitchFamily="18" charset="0"/>
                                </a:rPr>
                                <m:t>𝑆𝐶𝑅</m:t>
                              </m:r>
                              <m:d>
                                <m:dPr>
                                  <m:ctrlPr>
                                    <a:rPr lang="en-GB" sz="2000" i="1">
                                      <a:latin typeface="Cambria Math" panose="02040503050406030204" pitchFamily="18" charset="0"/>
                                    </a:rPr>
                                  </m:ctrlPr>
                                </m:dPr>
                                <m:e>
                                  <m:r>
                                    <a:rPr lang="en-GB" sz="2000" i="1">
                                      <a:latin typeface="Cambria Math" panose="02040503050406030204" pitchFamily="18" charset="0"/>
                                    </a:rPr>
                                    <m:t>𝑡</m:t>
                                  </m:r>
                                </m:e>
                              </m:d>
                            </m:num>
                            <m:den>
                              <m:sSup>
                                <m:sSupPr>
                                  <m:ctrlPr>
                                    <a:rPr lang="en-GB" sz="2000" i="1">
                                      <a:latin typeface="Cambria Math" panose="02040503050406030204" pitchFamily="18" charset="0"/>
                                    </a:rPr>
                                  </m:ctrlPr>
                                </m:sSupPr>
                                <m:e>
                                  <m:d>
                                    <m:dPr>
                                      <m:ctrlPr>
                                        <a:rPr lang="en-GB" sz="2000" i="1">
                                          <a:latin typeface="Cambria Math" panose="02040503050406030204" pitchFamily="18" charset="0"/>
                                        </a:rPr>
                                      </m:ctrlPr>
                                    </m:dPr>
                                    <m:e>
                                      <m:r>
                                        <a:rPr lang="en-GB" sz="2000" i="1">
                                          <a:latin typeface="Cambria Math" panose="02040503050406030204" pitchFamily="18" charset="0"/>
                                        </a:rPr>
                                        <m:t>1+</m:t>
                                      </m:r>
                                      <m:sSup>
                                        <m:sSupPr>
                                          <m:ctrlPr>
                                            <a:rPr lang="en-GB" sz="2000" i="1">
                                              <a:latin typeface="Cambria Math" panose="02040503050406030204" pitchFamily="18" charset="0"/>
                                            </a:rPr>
                                          </m:ctrlPr>
                                        </m:sSupPr>
                                        <m:e>
                                          <m:r>
                                            <a:rPr lang="en-GB" sz="2000" i="1">
                                              <a:latin typeface="Cambria Math" panose="02040503050406030204" pitchFamily="18" charset="0"/>
                                            </a:rPr>
                                            <m:t>𝑟</m:t>
                                          </m:r>
                                        </m:e>
                                        <m:sup>
                                          <m:r>
                                            <a:rPr lang="en-GB" sz="2000" i="1">
                                              <a:latin typeface="Cambria Math" panose="02040503050406030204" pitchFamily="18" charset="0"/>
                                            </a:rPr>
                                            <m:t>∗</m:t>
                                          </m:r>
                                        </m:sup>
                                      </m:sSup>
                                      <m:d>
                                        <m:dPr>
                                          <m:ctrlPr>
                                            <a:rPr lang="en-GB" sz="2000" i="1">
                                              <a:latin typeface="Cambria Math" panose="02040503050406030204" pitchFamily="18" charset="0"/>
                                            </a:rPr>
                                          </m:ctrlPr>
                                        </m:dPr>
                                        <m:e>
                                          <m:r>
                                            <a:rPr lang="en-GB" sz="2000" i="1">
                                              <a:latin typeface="Cambria Math" panose="02040503050406030204" pitchFamily="18" charset="0"/>
                                            </a:rPr>
                                            <m:t>𝑡</m:t>
                                          </m:r>
                                          <m:r>
                                            <a:rPr lang="en-GB" sz="2000" i="1">
                                              <a:latin typeface="Cambria Math" panose="02040503050406030204" pitchFamily="18" charset="0"/>
                                            </a:rPr>
                                            <m:t>+1</m:t>
                                          </m:r>
                                        </m:e>
                                      </m:d>
                                    </m:e>
                                  </m:d>
                                </m:e>
                                <m:sup>
                                  <m:r>
                                    <a:rPr lang="en-GB" sz="2000" i="1">
                                      <a:latin typeface="Cambria Math" panose="02040503050406030204" pitchFamily="18" charset="0"/>
                                    </a:rPr>
                                    <m:t>𝑡</m:t>
                                  </m:r>
                                  <m:r>
                                    <a:rPr lang="en-GB" sz="2000" i="1">
                                      <a:latin typeface="Cambria Math" panose="02040503050406030204" pitchFamily="18" charset="0"/>
                                    </a:rPr>
                                    <m:t>+1</m:t>
                                  </m:r>
                                </m:sup>
                              </m:sSup>
                            </m:den>
                          </m:f>
                        </m:e>
                      </m:nary>
                    </m:oMath>
                  </m:oMathPara>
                </a14:m>
                <a:endParaRPr lang="en-GB" sz="2000" dirty="0"/>
              </a:p>
              <a:p>
                <a:pPr marL="0" lvl="1" indent="0" algn="just">
                  <a:lnSpc>
                    <a:spcPct val="100000"/>
                  </a:lnSpc>
                  <a:spcBef>
                    <a:spcPts val="600"/>
                  </a:spcBef>
                  <a:spcAft>
                    <a:spcPts val="600"/>
                  </a:spcAft>
                  <a:buNone/>
                </a:pPr>
                <a14:m>
                  <m:oMathPara xmlns:m="http://schemas.openxmlformats.org/officeDocument/2006/math">
                    <m:oMathParaPr>
                      <m:jc m:val="centerGroup"/>
                    </m:oMathParaPr>
                    <m:oMath xmlns:m="http://schemas.openxmlformats.org/officeDocument/2006/math">
                      <m:sSup>
                        <m:sSupPr>
                          <m:ctrlPr>
                            <a:rPr lang="en-GB" sz="2000" i="1">
                              <a:latin typeface="Cambria Math" panose="02040503050406030204" pitchFamily="18" charset="0"/>
                            </a:rPr>
                          </m:ctrlPr>
                        </m:sSupPr>
                        <m:e>
                          <m:r>
                            <a:rPr lang="en-GB" sz="2000" i="1">
                              <a:latin typeface="Cambria Math" panose="02040503050406030204" pitchFamily="18" charset="0"/>
                            </a:rPr>
                            <m:t>𝑅𝑀</m:t>
                          </m:r>
                        </m:e>
                        <m:sup>
                          <m:r>
                            <a:rPr lang="en-GB" sz="2000" i="1">
                              <a:latin typeface="Cambria Math" panose="02040503050406030204" pitchFamily="18" charset="0"/>
                            </a:rPr>
                            <m:t>∗∗</m:t>
                          </m:r>
                        </m:sup>
                      </m:sSup>
                      <m:r>
                        <a:rPr lang="en-GB" sz="2000" i="1">
                          <a:latin typeface="Cambria Math" panose="02040503050406030204" pitchFamily="18" charset="0"/>
                        </a:rPr>
                        <m:t>=</m:t>
                      </m:r>
                      <m:nary>
                        <m:naryPr>
                          <m:chr m:val="∑"/>
                          <m:limLoc m:val="undOvr"/>
                          <m:ctrlPr>
                            <a:rPr lang="en-GB" sz="2000" i="1">
                              <a:latin typeface="Cambria Math" panose="02040503050406030204" pitchFamily="18" charset="0"/>
                            </a:rPr>
                          </m:ctrlPr>
                        </m:naryPr>
                        <m:sub>
                          <m:r>
                            <a:rPr lang="en-GB" sz="2000" i="1">
                              <a:latin typeface="Cambria Math" panose="02040503050406030204" pitchFamily="18" charset="0"/>
                            </a:rPr>
                            <m:t>𝑡</m:t>
                          </m:r>
                          <m:r>
                            <a:rPr lang="en-GB" sz="2000" i="1">
                              <a:latin typeface="Cambria Math" panose="02040503050406030204" pitchFamily="18" charset="0"/>
                            </a:rPr>
                            <m:t>=0</m:t>
                          </m:r>
                        </m:sub>
                        <m:sup>
                          <m:r>
                            <a:rPr lang="en-GB" sz="2000" i="1">
                              <a:latin typeface="Cambria Math" panose="02040503050406030204" pitchFamily="18" charset="0"/>
                            </a:rPr>
                            <m:t>𝑇</m:t>
                          </m:r>
                          <m:r>
                            <a:rPr lang="en-GB" sz="2000" i="1">
                              <a:latin typeface="Cambria Math" panose="02040503050406030204" pitchFamily="18" charset="0"/>
                            </a:rPr>
                            <m:t>−1</m:t>
                          </m:r>
                        </m:sup>
                        <m:e>
                          <m:r>
                            <a:rPr lang="en-GB" sz="2000" i="1">
                              <a:latin typeface="Cambria Math" panose="02040503050406030204" pitchFamily="18" charset="0"/>
                            </a:rPr>
                            <m:t>𝑣𝑎𝑟𝑦𝑖𝑛𝑔</m:t>
                          </m:r>
                          <m:r>
                            <a:rPr lang="en-GB" sz="2000" i="1">
                              <a:latin typeface="Cambria Math" panose="02040503050406030204" pitchFamily="18" charset="0"/>
                            </a:rPr>
                            <m:t> </m:t>
                          </m:r>
                          <m:r>
                            <a:rPr lang="en-GB" sz="2000" i="1">
                              <a:latin typeface="Cambria Math" panose="02040503050406030204" pitchFamily="18" charset="0"/>
                            </a:rPr>
                            <m:t>𝐶𝑜𝐶</m:t>
                          </m:r>
                          <m:r>
                            <a:rPr lang="en-GB" sz="2000" i="1">
                              <a:latin typeface="Cambria Math" panose="02040503050406030204" pitchFamily="18" charset="0"/>
                            </a:rPr>
                            <m:t> </m:t>
                          </m:r>
                          <m:r>
                            <a:rPr lang="en-GB" sz="2000" i="1">
                              <a:latin typeface="Cambria Math" panose="02040503050406030204" pitchFamily="18" charset="0"/>
                            </a:rPr>
                            <m:t>𝑟𝑎𝑡𝑒</m:t>
                          </m:r>
                          <m:r>
                            <a:rPr lang="en-GB" sz="2000" i="1">
                              <a:latin typeface="Cambria Math" panose="02040503050406030204" pitchFamily="18" charset="0"/>
                            </a:rPr>
                            <m:t>(</m:t>
                          </m:r>
                          <m:r>
                            <a:rPr lang="en-GB" sz="2000" i="1">
                              <a:latin typeface="Cambria Math" panose="02040503050406030204" pitchFamily="18" charset="0"/>
                            </a:rPr>
                            <m:t>𝑡</m:t>
                          </m:r>
                          <m:r>
                            <a:rPr lang="en-GB" sz="2000" i="1">
                              <a:latin typeface="Cambria Math" panose="02040503050406030204" pitchFamily="18" charset="0"/>
                            </a:rPr>
                            <m:t>)×</m:t>
                          </m:r>
                          <m:f>
                            <m:fPr>
                              <m:ctrlPr>
                                <a:rPr lang="en-GB" sz="2000" i="1">
                                  <a:latin typeface="Cambria Math" panose="02040503050406030204" pitchFamily="18" charset="0"/>
                                </a:rPr>
                              </m:ctrlPr>
                            </m:fPr>
                            <m:num>
                              <m:r>
                                <a:rPr lang="en-GB" sz="2000" i="1">
                                  <a:latin typeface="Cambria Math" panose="02040503050406030204" pitchFamily="18" charset="0"/>
                                </a:rPr>
                                <m:t>𝑆𝐶𝑅</m:t>
                              </m:r>
                              <m:d>
                                <m:dPr>
                                  <m:ctrlPr>
                                    <a:rPr lang="en-GB" sz="2000" i="1">
                                      <a:latin typeface="Cambria Math" panose="02040503050406030204" pitchFamily="18" charset="0"/>
                                    </a:rPr>
                                  </m:ctrlPr>
                                </m:dPr>
                                <m:e>
                                  <m:r>
                                    <a:rPr lang="en-GB" sz="2000" i="1">
                                      <a:latin typeface="Cambria Math" panose="02040503050406030204" pitchFamily="18" charset="0"/>
                                    </a:rPr>
                                    <m:t>𝑡</m:t>
                                  </m:r>
                                </m:e>
                              </m:d>
                            </m:num>
                            <m:den>
                              <m:sSup>
                                <m:sSupPr>
                                  <m:ctrlPr>
                                    <a:rPr lang="en-GB" sz="2000" i="1">
                                      <a:latin typeface="Cambria Math" panose="02040503050406030204" pitchFamily="18" charset="0"/>
                                    </a:rPr>
                                  </m:ctrlPr>
                                </m:sSupPr>
                                <m:e>
                                  <m:d>
                                    <m:dPr>
                                      <m:ctrlPr>
                                        <a:rPr lang="en-GB" sz="2000" i="1">
                                          <a:latin typeface="Cambria Math" panose="02040503050406030204" pitchFamily="18" charset="0"/>
                                        </a:rPr>
                                      </m:ctrlPr>
                                    </m:dPr>
                                    <m:e>
                                      <m:r>
                                        <a:rPr lang="en-GB" sz="2000" i="1">
                                          <a:latin typeface="Cambria Math" panose="02040503050406030204" pitchFamily="18" charset="0"/>
                                        </a:rPr>
                                        <m:t>1+</m:t>
                                      </m:r>
                                      <m:r>
                                        <a:rPr lang="en-GB" sz="2000" i="1">
                                          <a:latin typeface="Cambria Math" panose="02040503050406030204" pitchFamily="18" charset="0"/>
                                        </a:rPr>
                                        <m:t>𝑟</m:t>
                                      </m:r>
                                      <m:d>
                                        <m:dPr>
                                          <m:ctrlPr>
                                            <a:rPr lang="en-GB" sz="2000" i="1">
                                              <a:latin typeface="Cambria Math" panose="02040503050406030204" pitchFamily="18" charset="0"/>
                                            </a:rPr>
                                          </m:ctrlPr>
                                        </m:dPr>
                                        <m:e>
                                          <m:r>
                                            <a:rPr lang="en-GB" sz="2000" i="1">
                                              <a:latin typeface="Cambria Math" panose="02040503050406030204" pitchFamily="18" charset="0"/>
                                            </a:rPr>
                                            <m:t>𝑡</m:t>
                                          </m:r>
                                          <m:r>
                                            <a:rPr lang="en-GB" sz="2000" i="1">
                                              <a:latin typeface="Cambria Math" panose="02040503050406030204" pitchFamily="18" charset="0"/>
                                            </a:rPr>
                                            <m:t>+1</m:t>
                                          </m:r>
                                        </m:e>
                                      </m:d>
                                    </m:e>
                                  </m:d>
                                </m:e>
                                <m:sup>
                                  <m:r>
                                    <a:rPr lang="en-GB" sz="2000" i="1">
                                      <a:latin typeface="Cambria Math" panose="02040503050406030204" pitchFamily="18" charset="0"/>
                                    </a:rPr>
                                    <m:t>𝑡</m:t>
                                  </m:r>
                                  <m:r>
                                    <a:rPr lang="en-GB" sz="2000" i="1">
                                      <a:latin typeface="Cambria Math" panose="02040503050406030204" pitchFamily="18" charset="0"/>
                                    </a:rPr>
                                    <m:t>+1</m:t>
                                  </m:r>
                                </m:sup>
                              </m:sSup>
                            </m:den>
                          </m:f>
                        </m:e>
                      </m:nary>
                    </m:oMath>
                  </m:oMathPara>
                </a14:m>
                <a:endParaRPr lang="en-GB" sz="2000" dirty="0"/>
              </a:p>
              <a:p>
                <a:pPr algn="just">
                  <a:lnSpc>
                    <a:spcPct val="100000"/>
                  </a:lnSpc>
                  <a:spcBef>
                    <a:spcPts val="300"/>
                  </a:spcBef>
                  <a:spcAft>
                    <a:spcPts val="300"/>
                  </a:spcAft>
                </a:pPr>
                <a:r>
                  <a:rPr lang="en-GB" sz="2400" dirty="0"/>
                  <a:t>Workstream focused on:</a:t>
                </a:r>
              </a:p>
              <a:p>
                <a:pPr marL="709200" lvl="2" indent="-457200" algn="just">
                  <a:lnSpc>
                    <a:spcPct val="100000"/>
                  </a:lnSpc>
                  <a:spcBef>
                    <a:spcPts val="300"/>
                  </a:spcBef>
                  <a:spcAft>
                    <a:spcPts val="300"/>
                  </a:spcAft>
                  <a:buFont typeface="+mj-lt"/>
                  <a:buAutoNum type="alphaUcPeriod"/>
                </a:pPr>
                <a:r>
                  <a:rPr lang="en-GB" dirty="0"/>
                  <a:t>Overall level of </a:t>
                </a:r>
                <a:r>
                  <a:rPr lang="en-GB" dirty="0" err="1"/>
                  <a:t>CoC</a:t>
                </a:r>
                <a:r>
                  <a:rPr lang="en-GB" dirty="0"/>
                  <a:t> rate</a:t>
                </a:r>
              </a:p>
              <a:p>
                <a:pPr marL="709200" lvl="2" indent="-457200" algn="just">
                  <a:lnSpc>
                    <a:spcPct val="100000"/>
                  </a:lnSpc>
                  <a:spcBef>
                    <a:spcPts val="300"/>
                  </a:spcBef>
                  <a:spcAft>
                    <a:spcPts val="300"/>
                  </a:spcAft>
                  <a:buFont typeface="+mj-lt"/>
                  <a:buAutoNum type="alphaUcPeriod"/>
                </a:pPr>
                <a:r>
                  <a:rPr lang="en-GB" dirty="0"/>
                  <a:t>Whether </a:t>
                </a:r>
                <a:r>
                  <a:rPr lang="en-GB" dirty="0" err="1"/>
                  <a:t>CoC</a:t>
                </a:r>
                <a:r>
                  <a:rPr lang="en-GB" dirty="0"/>
                  <a:t> rate should attenuate through time within this computation and/or a risky-discount rate be used</a:t>
                </a:r>
              </a:p>
            </p:txBody>
          </p:sp>
        </mc:Choice>
        <mc:Fallback>
          <p:sp>
            <p:nvSpPr>
              <p:cNvPr id="5" name="Espace réservé du contenu 2">
                <a:extLst>
                  <a:ext uri="{FF2B5EF4-FFF2-40B4-BE49-F238E27FC236}">
                    <a16:creationId xmlns:a16="http://schemas.microsoft.com/office/drawing/2014/main" id="{FACB8194-3FF1-4E6A-886D-913E658CF15A}"/>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3"/>
                <a:stretch>
                  <a:fillRect l="-522" t="-980" r="-870" b="-8683"/>
                </a:stretch>
              </a:blipFill>
            </p:spPr>
            <p:txBody>
              <a:bodyPr/>
              <a:lstStyle/>
              <a:p>
                <a:r>
                  <a:rPr lang="fr-FR">
                    <a:noFill/>
                  </a:rPr>
                  <a:t> </a:t>
                </a:r>
              </a:p>
            </p:txBody>
          </p:sp>
        </mc:Fallback>
      </mc:AlternateContent>
    </p:spTree>
    <p:extLst>
      <p:ext uri="{BB962C8B-B14F-4D97-AF65-F5344CB8AC3E}">
        <p14:creationId xmlns:p14="http://schemas.microsoft.com/office/powerpoint/2010/main" val="375476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71154658-D63C-4BA5-A7E7-E5AF29A7445B}"/>
              </a:ext>
            </a:extLst>
          </p:cNvPr>
          <p:cNvSpPr>
            <a:spLocks noGrp="1" noChangeArrowheads="1"/>
          </p:cNvSpPr>
          <p:nvPr>
            <p:ph type="title"/>
          </p:nvPr>
        </p:nvSpPr>
        <p:spPr>
          <a:xfrm>
            <a:off x="838200" y="365125"/>
            <a:ext cx="10515600" cy="1325563"/>
          </a:xfrm>
        </p:spPr>
        <p:txBody>
          <a:bodyPr/>
          <a:lstStyle/>
          <a:p>
            <a:pPr eaLnBrk="1" hangingPunct="1"/>
            <a:r>
              <a:rPr lang="en-GB" dirty="0"/>
              <a:t>Overall level of </a:t>
            </a:r>
            <a:r>
              <a:rPr lang="en-GB" dirty="0" err="1"/>
              <a:t>CoC</a:t>
            </a:r>
            <a:r>
              <a:rPr lang="en-GB" dirty="0"/>
              <a:t> rate (1)</a:t>
            </a:r>
            <a:endParaRPr lang="en-GB" altLang="fr-FR" dirty="0"/>
          </a:p>
        </p:txBody>
      </p:sp>
      <mc:AlternateContent xmlns:mc="http://schemas.openxmlformats.org/markup-compatibility/2006">
        <mc:Choice xmlns:a14="http://schemas.microsoft.com/office/drawing/2010/main" Requires="a14">
          <p:sp>
            <p:nvSpPr>
              <p:cNvPr id="5" name="Espace réservé du contenu 2">
                <a:extLst>
                  <a:ext uri="{FF2B5EF4-FFF2-40B4-BE49-F238E27FC236}">
                    <a16:creationId xmlns:a16="http://schemas.microsoft.com/office/drawing/2014/main" id="{FC5CAD77-7F44-4B8E-B542-8E04D09432A7}"/>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CoC rate typically justified via weighted average cost of capital (WACC), i.e. along the following lines:</a:t>
                </a:r>
              </a:p>
              <a:p>
                <a:pPr marL="0" lvl="1" indent="0" algn="just">
                  <a:lnSpc>
                    <a:spcPct val="100000"/>
                  </a:lnSpc>
                  <a:spcBef>
                    <a:spcPts val="600"/>
                  </a:spcBef>
                  <a:spcAft>
                    <a:spcPts val="600"/>
                  </a:spcAft>
                  <a:buNone/>
                </a:pPr>
                <a14:m>
                  <m:oMathPara xmlns:m="http://schemas.openxmlformats.org/officeDocument/2006/math">
                    <m:oMathParaPr>
                      <m:jc m:val="centerGroup"/>
                    </m:oMathParaPr>
                    <m:oMath xmlns:m="http://schemas.openxmlformats.org/officeDocument/2006/math">
                      <m:r>
                        <a:rPr lang="en-GB" sz="2000" i="1">
                          <a:latin typeface="Cambria Math" panose="02040503050406030204" pitchFamily="18" charset="0"/>
                        </a:rPr>
                        <m:t>𝐸𝑞𝑢𝑖𝑡𝑦</m:t>
                      </m:r>
                      <m:r>
                        <a:rPr lang="en-GB" sz="2000" i="1">
                          <a:latin typeface="Cambria Math" panose="02040503050406030204" pitchFamily="18" charset="0"/>
                        </a:rPr>
                        <m:t> </m:t>
                      </m:r>
                      <m:r>
                        <a:rPr lang="en-GB" sz="2000" i="1">
                          <a:latin typeface="Cambria Math" panose="02040503050406030204" pitchFamily="18" charset="0"/>
                        </a:rPr>
                        <m:t>𝑅𝑖𝑠𝑘</m:t>
                      </m:r>
                      <m:r>
                        <a:rPr lang="en-GB" sz="2000" i="1">
                          <a:latin typeface="Cambria Math" panose="02040503050406030204" pitchFamily="18" charset="0"/>
                        </a:rPr>
                        <m:t> </m:t>
                      </m:r>
                      <m:r>
                        <a:rPr lang="en-GB" sz="2000" i="1">
                          <a:latin typeface="Cambria Math" panose="02040503050406030204" pitchFamily="18" charset="0"/>
                        </a:rPr>
                        <m:t>𝑃𝑟𝑒𝑚𝑖𝑢𝑚</m:t>
                      </m:r>
                      <m:r>
                        <a:rPr lang="en-GB" sz="2000" i="1">
                          <a:latin typeface="Cambria Math" panose="02040503050406030204" pitchFamily="18" charset="0"/>
                        </a:rPr>
                        <m:t> </m:t>
                      </m:r>
                      <m:d>
                        <m:dPr>
                          <m:ctrlPr>
                            <a:rPr lang="en-GB" sz="2000" i="1">
                              <a:latin typeface="Cambria Math" panose="02040503050406030204" pitchFamily="18" charset="0"/>
                            </a:rPr>
                          </m:ctrlPr>
                        </m:dPr>
                        <m:e>
                          <m:r>
                            <a:rPr lang="en-GB" sz="2000" i="1">
                              <a:latin typeface="Cambria Math" panose="02040503050406030204" pitchFamily="18" charset="0"/>
                            </a:rPr>
                            <m:t>𝐸𝑅𝑃</m:t>
                          </m:r>
                        </m:e>
                      </m:d>
                      <m:r>
                        <a:rPr lang="en-GB" sz="2000" i="1">
                          <a:latin typeface="Cambria Math" panose="02040503050406030204" pitchFamily="18" charset="0"/>
                          <a:ea typeface="Cambria Math" panose="02040503050406030204" pitchFamily="18" charset="0"/>
                        </a:rPr>
                        <m:t>×</m:t>
                      </m:r>
                      <m:r>
                        <a:rPr lang="en-GB" sz="2000" i="1">
                          <a:latin typeface="Cambria Math" panose="02040503050406030204" pitchFamily="18" charset="0"/>
                          <a:ea typeface="Cambria Math" panose="02040503050406030204" pitchFamily="18" charset="0"/>
                        </a:rPr>
                        <m:t>𝐵𝑒𝑡𝑎</m:t>
                      </m:r>
                      <m:r>
                        <a:rPr lang="en-GB" sz="2000" i="1">
                          <a:latin typeface="Cambria Math" panose="02040503050406030204" pitchFamily="18" charset="0"/>
                          <a:ea typeface="Cambria Math" panose="02040503050406030204" pitchFamily="18" charset="0"/>
                        </a:rPr>
                        <m:t>×</m:t>
                      </m:r>
                      <m:r>
                        <a:rPr lang="en-GB" sz="2000" i="1">
                          <a:latin typeface="Cambria Math" panose="02040503050406030204" pitchFamily="18" charset="0"/>
                          <a:ea typeface="Cambria Math" panose="02040503050406030204" pitchFamily="18" charset="0"/>
                        </a:rPr>
                        <m:t>𝐿𝑒𝑣𝑒𝑟𝑎𝑔𝑒</m:t>
                      </m:r>
                      <m:r>
                        <a:rPr lang="en-GB" sz="2000" i="1">
                          <a:latin typeface="Cambria Math" panose="02040503050406030204" pitchFamily="18" charset="0"/>
                          <a:ea typeface="Cambria Math" panose="02040503050406030204" pitchFamily="18" charset="0"/>
                        </a:rPr>
                        <m:t> </m:t>
                      </m:r>
                      <m:r>
                        <a:rPr lang="en-GB" sz="2000" i="1">
                          <a:latin typeface="Cambria Math" panose="02040503050406030204" pitchFamily="18" charset="0"/>
                          <a:ea typeface="Cambria Math" panose="02040503050406030204" pitchFamily="18" charset="0"/>
                        </a:rPr>
                        <m:t>𝐴𝑑𝑗𝑢𝑠𝑡𝑚𝑒𝑛𝑡</m:t>
                      </m:r>
                    </m:oMath>
                  </m:oMathPara>
                </a14:m>
                <a:endParaRPr lang="en-GB" sz="2000" dirty="0"/>
              </a:p>
              <a:p>
                <a:pPr algn="just">
                  <a:lnSpc>
                    <a:spcPct val="100000"/>
                  </a:lnSpc>
                  <a:spcBef>
                    <a:spcPts val="600"/>
                  </a:spcBef>
                  <a:spcAft>
                    <a:spcPts val="600"/>
                  </a:spcAft>
                </a:pPr>
                <a:r>
                  <a:rPr lang="en-GB" sz="2400" dirty="0"/>
                  <a:t>The ERP ‘puzzle’:</a:t>
                </a:r>
              </a:p>
              <a:p>
                <a:pPr lvl="2" algn="just">
                  <a:lnSpc>
                    <a:spcPct val="100000"/>
                  </a:lnSpc>
                  <a:spcBef>
                    <a:spcPts val="600"/>
                  </a:spcBef>
                  <a:spcAft>
                    <a:spcPts val="600"/>
                  </a:spcAft>
                </a:pPr>
                <a:r>
                  <a:rPr lang="en-GB" dirty="0"/>
                  <a:t>Past realised excess returns (6-7% pa, forms the basis of the current </a:t>
                </a:r>
                <a:r>
                  <a:rPr lang="en-GB" dirty="0" err="1"/>
                  <a:t>CoC</a:t>
                </a:r>
                <a:r>
                  <a:rPr lang="en-GB" dirty="0"/>
                  <a:t> rate calibration) may be higher than is justifiable looking forwards as equities may have benefited from a historic repricing that is unlikely to be repeated</a:t>
                </a:r>
              </a:p>
              <a:p>
                <a:pPr lvl="2" algn="just">
                  <a:lnSpc>
                    <a:spcPct val="100000"/>
                  </a:lnSpc>
                  <a:spcBef>
                    <a:spcPts val="600"/>
                  </a:spcBef>
                  <a:spcAft>
                    <a:spcPts val="600"/>
                  </a:spcAft>
                </a:pPr>
                <a:r>
                  <a:rPr lang="en-GB" dirty="0"/>
                  <a:t>E.g. </a:t>
                </a:r>
                <a:r>
                  <a:rPr lang="en-GB" dirty="0" err="1"/>
                  <a:t>Norges</a:t>
                </a:r>
                <a:r>
                  <a:rPr lang="en-GB" dirty="0"/>
                  <a:t> Investment Bank (2016) propose a forward looking ERP of 4% pa</a:t>
                </a:r>
              </a:p>
              <a:p>
                <a:pPr algn="just">
                  <a:lnSpc>
                    <a:spcPct val="100000"/>
                  </a:lnSpc>
                  <a:spcBef>
                    <a:spcPts val="600"/>
                  </a:spcBef>
                  <a:spcAft>
                    <a:spcPts val="600"/>
                  </a:spcAft>
                </a:pPr>
                <a:r>
                  <a:rPr lang="en-GB" sz="2400" dirty="0"/>
                  <a:t>However, difficult to reach any firm conclusions</a:t>
                </a:r>
              </a:p>
            </p:txBody>
          </p:sp>
        </mc:Choice>
        <mc:Fallback>
          <p:sp>
            <p:nvSpPr>
              <p:cNvPr id="5" name="Espace réservé du contenu 2">
                <a:extLst>
                  <a:ext uri="{FF2B5EF4-FFF2-40B4-BE49-F238E27FC236}">
                    <a16:creationId xmlns:a16="http://schemas.microsoft.com/office/drawing/2014/main" id="{FC5CAD77-7F44-4B8E-B542-8E04D09432A7}"/>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3"/>
                <a:stretch>
                  <a:fillRect l="-522" t="-980" r="-870"/>
                </a:stretch>
              </a:blipFill>
            </p:spPr>
            <p:txBody>
              <a:bodyPr/>
              <a:lstStyle/>
              <a:p>
                <a:r>
                  <a:rPr lang="fr-FR">
                    <a:noFill/>
                  </a:rPr>
                  <a:t> </a:t>
                </a:r>
              </a:p>
            </p:txBody>
          </p:sp>
        </mc:Fallback>
      </mc:AlternateContent>
    </p:spTree>
    <p:extLst>
      <p:ext uri="{BB962C8B-B14F-4D97-AF65-F5344CB8AC3E}">
        <p14:creationId xmlns:p14="http://schemas.microsoft.com/office/powerpoint/2010/main" val="140334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10" name="Titre 1">
            <a:extLst>
              <a:ext uri="{FF2B5EF4-FFF2-40B4-BE49-F238E27FC236}">
                <a16:creationId xmlns:a16="http://schemas.microsoft.com/office/drawing/2014/main" id="{A4CBD666-79A3-48CB-9DE4-0B0E14E470C8}"/>
              </a:ext>
            </a:extLst>
          </p:cNvPr>
          <p:cNvSpPr>
            <a:spLocks noGrp="1" noChangeArrowheads="1"/>
          </p:cNvSpPr>
          <p:nvPr>
            <p:ph type="title"/>
          </p:nvPr>
        </p:nvSpPr>
        <p:spPr>
          <a:xfrm>
            <a:off x="838200" y="365125"/>
            <a:ext cx="10515600" cy="1325563"/>
          </a:xfrm>
        </p:spPr>
        <p:txBody>
          <a:bodyPr/>
          <a:lstStyle/>
          <a:p>
            <a:pPr eaLnBrk="1" hangingPunct="1"/>
            <a:r>
              <a:rPr lang="en-GB" dirty="0"/>
              <a:t>Overall level of </a:t>
            </a:r>
            <a:r>
              <a:rPr lang="en-GB" dirty="0" err="1"/>
              <a:t>CoC</a:t>
            </a:r>
            <a:r>
              <a:rPr lang="en-GB" dirty="0"/>
              <a:t> rate (2)</a:t>
            </a:r>
            <a:endParaRPr lang="en-GB" altLang="fr-FR" dirty="0"/>
          </a:p>
        </p:txBody>
      </p:sp>
      <p:sp>
        <p:nvSpPr>
          <p:cNvPr id="11" name="Espace réservé du contenu 2">
            <a:extLst>
              <a:ext uri="{FF2B5EF4-FFF2-40B4-BE49-F238E27FC236}">
                <a16:creationId xmlns:a16="http://schemas.microsoft.com/office/drawing/2014/main" id="{A38C9361-AE7C-4604-A90D-E02F7B91E7F5}"/>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Not easy to identify robust evidence of divergence between insurers and other corporates for other elements of WACC, e.g. Damodaran (2019) quotes the following market betas:</a:t>
            </a:r>
          </a:p>
          <a:p>
            <a:pPr lvl="1" algn="just">
              <a:lnSpc>
                <a:spcPct val="100000"/>
              </a:lnSpc>
              <a:spcBef>
                <a:spcPts val="600"/>
              </a:spcBef>
              <a:spcAft>
                <a:spcPts val="600"/>
              </a:spcAft>
            </a:pPr>
            <a:endParaRPr lang="en-GB" kern="0" dirty="0"/>
          </a:p>
          <a:p>
            <a:pPr lvl="1" algn="just">
              <a:lnSpc>
                <a:spcPct val="100000"/>
              </a:lnSpc>
              <a:spcBef>
                <a:spcPts val="600"/>
              </a:spcBef>
              <a:spcAft>
                <a:spcPts val="600"/>
              </a:spcAft>
            </a:pPr>
            <a:endParaRPr lang="en-GB" kern="0" dirty="0"/>
          </a:p>
          <a:p>
            <a:pPr lvl="1" algn="just">
              <a:lnSpc>
                <a:spcPct val="100000"/>
              </a:lnSpc>
              <a:spcBef>
                <a:spcPts val="600"/>
              </a:spcBef>
              <a:spcAft>
                <a:spcPts val="600"/>
              </a:spcAft>
            </a:pPr>
            <a:endParaRPr lang="en-GB" kern="0" dirty="0"/>
          </a:p>
          <a:p>
            <a:pPr lvl="1" algn="just">
              <a:lnSpc>
                <a:spcPct val="100000"/>
              </a:lnSpc>
              <a:spcBef>
                <a:spcPts val="600"/>
              </a:spcBef>
              <a:spcAft>
                <a:spcPts val="600"/>
              </a:spcAft>
            </a:pPr>
            <a:endParaRPr lang="en-GB" kern="0" dirty="0"/>
          </a:p>
          <a:p>
            <a:pPr algn="just">
              <a:lnSpc>
                <a:spcPct val="100000"/>
              </a:lnSpc>
              <a:spcBef>
                <a:spcPts val="600"/>
              </a:spcBef>
              <a:spcAft>
                <a:spcPts val="600"/>
              </a:spcAft>
            </a:pPr>
            <a:endParaRPr lang="en-GB" sz="2400" kern="0" dirty="0"/>
          </a:p>
          <a:p>
            <a:pPr algn="just">
              <a:lnSpc>
                <a:spcPct val="100000"/>
              </a:lnSpc>
              <a:spcBef>
                <a:spcPts val="600"/>
              </a:spcBef>
              <a:spcAft>
                <a:spcPts val="600"/>
              </a:spcAft>
            </a:pPr>
            <a:r>
              <a:rPr lang="en-GB" sz="2400" kern="0" dirty="0"/>
              <a:t>Figures fluctuate with economic conditions (but not by as much as implied by C-MOCE </a:t>
            </a:r>
            <a:r>
              <a:rPr lang="en-GB" sz="2400" kern="0" dirty="0" err="1"/>
              <a:t>CoC</a:t>
            </a:r>
            <a:r>
              <a:rPr lang="en-GB" sz="2400" kern="0" dirty="0"/>
              <a:t> rate approach proposed in IAIS’s ICS) </a:t>
            </a:r>
          </a:p>
          <a:p>
            <a:pPr algn="just">
              <a:lnSpc>
                <a:spcPct val="100000"/>
              </a:lnSpc>
              <a:spcBef>
                <a:spcPts val="600"/>
              </a:spcBef>
              <a:spcAft>
                <a:spcPts val="600"/>
              </a:spcAft>
            </a:pPr>
            <a:endParaRPr lang="en-GB" dirty="0"/>
          </a:p>
        </p:txBody>
      </p:sp>
      <p:sp>
        <p:nvSpPr>
          <p:cNvPr id="12" name="Slide Number Placeholder 1">
            <a:extLst>
              <a:ext uri="{FF2B5EF4-FFF2-40B4-BE49-F238E27FC236}">
                <a16:creationId xmlns:a16="http://schemas.microsoft.com/office/drawing/2014/main" id="{22B6A8E7-DD9A-442A-A42E-9648EDA5104D}"/>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13" name="Table 4">
            <a:extLst>
              <a:ext uri="{FF2B5EF4-FFF2-40B4-BE49-F238E27FC236}">
                <a16:creationId xmlns:a16="http://schemas.microsoft.com/office/drawing/2014/main" id="{F2A53B0A-B812-4276-8CE4-C92F23B8EFB5}"/>
              </a:ext>
            </a:extLst>
          </p:cNvPr>
          <p:cNvGraphicFramePr>
            <a:graphicFrameLocks noGrp="1"/>
          </p:cNvGraphicFramePr>
          <p:nvPr/>
        </p:nvGraphicFramePr>
        <p:xfrm>
          <a:off x="2101082" y="3279617"/>
          <a:ext cx="7989835" cy="1991360"/>
        </p:xfrm>
        <a:graphic>
          <a:graphicData uri="http://schemas.openxmlformats.org/drawingml/2006/table">
            <a:tbl>
              <a:tblPr firstRow="1" bandRow="1">
                <a:tableStyleId>{5C22544A-7EE6-4342-B048-85BDC9FD1C3A}</a:tableStyleId>
              </a:tblPr>
              <a:tblGrid>
                <a:gridCol w="1496270">
                  <a:extLst>
                    <a:ext uri="{9D8B030D-6E8A-4147-A177-3AD203B41FA5}">
                      <a16:colId xmlns:a16="http://schemas.microsoft.com/office/drawing/2014/main" val="3229454861"/>
                    </a:ext>
                  </a:extLst>
                </a:gridCol>
                <a:gridCol w="1298713">
                  <a:extLst>
                    <a:ext uri="{9D8B030D-6E8A-4147-A177-3AD203B41FA5}">
                      <a16:colId xmlns:a16="http://schemas.microsoft.com/office/drawing/2014/main" val="394561505"/>
                    </a:ext>
                  </a:extLst>
                </a:gridCol>
                <a:gridCol w="1298713">
                  <a:extLst>
                    <a:ext uri="{9D8B030D-6E8A-4147-A177-3AD203B41FA5}">
                      <a16:colId xmlns:a16="http://schemas.microsoft.com/office/drawing/2014/main" val="423424642"/>
                    </a:ext>
                  </a:extLst>
                </a:gridCol>
                <a:gridCol w="1298713">
                  <a:extLst>
                    <a:ext uri="{9D8B030D-6E8A-4147-A177-3AD203B41FA5}">
                      <a16:colId xmlns:a16="http://schemas.microsoft.com/office/drawing/2014/main" val="2691123671"/>
                    </a:ext>
                  </a:extLst>
                </a:gridCol>
                <a:gridCol w="1298713">
                  <a:extLst>
                    <a:ext uri="{9D8B030D-6E8A-4147-A177-3AD203B41FA5}">
                      <a16:colId xmlns:a16="http://schemas.microsoft.com/office/drawing/2014/main" val="1182415515"/>
                    </a:ext>
                  </a:extLst>
                </a:gridCol>
                <a:gridCol w="1298713">
                  <a:extLst>
                    <a:ext uri="{9D8B030D-6E8A-4147-A177-3AD203B41FA5}">
                      <a16:colId xmlns:a16="http://schemas.microsoft.com/office/drawing/2014/main" val="482763591"/>
                    </a:ext>
                  </a:extLst>
                </a:gridCol>
              </a:tblGrid>
              <a:tr h="370840">
                <a:tc>
                  <a:txBody>
                    <a:bodyPr/>
                    <a:lstStyle/>
                    <a:p>
                      <a:endParaRPr lang="en-GB" sz="1400" dirty="0"/>
                    </a:p>
                  </a:txBody>
                  <a:tcPr/>
                </a:tc>
                <a:tc>
                  <a:txBody>
                    <a:bodyPr/>
                    <a:lstStyle/>
                    <a:p>
                      <a:pPr algn="ctr"/>
                      <a:r>
                        <a:rPr lang="en-GB" sz="1400" dirty="0"/>
                        <a:t>General insurance</a:t>
                      </a:r>
                    </a:p>
                  </a:txBody>
                  <a:tcPr/>
                </a:tc>
                <a:tc>
                  <a:txBody>
                    <a:bodyPr/>
                    <a:lstStyle/>
                    <a:p>
                      <a:pPr algn="ctr"/>
                      <a:r>
                        <a:rPr lang="en-GB" sz="1400" dirty="0"/>
                        <a:t>Life insurance</a:t>
                      </a:r>
                    </a:p>
                  </a:txBody>
                  <a:tcPr/>
                </a:tc>
                <a:tc>
                  <a:txBody>
                    <a:bodyPr/>
                    <a:lstStyle/>
                    <a:p>
                      <a:pPr algn="ctr"/>
                      <a:r>
                        <a:rPr lang="en-GB" sz="1400" dirty="0"/>
                        <a:t>Property / casualty insurance</a:t>
                      </a:r>
                    </a:p>
                  </a:txBody>
                  <a:tcPr/>
                </a:tc>
                <a:tc>
                  <a:txBody>
                    <a:bodyPr/>
                    <a:lstStyle/>
                    <a:p>
                      <a:pPr algn="ctr"/>
                      <a:r>
                        <a:rPr lang="en-GB" sz="1400" dirty="0"/>
                        <a:t>Total market</a:t>
                      </a:r>
                    </a:p>
                  </a:txBody>
                  <a:tcPr/>
                </a:tc>
                <a:tc>
                  <a:txBody>
                    <a:bodyPr/>
                    <a:lstStyle/>
                    <a:p>
                      <a:pPr algn="ctr"/>
                      <a:r>
                        <a:rPr lang="en-GB" sz="1400" dirty="0"/>
                        <a:t>Total market excluding financials </a:t>
                      </a:r>
                    </a:p>
                  </a:txBody>
                  <a:tcPr/>
                </a:tc>
                <a:extLst>
                  <a:ext uri="{0D108BD9-81ED-4DB2-BD59-A6C34878D82A}">
                    <a16:rowId xmlns:a16="http://schemas.microsoft.com/office/drawing/2014/main" val="2158362088"/>
                  </a:ext>
                </a:extLst>
              </a:tr>
              <a:tr h="370840">
                <a:tc>
                  <a:txBody>
                    <a:bodyPr/>
                    <a:lstStyle/>
                    <a:p>
                      <a:r>
                        <a:rPr lang="en-GB" sz="1400" dirty="0"/>
                        <a:t>(Basic) beta</a:t>
                      </a:r>
                    </a:p>
                  </a:txBody>
                  <a:tcPr/>
                </a:tc>
                <a:tc>
                  <a:txBody>
                    <a:bodyPr/>
                    <a:lstStyle/>
                    <a:p>
                      <a:pPr algn="ctr"/>
                      <a:r>
                        <a:rPr lang="en-GB" sz="1400" dirty="0"/>
                        <a:t>0.92</a:t>
                      </a:r>
                    </a:p>
                  </a:txBody>
                  <a:tcPr/>
                </a:tc>
                <a:tc>
                  <a:txBody>
                    <a:bodyPr/>
                    <a:lstStyle/>
                    <a:p>
                      <a:pPr algn="ctr"/>
                      <a:r>
                        <a:rPr lang="en-GB" sz="1400" dirty="0"/>
                        <a:t>0.99</a:t>
                      </a:r>
                    </a:p>
                  </a:txBody>
                  <a:tcPr/>
                </a:tc>
                <a:tc>
                  <a:txBody>
                    <a:bodyPr/>
                    <a:lstStyle/>
                    <a:p>
                      <a:pPr algn="ctr"/>
                      <a:r>
                        <a:rPr lang="en-GB" sz="1400" dirty="0"/>
                        <a:t>0.74</a:t>
                      </a:r>
                    </a:p>
                  </a:txBody>
                  <a:tcPr/>
                </a:tc>
                <a:tc>
                  <a:txBody>
                    <a:bodyPr/>
                    <a:lstStyle/>
                    <a:p>
                      <a:pPr algn="ctr"/>
                      <a:r>
                        <a:rPr lang="en-GB" sz="1400" dirty="0"/>
                        <a:t>1.04</a:t>
                      </a:r>
                    </a:p>
                  </a:txBody>
                  <a:tcPr/>
                </a:tc>
                <a:tc>
                  <a:txBody>
                    <a:bodyPr/>
                    <a:lstStyle/>
                    <a:p>
                      <a:pPr algn="ctr"/>
                      <a:r>
                        <a:rPr lang="en-GB" sz="1400" dirty="0"/>
                        <a:t>1.06</a:t>
                      </a:r>
                    </a:p>
                  </a:txBody>
                  <a:tcPr/>
                </a:tc>
                <a:extLst>
                  <a:ext uri="{0D108BD9-81ED-4DB2-BD59-A6C34878D82A}">
                    <a16:rowId xmlns:a16="http://schemas.microsoft.com/office/drawing/2014/main" val="1409080583"/>
                  </a:ext>
                </a:extLst>
              </a:tr>
              <a:tr h="370840">
                <a:tc>
                  <a:txBody>
                    <a:bodyPr/>
                    <a:lstStyle/>
                    <a:p>
                      <a:r>
                        <a:rPr lang="en-GB" sz="1400" dirty="0"/>
                        <a:t>‘Unlevered’ beta</a:t>
                      </a:r>
                    </a:p>
                  </a:txBody>
                  <a:tcPr/>
                </a:tc>
                <a:tc>
                  <a:txBody>
                    <a:bodyPr/>
                    <a:lstStyle/>
                    <a:p>
                      <a:pPr algn="ctr"/>
                      <a:r>
                        <a:rPr lang="en-GB" sz="1400" dirty="0"/>
                        <a:t>0.64</a:t>
                      </a:r>
                    </a:p>
                  </a:txBody>
                  <a:tcPr/>
                </a:tc>
                <a:tc>
                  <a:txBody>
                    <a:bodyPr/>
                    <a:lstStyle/>
                    <a:p>
                      <a:pPr algn="ctr"/>
                      <a:r>
                        <a:rPr lang="en-GB" sz="1400" dirty="0"/>
                        <a:t>0.50</a:t>
                      </a:r>
                    </a:p>
                  </a:txBody>
                  <a:tcPr/>
                </a:tc>
                <a:tc>
                  <a:txBody>
                    <a:bodyPr/>
                    <a:lstStyle/>
                    <a:p>
                      <a:pPr algn="ctr"/>
                      <a:r>
                        <a:rPr lang="en-GB" sz="1400" dirty="0"/>
                        <a:t>0.61</a:t>
                      </a:r>
                    </a:p>
                  </a:txBody>
                  <a:tcPr/>
                </a:tc>
                <a:tc>
                  <a:txBody>
                    <a:bodyPr/>
                    <a:lstStyle/>
                    <a:p>
                      <a:pPr algn="ctr"/>
                      <a:r>
                        <a:rPr lang="en-GB" sz="1400" dirty="0"/>
                        <a:t>0.58</a:t>
                      </a:r>
                    </a:p>
                  </a:txBody>
                  <a:tcPr/>
                </a:tc>
                <a:tc>
                  <a:txBody>
                    <a:bodyPr/>
                    <a:lstStyle/>
                    <a:p>
                      <a:pPr algn="ctr"/>
                      <a:r>
                        <a:rPr lang="en-GB" sz="1400" dirty="0"/>
                        <a:t>0.77</a:t>
                      </a:r>
                    </a:p>
                  </a:txBody>
                  <a:tcPr/>
                </a:tc>
                <a:extLst>
                  <a:ext uri="{0D108BD9-81ED-4DB2-BD59-A6C34878D82A}">
                    <a16:rowId xmlns:a16="http://schemas.microsoft.com/office/drawing/2014/main" val="2239939350"/>
                  </a:ext>
                </a:extLst>
              </a:tr>
              <a:tr h="370840">
                <a:tc>
                  <a:txBody>
                    <a:bodyPr/>
                    <a:lstStyle/>
                    <a:p>
                      <a:r>
                        <a:rPr lang="en-US" sz="1400" dirty="0"/>
                        <a:t>‘Unlevered’ beta corrected for cash</a:t>
                      </a:r>
                      <a:endParaRPr lang="en-GB" sz="1400" dirty="0"/>
                    </a:p>
                  </a:txBody>
                  <a:tcPr/>
                </a:tc>
                <a:tc>
                  <a:txBody>
                    <a:bodyPr/>
                    <a:lstStyle/>
                    <a:p>
                      <a:pPr algn="ctr"/>
                      <a:r>
                        <a:rPr lang="en-GB" sz="1400" dirty="0"/>
                        <a:t>0.87</a:t>
                      </a:r>
                    </a:p>
                  </a:txBody>
                  <a:tcPr/>
                </a:tc>
                <a:tc>
                  <a:txBody>
                    <a:bodyPr/>
                    <a:lstStyle/>
                    <a:p>
                      <a:pPr algn="ctr"/>
                      <a:r>
                        <a:rPr lang="en-GB" sz="1400" dirty="0"/>
                        <a:t>0.67</a:t>
                      </a:r>
                    </a:p>
                  </a:txBody>
                  <a:tcPr/>
                </a:tc>
                <a:tc>
                  <a:txBody>
                    <a:bodyPr/>
                    <a:lstStyle/>
                    <a:p>
                      <a:pPr algn="ctr"/>
                      <a:r>
                        <a:rPr lang="en-GB" sz="1400" dirty="0"/>
                        <a:t>0.65</a:t>
                      </a:r>
                    </a:p>
                  </a:txBody>
                  <a:tcPr/>
                </a:tc>
                <a:tc>
                  <a:txBody>
                    <a:bodyPr/>
                    <a:lstStyle/>
                    <a:p>
                      <a:pPr algn="ctr"/>
                      <a:r>
                        <a:rPr lang="en-GB" sz="1400" dirty="0"/>
                        <a:t>0.67</a:t>
                      </a:r>
                    </a:p>
                  </a:txBody>
                  <a:tcPr/>
                </a:tc>
                <a:tc>
                  <a:txBody>
                    <a:bodyPr/>
                    <a:lstStyle/>
                    <a:p>
                      <a:pPr algn="ctr"/>
                      <a:r>
                        <a:rPr lang="en-GB" sz="1400" dirty="0"/>
                        <a:t>0.82</a:t>
                      </a:r>
                    </a:p>
                  </a:txBody>
                  <a:tcPr/>
                </a:tc>
                <a:extLst>
                  <a:ext uri="{0D108BD9-81ED-4DB2-BD59-A6C34878D82A}">
                    <a16:rowId xmlns:a16="http://schemas.microsoft.com/office/drawing/2014/main" val="4036317384"/>
                  </a:ext>
                </a:extLst>
              </a:tr>
            </a:tbl>
          </a:graphicData>
        </a:graphic>
      </p:graphicFrame>
    </p:spTree>
    <p:extLst>
      <p:ext uri="{BB962C8B-B14F-4D97-AF65-F5344CB8AC3E}">
        <p14:creationId xmlns:p14="http://schemas.microsoft.com/office/powerpoint/2010/main" val="2224490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2AC555C2-523A-4071-B4B7-BB09F66683F5}"/>
              </a:ext>
            </a:extLst>
          </p:cNvPr>
          <p:cNvSpPr>
            <a:spLocks noGrp="1" noChangeArrowheads="1"/>
          </p:cNvSpPr>
          <p:nvPr>
            <p:ph type="title"/>
          </p:nvPr>
        </p:nvSpPr>
        <p:spPr>
          <a:xfrm>
            <a:off x="838200" y="365125"/>
            <a:ext cx="10515600" cy="1325563"/>
          </a:xfrm>
        </p:spPr>
        <p:txBody>
          <a:bodyPr/>
          <a:lstStyle/>
          <a:p>
            <a:pPr eaLnBrk="1" hangingPunct="1"/>
            <a:r>
              <a:rPr lang="en-GB" dirty="0"/>
              <a:t>An attenuating </a:t>
            </a:r>
            <a:r>
              <a:rPr lang="en-GB" dirty="0" err="1"/>
              <a:t>CoC</a:t>
            </a:r>
            <a:r>
              <a:rPr lang="en-GB" dirty="0"/>
              <a:t> rate</a:t>
            </a:r>
            <a:endParaRPr lang="en-GB" altLang="fr-FR" dirty="0"/>
          </a:p>
        </p:txBody>
      </p:sp>
      <p:sp>
        <p:nvSpPr>
          <p:cNvPr id="5" name="Espace réservé du contenu 2">
            <a:extLst>
              <a:ext uri="{FF2B5EF4-FFF2-40B4-BE49-F238E27FC236}">
                <a16:creationId xmlns:a16="http://schemas.microsoft.com/office/drawing/2014/main" id="{F060CCD6-06E3-41AF-B6D0-AAE3BA769C85}"/>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A </a:t>
            </a:r>
            <a:r>
              <a:rPr lang="en-GB" sz="2400" b="1" dirty="0">
                <a:solidFill>
                  <a:srgbClr val="7030A0"/>
                </a:solidFill>
              </a:rPr>
              <a:t>fixed </a:t>
            </a:r>
            <a:r>
              <a:rPr lang="en-GB" sz="2400" b="1" dirty="0" err="1">
                <a:solidFill>
                  <a:srgbClr val="7030A0"/>
                </a:solidFill>
              </a:rPr>
              <a:t>CoC</a:t>
            </a:r>
            <a:r>
              <a:rPr lang="en-GB" sz="2400" b="1" dirty="0">
                <a:solidFill>
                  <a:srgbClr val="7030A0"/>
                </a:solidFill>
              </a:rPr>
              <a:t> rate and risk-free discounting </a:t>
            </a:r>
            <a:r>
              <a:rPr lang="en-GB" sz="2400" dirty="0"/>
              <a:t>can </a:t>
            </a:r>
            <a:r>
              <a:rPr lang="en-GB" sz="2400" b="1" dirty="0">
                <a:solidFill>
                  <a:srgbClr val="7030A0"/>
                </a:solidFill>
              </a:rPr>
              <a:t>contradict market consistency</a:t>
            </a:r>
            <a:r>
              <a:rPr lang="en-GB" sz="2400" dirty="0"/>
              <a:t> for long-dated contracts if ‘emergence’ of uncertainty through time (i.e. </a:t>
            </a:r>
            <a:r>
              <a:rPr lang="en-GB" sz="2400" b="1" dirty="0">
                <a:solidFill>
                  <a:srgbClr val="7030A0"/>
                </a:solidFill>
              </a:rPr>
              <a:t>multi-year dependencies</a:t>
            </a:r>
            <a:r>
              <a:rPr lang="en-GB" sz="2400" dirty="0"/>
              <a:t>) has certain characteristics</a:t>
            </a:r>
          </a:p>
          <a:p>
            <a:pPr lvl="1" algn="just">
              <a:lnSpc>
                <a:spcPct val="100000"/>
              </a:lnSpc>
              <a:spcBef>
                <a:spcPts val="600"/>
              </a:spcBef>
              <a:spcAft>
                <a:spcPts val="600"/>
              </a:spcAft>
            </a:pPr>
            <a:r>
              <a:rPr lang="en-GB" sz="2000" dirty="0"/>
              <a:t>E.g. </a:t>
            </a:r>
            <a:r>
              <a:rPr lang="en-GB" sz="2000" b="1" dirty="0">
                <a:solidFill>
                  <a:srgbClr val="7030A0"/>
                </a:solidFill>
              </a:rPr>
              <a:t>Mass lapse risk</a:t>
            </a:r>
            <a:r>
              <a:rPr lang="en-GB" sz="2000" dirty="0"/>
              <a:t>: Projected SCR for RM purposes assumes that mass lapse occurs at time </a:t>
            </a:r>
            <a:r>
              <a:rPr lang="en-GB" sz="2000" i="1" dirty="0"/>
              <a:t>t</a:t>
            </a:r>
            <a:r>
              <a:rPr lang="en-GB" sz="2000" dirty="0"/>
              <a:t> having not previously happened, for each </a:t>
            </a:r>
            <a:r>
              <a:rPr lang="en-GB" sz="2000" i="1" dirty="0"/>
              <a:t>t</a:t>
            </a:r>
            <a:r>
              <a:rPr lang="en-GB" sz="2000" dirty="0"/>
              <a:t> prior to contract maturity. However, if a mass lapse does occur then absolute size of possible mass lapse in subsequent years reduces.</a:t>
            </a:r>
          </a:p>
          <a:p>
            <a:pPr lvl="1" algn="just">
              <a:lnSpc>
                <a:spcPct val="100000"/>
              </a:lnSpc>
              <a:spcBef>
                <a:spcPts val="600"/>
              </a:spcBef>
              <a:spcAft>
                <a:spcPts val="600"/>
              </a:spcAft>
            </a:pPr>
            <a:r>
              <a:rPr lang="en-GB" sz="2000" dirty="0"/>
              <a:t>Arguably also true for </a:t>
            </a:r>
            <a:r>
              <a:rPr lang="en-GB" sz="2000" b="1" dirty="0">
                <a:solidFill>
                  <a:srgbClr val="7030A0"/>
                </a:solidFill>
              </a:rPr>
              <a:t>longevity risk</a:t>
            </a:r>
          </a:p>
          <a:p>
            <a:pPr lvl="1" algn="just">
              <a:lnSpc>
                <a:spcPct val="100000"/>
              </a:lnSpc>
              <a:spcBef>
                <a:spcPts val="600"/>
              </a:spcBef>
              <a:spcAft>
                <a:spcPts val="600"/>
              </a:spcAft>
            </a:pPr>
            <a:r>
              <a:rPr lang="en-GB" sz="2000" dirty="0"/>
              <a:t>And for whole SCR if we allow for </a:t>
            </a:r>
            <a:r>
              <a:rPr lang="en-GB" sz="2000" b="1" dirty="0">
                <a:solidFill>
                  <a:srgbClr val="7030A0"/>
                </a:solidFill>
              </a:rPr>
              <a:t>limited liability</a:t>
            </a:r>
          </a:p>
          <a:p>
            <a:pPr algn="just">
              <a:lnSpc>
                <a:spcPct val="100000"/>
              </a:lnSpc>
              <a:spcBef>
                <a:spcPts val="600"/>
              </a:spcBef>
              <a:spcAft>
                <a:spcPts val="600"/>
              </a:spcAft>
            </a:pPr>
            <a:r>
              <a:rPr lang="en-GB" sz="2400" dirty="0"/>
              <a:t>Can be addressed by having </a:t>
            </a:r>
            <a:r>
              <a:rPr lang="en-GB" sz="2400" b="1" dirty="0" err="1">
                <a:solidFill>
                  <a:srgbClr val="7030A0"/>
                </a:solidFill>
              </a:rPr>
              <a:t>CoC</a:t>
            </a:r>
            <a:r>
              <a:rPr lang="en-GB" sz="2400" b="1" dirty="0">
                <a:solidFill>
                  <a:srgbClr val="7030A0"/>
                </a:solidFill>
              </a:rPr>
              <a:t> rate attenuate through time</a:t>
            </a:r>
          </a:p>
          <a:p>
            <a:pPr lvl="1" algn="just">
              <a:lnSpc>
                <a:spcPct val="100000"/>
              </a:lnSpc>
              <a:spcBef>
                <a:spcPts val="600"/>
              </a:spcBef>
              <a:spcAft>
                <a:spcPts val="600"/>
              </a:spcAft>
            </a:pPr>
            <a:r>
              <a:rPr lang="en-GB" sz="2000" dirty="0"/>
              <a:t>Or by corresponding increases in the discount rate</a:t>
            </a:r>
          </a:p>
        </p:txBody>
      </p:sp>
      <p:sp>
        <p:nvSpPr>
          <p:cNvPr id="6" name="Slide Number Placeholder 1">
            <a:extLst>
              <a:ext uri="{FF2B5EF4-FFF2-40B4-BE49-F238E27FC236}">
                <a16:creationId xmlns:a16="http://schemas.microsoft.com/office/drawing/2014/main" id="{CED49587-1B4B-47BE-BB48-893854373878}"/>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0934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7CD3D275-AA0F-4043-91C3-9AB07E75BD9F}"/>
              </a:ext>
            </a:extLst>
          </p:cNvPr>
          <p:cNvSpPr>
            <a:spLocks noGrp="1" noChangeArrowheads="1"/>
          </p:cNvSpPr>
          <p:nvPr>
            <p:ph type="title"/>
          </p:nvPr>
        </p:nvSpPr>
        <p:spPr>
          <a:xfrm>
            <a:off x="838200" y="365125"/>
            <a:ext cx="10515600" cy="1325563"/>
          </a:xfrm>
        </p:spPr>
        <p:txBody>
          <a:bodyPr/>
          <a:lstStyle/>
          <a:p>
            <a:pPr eaLnBrk="1" hangingPunct="1"/>
            <a:r>
              <a:rPr lang="en-GB" dirty="0"/>
              <a:t>Tax</a:t>
            </a:r>
            <a:endParaRPr lang="en-GB" altLang="fr-FR" dirty="0"/>
          </a:p>
        </p:txBody>
      </p:sp>
      <p:sp>
        <p:nvSpPr>
          <p:cNvPr id="5" name="Espace réservé du contenu 2">
            <a:extLst>
              <a:ext uri="{FF2B5EF4-FFF2-40B4-BE49-F238E27FC236}">
                <a16:creationId xmlns:a16="http://schemas.microsoft.com/office/drawing/2014/main" id="{E83E6166-8373-425C-8DF7-A32CC34059BC}"/>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Should influence </a:t>
            </a:r>
            <a:r>
              <a:rPr lang="en-GB" sz="2400" dirty="0" err="1"/>
              <a:t>CoC</a:t>
            </a:r>
            <a:r>
              <a:rPr lang="en-GB" sz="2400" dirty="0"/>
              <a:t> rate, but no clear differentiator versus other corporates</a:t>
            </a:r>
          </a:p>
          <a:p>
            <a:pPr lvl="1" algn="just">
              <a:lnSpc>
                <a:spcPct val="100000"/>
              </a:lnSpc>
              <a:spcBef>
                <a:spcPts val="600"/>
              </a:spcBef>
              <a:spcAft>
                <a:spcPts val="600"/>
              </a:spcAft>
            </a:pPr>
            <a:r>
              <a:rPr lang="en-GB" sz="2000" dirty="0"/>
              <a:t>The (risk-free) return on the risk margin is a ‘cost’ of producing the liabilities so should it be tax deductible?</a:t>
            </a:r>
          </a:p>
          <a:p>
            <a:pPr algn="just">
              <a:lnSpc>
                <a:spcPct val="100000"/>
              </a:lnSpc>
              <a:spcBef>
                <a:spcPts val="600"/>
              </a:spcBef>
              <a:spcAft>
                <a:spcPts val="600"/>
              </a:spcAft>
            </a:pPr>
            <a:r>
              <a:rPr lang="en-GB" sz="2400" dirty="0"/>
              <a:t>Current requirement that any LACDT should be ignored in RM calculation may in theory be conservative</a:t>
            </a:r>
          </a:p>
          <a:p>
            <a:pPr lvl="1" algn="just">
              <a:lnSpc>
                <a:spcPct val="100000"/>
              </a:lnSpc>
              <a:spcBef>
                <a:spcPts val="600"/>
              </a:spcBef>
              <a:spcAft>
                <a:spcPts val="600"/>
              </a:spcAft>
            </a:pPr>
            <a:r>
              <a:rPr lang="en-GB" sz="2000" dirty="0"/>
              <a:t>But may be tricky to identify a practical approach that does not also offer scope for double counting or regulatory arbitrage</a:t>
            </a:r>
          </a:p>
        </p:txBody>
      </p:sp>
      <p:sp>
        <p:nvSpPr>
          <p:cNvPr id="6" name="Slide Number Placeholder 1">
            <a:extLst>
              <a:ext uri="{FF2B5EF4-FFF2-40B4-BE49-F238E27FC236}">
                <a16:creationId xmlns:a16="http://schemas.microsoft.com/office/drawing/2014/main" id="{D348629E-E318-4B51-A89B-E280BBE7C7F8}"/>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102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3D2E5362-BDAD-40AF-985D-0EFF520573AE}"/>
              </a:ext>
            </a:extLst>
          </p:cNvPr>
          <p:cNvSpPr>
            <a:spLocks noGrp="1" noChangeArrowheads="1"/>
          </p:cNvSpPr>
          <p:nvPr>
            <p:ph type="title"/>
          </p:nvPr>
        </p:nvSpPr>
        <p:spPr>
          <a:xfrm>
            <a:off x="838200" y="365125"/>
            <a:ext cx="10515600" cy="1325563"/>
          </a:xfrm>
        </p:spPr>
        <p:txBody>
          <a:bodyPr/>
          <a:lstStyle/>
          <a:p>
            <a:pPr eaLnBrk="1" hangingPunct="1"/>
            <a:r>
              <a:rPr lang="en-GB" dirty="0"/>
              <a:t>Interaction between RM and LTG measures</a:t>
            </a:r>
            <a:endParaRPr lang="en-GB" altLang="fr-FR" dirty="0"/>
          </a:p>
        </p:txBody>
      </p:sp>
      <p:sp>
        <p:nvSpPr>
          <p:cNvPr id="5" name="Espace réservé du contenu 2">
            <a:extLst>
              <a:ext uri="{FF2B5EF4-FFF2-40B4-BE49-F238E27FC236}">
                <a16:creationId xmlns:a16="http://schemas.microsoft.com/office/drawing/2014/main" id="{C24C571E-FB70-4DD1-B774-B3B7F7B82D75}"/>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MA and VA arguably diverge from ‘strict’ market consistent principles:</a:t>
            </a:r>
          </a:p>
          <a:p>
            <a:pPr lvl="1" algn="just">
              <a:lnSpc>
                <a:spcPct val="100000"/>
              </a:lnSpc>
              <a:spcBef>
                <a:spcPts val="600"/>
              </a:spcBef>
              <a:spcAft>
                <a:spcPts val="600"/>
              </a:spcAft>
            </a:pPr>
            <a:r>
              <a:rPr lang="en-GB" sz="2000" dirty="0"/>
              <a:t>If illiquidity premium is ‘</a:t>
            </a:r>
            <a:r>
              <a:rPr lang="en-GB" sz="2000" b="1" dirty="0">
                <a:solidFill>
                  <a:srgbClr val="7030A0"/>
                </a:solidFill>
              </a:rPr>
              <a:t>capturable</a:t>
            </a:r>
            <a:r>
              <a:rPr lang="en-GB" sz="2000" dirty="0"/>
              <a:t>’: presumably discount rate used should be adjusted, but some allowance included in RM for </a:t>
            </a:r>
            <a:r>
              <a:rPr lang="en-GB" sz="2000" b="1" dirty="0">
                <a:solidFill>
                  <a:srgbClr val="7030A0"/>
                </a:solidFill>
              </a:rPr>
              <a:t>default risk </a:t>
            </a:r>
            <a:r>
              <a:rPr lang="en-GB" sz="2000" dirty="0"/>
              <a:t>introduced by relying on VA or MA</a:t>
            </a:r>
          </a:p>
          <a:p>
            <a:pPr lvl="1" algn="just">
              <a:lnSpc>
                <a:spcPct val="100000"/>
              </a:lnSpc>
              <a:spcBef>
                <a:spcPts val="600"/>
              </a:spcBef>
              <a:spcAft>
                <a:spcPts val="600"/>
              </a:spcAft>
            </a:pPr>
            <a:r>
              <a:rPr lang="en-GB" sz="2000" dirty="0"/>
              <a:t>If illiquidity premium is ‘</a:t>
            </a:r>
            <a:r>
              <a:rPr lang="en-GB" sz="2000" b="1" dirty="0">
                <a:solidFill>
                  <a:srgbClr val="7030A0"/>
                </a:solidFill>
              </a:rPr>
              <a:t>illusory</a:t>
            </a:r>
            <a:r>
              <a:rPr lang="en-GB" sz="2000" dirty="0"/>
              <a:t>’: RU won’t necessarily want the asset portfolio, so revert to risk-free?</a:t>
            </a:r>
          </a:p>
          <a:p>
            <a:pPr algn="just">
              <a:lnSpc>
                <a:spcPct val="100000"/>
              </a:lnSpc>
              <a:spcBef>
                <a:spcPts val="600"/>
              </a:spcBef>
              <a:spcAft>
                <a:spcPts val="600"/>
              </a:spcAft>
            </a:pPr>
            <a:r>
              <a:rPr lang="en-GB" sz="2400" dirty="0"/>
              <a:t>UFR change risk: pragmatically likely to be desirable to target consistency with SCR calculation</a:t>
            </a:r>
          </a:p>
          <a:p>
            <a:pPr algn="just">
              <a:lnSpc>
                <a:spcPct val="100000"/>
              </a:lnSpc>
              <a:spcBef>
                <a:spcPts val="600"/>
              </a:spcBef>
              <a:spcAft>
                <a:spcPts val="600"/>
              </a:spcAft>
            </a:pPr>
            <a:r>
              <a:rPr lang="en-GB" sz="2400" dirty="0"/>
              <a:t>Transitional measures: timelines for phasing-in explicitly political</a:t>
            </a:r>
          </a:p>
        </p:txBody>
      </p:sp>
      <p:sp>
        <p:nvSpPr>
          <p:cNvPr id="6" name="Slide Number Placeholder 1">
            <a:extLst>
              <a:ext uri="{FF2B5EF4-FFF2-40B4-BE49-F238E27FC236}">
                <a16:creationId xmlns:a16="http://schemas.microsoft.com/office/drawing/2014/main" id="{6F5D08FC-10D9-4FD8-9D7C-6894AF10809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5654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178BE16C-206C-43E1-B780-774E9E0DEF4E}"/>
              </a:ext>
            </a:extLst>
          </p:cNvPr>
          <p:cNvSpPr>
            <a:spLocks noGrp="1" noChangeArrowheads="1"/>
          </p:cNvSpPr>
          <p:nvPr>
            <p:ph type="title"/>
          </p:nvPr>
        </p:nvSpPr>
        <p:spPr>
          <a:xfrm>
            <a:off x="838200" y="365125"/>
            <a:ext cx="10515600" cy="1325563"/>
          </a:xfrm>
        </p:spPr>
        <p:txBody>
          <a:bodyPr/>
          <a:lstStyle/>
          <a:p>
            <a:pPr eaLnBrk="1" hangingPunct="1"/>
            <a:r>
              <a:rPr lang="en-GB" dirty="0"/>
              <a:t>Other Actuarial Contributions</a:t>
            </a:r>
            <a:endParaRPr lang="en-GB" altLang="fr-FR" dirty="0"/>
          </a:p>
        </p:txBody>
      </p:sp>
      <p:sp>
        <p:nvSpPr>
          <p:cNvPr id="5" name="Espace réservé du contenu 2">
            <a:extLst>
              <a:ext uri="{FF2B5EF4-FFF2-40B4-BE49-F238E27FC236}">
                <a16:creationId xmlns:a16="http://schemas.microsoft.com/office/drawing/2014/main" id="{0FDA7792-4C3D-4FDB-95D0-BA4956202A39}"/>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err="1"/>
              <a:t>IFoA</a:t>
            </a:r>
            <a:r>
              <a:rPr lang="en-GB" sz="2400" dirty="0"/>
              <a:t>  Risk Margin Working Party, </a:t>
            </a:r>
            <a:r>
              <a:rPr lang="en-GB" sz="2400" dirty="0" err="1"/>
              <a:t>Pelkiewicz</a:t>
            </a:r>
            <a:r>
              <a:rPr lang="en-GB" sz="2400" dirty="0"/>
              <a:t> et al. (2019) “</a:t>
            </a:r>
            <a:r>
              <a:rPr lang="en-US" sz="2400" i="1" dirty="0"/>
              <a:t>A review of the risk margin – Solvency II and beyond</a:t>
            </a:r>
            <a:r>
              <a:rPr lang="en-US" sz="2400" dirty="0"/>
              <a:t>” argues that there is merit in considering the following changes:</a:t>
            </a:r>
          </a:p>
          <a:p>
            <a:pPr lvl="1" algn="just">
              <a:lnSpc>
                <a:spcPct val="100000"/>
              </a:lnSpc>
              <a:spcBef>
                <a:spcPts val="600"/>
              </a:spcBef>
              <a:spcAft>
                <a:spcPts val="600"/>
              </a:spcAft>
              <a:buFont typeface="Arial" panose="020B0604020202020204" pitchFamily="34" charset="0"/>
              <a:buChar char="•"/>
            </a:pPr>
            <a:r>
              <a:rPr lang="en-US" sz="2000" i="1" dirty="0"/>
              <a:t>“to allow for an automatic change in the assumed cost-of-capital rate when risk-free rates change;</a:t>
            </a:r>
          </a:p>
          <a:p>
            <a:pPr lvl="1" algn="just">
              <a:lnSpc>
                <a:spcPct val="100000"/>
              </a:lnSpc>
              <a:spcBef>
                <a:spcPts val="600"/>
              </a:spcBef>
              <a:spcAft>
                <a:spcPts val="600"/>
              </a:spcAft>
              <a:buFont typeface="Arial" panose="020B0604020202020204" pitchFamily="34" charset="0"/>
              <a:buChar char="•"/>
            </a:pPr>
            <a:r>
              <a:rPr lang="en-US" sz="2000" i="1" dirty="0"/>
              <a:t>to allow a prudent illiquidity premium to be used in the calculations of the projected future SCRs and in the risk-free rate used in discounting the future costs-of-capital;</a:t>
            </a:r>
          </a:p>
          <a:p>
            <a:pPr lvl="1" algn="just">
              <a:lnSpc>
                <a:spcPct val="100000"/>
              </a:lnSpc>
              <a:spcBef>
                <a:spcPts val="600"/>
              </a:spcBef>
              <a:spcAft>
                <a:spcPts val="600"/>
              </a:spcAft>
              <a:buFont typeface="Arial" panose="020B0604020202020204" pitchFamily="34" charset="0"/>
              <a:buChar char="•"/>
            </a:pPr>
            <a:r>
              <a:rPr lang="en-US" sz="2000" i="1" dirty="0"/>
              <a:t>to allow certain longevity risk to be treated as </a:t>
            </a:r>
            <a:r>
              <a:rPr lang="en-US" sz="2000" i="1" dirty="0" err="1"/>
              <a:t>hedgeable</a:t>
            </a:r>
            <a:r>
              <a:rPr lang="en-US" sz="2000" i="1" dirty="0"/>
              <a:t> and the relevant part of the risk margin to be replaced by the cost of the hedge;</a:t>
            </a:r>
          </a:p>
          <a:p>
            <a:pPr lvl="1" algn="just">
              <a:lnSpc>
                <a:spcPct val="100000"/>
              </a:lnSpc>
              <a:spcBef>
                <a:spcPts val="600"/>
              </a:spcBef>
              <a:spcAft>
                <a:spcPts val="600"/>
              </a:spcAft>
              <a:buFont typeface="Arial" panose="020B0604020202020204" pitchFamily="34" charset="0"/>
              <a:buChar char="•"/>
            </a:pPr>
            <a:r>
              <a:rPr lang="en-US" sz="2000" i="1" dirty="0"/>
              <a:t>to move to, or to allow as an alternative, the P-MOCE, which is being considered under ICS”</a:t>
            </a:r>
            <a:endParaRPr lang="en-US" i="1" dirty="0"/>
          </a:p>
        </p:txBody>
      </p:sp>
      <p:sp>
        <p:nvSpPr>
          <p:cNvPr id="6" name="Slide Number Placeholder 1">
            <a:extLst>
              <a:ext uri="{FF2B5EF4-FFF2-40B4-BE49-F238E27FC236}">
                <a16:creationId xmlns:a16="http://schemas.microsoft.com/office/drawing/2014/main" id="{9487DFA9-F7A5-4777-B5C4-737F823AE9A2}"/>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945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9E01052C-9B6D-4C68-BD71-B8DA26D78D7F}"/>
              </a:ext>
            </a:extLst>
          </p:cNvPr>
          <p:cNvSpPr>
            <a:spLocks noGrp="1" noChangeArrowheads="1"/>
          </p:cNvSpPr>
          <p:nvPr>
            <p:ph type="title"/>
          </p:nvPr>
        </p:nvSpPr>
        <p:spPr>
          <a:xfrm>
            <a:off x="838200" y="365125"/>
            <a:ext cx="10515600" cy="1325563"/>
          </a:xfrm>
        </p:spPr>
        <p:txBody>
          <a:bodyPr/>
          <a:lstStyle/>
          <a:p>
            <a:pPr eaLnBrk="1" hangingPunct="1"/>
            <a:r>
              <a:rPr lang="en-GB" dirty="0"/>
              <a:t>Summary</a:t>
            </a:r>
            <a:endParaRPr lang="en-GB" altLang="fr-FR" dirty="0"/>
          </a:p>
        </p:txBody>
      </p:sp>
      <p:sp>
        <p:nvSpPr>
          <p:cNvPr id="5" name="Espace réservé du contenu 2">
            <a:extLst>
              <a:ext uri="{FF2B5EF4-FFF2-40B4-BE49-F238E27FC236}">
                <a16:creationId xmlns:a16="http://schemas.microsoft.com/office/drawing/2014/main" id="{F71D0929-507E-4D83-97BC-268767AFCBF7}"/>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Overall design of SII RM seems </a:t>
            </a:r>
            <a:r>
              <a:rPr lang="en-GB" sz="2400" b="1" dirty="0">
                <a:solidFill>
                  <a:srgbClr val="7030A0"/>
                </a:solidFill>
              </a:rPr>
              <a:t>theoretically valid</a:t>
            </a:r>
          </a:p>
          <a:p>
            <a:pPr algn="just">
              <a:lnSpc>
                <a:spcPct val="100000"/>
              </a:lnSpc>
              <a:spcBef>
                <a:spcPts val="600"/>
              </a:spcBef>
              <a:spcAft>
                <a:spcPts val="600"/>
              </a:spcAft>
            </a:pPr>
            <a:r>
              <a:rPr lang="en-GB" sz="2400" dirty="0"/>
              <a:t>Difficult to come to a firm conclusion on whether the </a:t>
            </a:r>
            <a:r>
              <a:rPr lang="en-GB" sz="2400" dirty="0" err="1"/>
              <a:t>CoC</a:t>
            </a:r>
            <a:r>
              <a:rPr lang="en-GB" sz="2400" dirty="0"/>
              <a:t> rate is too high or too low</a:t>
            </a:r>
          </a:p>
          <a:p>
            <a:pPr lvl="1" algn="just">
              <a:lnSpc>
                <a:spcPct val="100000"/>
              </a:lnSpc>
              <a:spcBef>
                <a:spcPts val="600"/>
              </a:spcBef>
              <a:spcAft>
                <a:spcPts val="600"/>
              </a:spcAft>
            </a:pPr>
            <a:r>
              <a:rPr lang="en-GB" sz="2000" dirty="0"/>
              <a:t>Although perhaps on high side if aim is to be forward-looking, given ERP ‘puzzle’</a:t>
            </a:r>
          </a:p>
          <a:p>
            <a:pPr algn="just">
              <a:lnSpc>
                <a:spcPct val="100000"/>
              </a:lnSpc>
              <a:spcBef>
                <a:spcPts val="600"/>
              </a:spcBef>
              <a:spcAft>
                <a:spcPts val="600"/>
              </a:spcAft>
            </a:pPr>
            <a:r>
              <a:rPr lang="en-GB" sz="2400" dirty="0"/>
              <a:t>Some </a:t>
            </a:r>
            <a:r>
              <a:rPr lang="en-GB" sz="2400" b="1" dirty="0">
                <a:solidFill>
                  <a:srgbClr val="7030A0"/>
                </a:solidFill>
              </a:rPr>
              <a:t>attenuation of the </a:t>
            </a:r>
            <a:r>
              <a:rPr lang="en-GB" sz="2400" b="1" dirty="0" err="1">
                <a:solidFill>
                  <a:srgbClr val="7030A0"/>
                </a:solidFill>
              </a:rPr>
              <a:t>CoC</a:t>
            </a:r>
            <a:r>
              <a:rPr lang="en-GB" sz="2400" b="1" dirty="0">
                <a:solidFill>
                  <a:srgbClr val="7030A0"/>
                </a:solidFill>
              </a:rPr>
              <a:t> rate </a:t>
            </a:r>
            <a:r>
              <a:rPr lang="en-GB" sz="2400" dirty="0"/>
              <a:t>may be desirable, if risk dependencies over time are material</a:t>
            </a:r>
          </a:p>
          <a:p>
            <a:pPr lvl="1" algn="just">
              <a:lnSpc>
                <a:spcPct val="100000"/>
              </a:lnSpc>
              <a:spcBef>
                <a:spcPts val="600"/>
              </a:spcBef>
              <a:spcAft>
                <a:spcPts val="600"/>
              </a:spcAft>
            </a:pPr>
            <a:r>
              <a:rPr lang="en-GB" sz="2000" dirty="0"/>
              <a:t>EIOPA holistic assessment now includes such an attenuation</a:t>
            </a:r>
          </a:p>
          <a:p>
            <a:pPr algn="just">
              <a:lnSpc>
                <a:spcPct val="100000"/>
              </a:lnSpc>
              <a:spcBef>
                <a:spcPts val="600"/>
              </a:spcBef>
              <a:spcAft>
                <a:spcPts val="600"/>
              </a:spcAft>
            </a:pPr>
            <a:r>
              <a:rPr lang="en-GB" sz="2400" dirty="0"/>
              <a:t>Workstream has also explored / made other suggestions, including:</a:t>
            </a:r>
          </a:p>
          <a:p>
            <a:pPr lvl="1" algn="just">
              <a:lnSpc>
                <a:spcPct val="100000"/>
              </a:lnSpc>
              <a:spcBef>
                <a:spcPts val="600"/>
              </a:spcBef>
              <a:spcAft>
                <a:spcPts val="600"/>
              </a:spcAft>
            </a:pPr>
            <a:r>
              <a:rPr lang="en-GB" sz="2000" dirty="0"/>
              <a:t>Assumed Reference Undertaking </a:t>
            </a:r>
            <a:r>
              <a:rPr lang="en-GB" sz="2000" b="1" dirty="0">
                <a:solidFill>
                  <a:srgbClr val="7030A0"/>
                </a:solidFill>
              </a:rPr>
              <a:t>risk coverage </a:t>
            </a:r>
            <a:r>
              <a:rPr lang="en-GB" sz="2000" dirty="0"/>
              <a:t>and interaction with </a:t>
            </a:r>
            <a:r>
              <a:rPr lang="en-GB" sz="2000" b="1" dirty="0">
                <a:solidFill>
                  <a:srgbClr val="7030A0"/>
                </a:solidFill>
              </a:rPr>
              <a:t>LTG measures</a:t>
            </a:r>
            <a:endParaRPr lang="en-GB" sz="2000" dirty="0"/>
          </a:p>
        </p:txBody>
      </p:sp>
      <p:sp>
        <p:nvSpPr>
          <p:cNvPr id="6" name="Slide Number Placeholder 1">
            <a:extLst>
              <a:ext uri="{FF2B5EF4-FFF2-40B4-BE49-F238E27FC236}">
                <a16:creationId xmlns:a16="http://schemas.microsoft.com/office/drawing/2014/main" id="{B31BEF96-33B8-4138-81BD-99E4C78EB08F}"/>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3800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E976024-D870-47C3-BDE2-EF3B1C22B0CC}"/>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About the speaker</a:t>
            </a:r>
          </a:p>
        </p:txBody>
      </p:sp>
      <p:sp>
        <p:nvSpPr>
          <p:cNvPr id="8" name="Textplatzhalter 3">
            <a:extLst>
              <a:ext uri="{FF2B5EF4-FFF2-40B4-BE49-F238E27FC236}">
                <a16:creationId xmlns:a16="http://schemas.microsoft.com/office/drawing/2014/main" id="{073B1EFB-FC39-44C7-B40D-025DCA75AD34}"/>
              </a:ext>
            </a:extLst>
          </p:cNvPr>
          <p:cNvSpPr txBox="1">
            <a:spLocks/>
          </p:cNvSpPr>
          <p:nvPr/>
        </p:nvSpPr>
        <p:spPr>
          <a:xfrm>
            <a:off x="1924049" y="2279650"/>
            <a:ext cx="7725977" cy="1866222"/>
          </a:xfrm>
          <a:prstGeom prst="rect">
            <a:avLst/>
          </a:prstGeom>
          <a:noFill/>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None/>
              <a:defRPr/>
            </a:pPr>
            <a:r>
              <a:rPr lang="en-US" sz="1800" b="1" dirty="0">
                <a:solidFill>
                  <a:srgbClr val="C00000"/>
                </a:solidFill>
                <a:latin typeface="Roboto" panose="02000000000000000000" pitchFamily="2" charset="0"/>
                <a:ea typeface="Roboto" panose="02000000000000000000" pitchFamily="2" charset="0"/>
              </a:rPr>
              <a:t>Malcolm Kemp </a:t>
            </a:r>
            <a:endParaRPr lang="en-US" sz="1800" dirty="0">
              <a:solidFill>
                <a:srgbClr val="C00000"/>
              </a:solidFill>
              <a:latin typeface="Roboto" panose="02000000000000000000" pitchFamily="2" charset="0"/>
              <a:ea typeface="Roboto" panose="02000000000000000000" pitchFamily="2" charset="0"/>
            </a:endParaRPr>
          </a:p>
          <a:p>
            <a:pPr fontAlgn="auto">
              <a:spcAft>
                <a:spcPts val="0"/>
              </a:spcAft>
              <a:defRPr/>
            </a:pPr>
            <a:r>
              <a:rPr lang="en-US" sz="1600" dirty="0">
                <a:latin typeface="Verdana" panose="020B0604030504040204" pitchFamily="34" charset="0"/>
                <a:ea typeface="Verdana" panose="020B0604030504040204" pitchFamily="34" charset="0"/>
              </a:rPr>
              <a:t>Malcolm Kemp is Chairperson of the AAE Risk Management Committee, Visiting Lecturer at Imperial College Business School, member of the Advisory Scientific Committee of the European Systemic Risk Board, Associate, Barnett Waddingham and Managing Director, </a:t>
            </a:r>
            <a:r>
              <a:rPr lang="en-US" sz="1600" dirty="0" err="1">
                <a:latin typeface="Verdana" panose="020B0604030504040204" pitchFamily="34" charset="0"/>
                <a:ea typeface="Verdana" panose="020B0604030504040204" pitchFamily="34" charset="0"/>
              </a:rPr>
              <a:t>Nematrian</a:t>
            </a:r>
            <a:endParaRPr lang="en-US" sz="1600" dirty="0">
              <a:latin typeface="Verdana" panose="020B0604030504040204" pitchFamily="34" charset="0"/>
              <a:ea typeface="Verdana" panose="020B0604030504040204" pitchFamily="34" charset="0"/>
            </a:endParaRPr>
          </a:p>
          <a:p>
            <a:pPr fontAlgn="auto">
              <a:spcAft>
                <a:spcPts val="0"/>
              </a:spcAft>
              <a:defRPr/>
            </a:pPr>
            <a:r>
              <a:rPr lang="en-US" sz="1600" dirty="0">
                <a:latin typeface="Verdana" panose="020B0604030504040204" pitchFamily="34" charset="0"/>
                <a:ea typeface="Verdana" panose="020B0604030504040204" pitchFamily="34" charset="0"/>
              </a:rPr>
              <a:t>He is an internationally known expert in risk and quantitative finance, with over 30 years‘ experience in the financial services industry including senior roles in insurance and investment management</a:t>
            </a:r>
          </a:p>
        </p:txBody>
      </p:sp>
      <p:pic>
        <p:nvPicPr>
          <p:cNvPr id="11" name="Grafik 7">
            <a:extLst>
              <a:ext uri="{FF2B5EF4-FFF2-40B4-BE49-F238E27FC236}">
                <a16:creationId xmlns:a16="http://schemas.microsoft.com/office/drawing/2014/main" id="{AD4603DC-D952-4329-864F-6A4CCE54DDD6}"/>
              </a:ext>
            </a:extLst>
          </p:cNvPr>
          <p:cNvPicPr>
            <a:picLocks noChangeAspect="1"/>
          </p:cNvPicPr>
          <p:nvPr/>
        </p:nvPicPr>
        <p:blipFill>
          <a:blip r:embed="rId3" cstate="print">
            <a:duotone>
              <a:prstClr val="black"/>
              <a:srgbClr val="00457C">
                <a:tint val="45000"/>
                <a:satMod val="400000"/>
              </a:srgbClr>
            </a:duotone>
            <a:extLst>
              <a:ext uri="{28A0092B-C50C-407E-A947-70E740481C1C}">
                <a14:useLocalDpi xmlns:a14="http://schemas.microsoft.com/office/drawing/2010/main"/>
              </a:ext>
            </a:extLst>
          </a:blip>
          <a:stretch>
            <a:fillRect/>
          </a:stretch>
        </p:blipFill>
        <p:spPr>
          <a:xfrm>
            <a:off x="855161" y="2342103"/>
            <a:ext cx="991901" cy="990352"/>
          </a:xfrm>
          <a:prstGeom prst="rect">
            <a:avLst/>
          </a:prstGeom>
          <a:ln>
            <a:noFill/>
          </a:ln>
          <a:effectLst>
            <a:outerShdw blurRad="292100" dist="139700" dir="2700000" algn="tl" rotWithShape="0">
              <a:srgbClr val="333333">
                <a:alpha val="65000"/>
              </a:srgbClr>
            </a:outerShdw>
          </a:effectLst>
        </p:spPr>
      </p:pic>
      <p:pic>
        <p:nvPicPr>
          <p:cNvPr id="14" name="Picture 3" descr="A close up of a logo&#10;&#10;Description automatically generated">
            <a:extLst>
              <a:ext uri="{FF2B5EF4-FFF2-40B4-BE49-F238E27FC236}">
                <a16:creationId xmlns:a16="http://schemas.microsoft.com/office/drawing/2014/main" id="{90B6CF9A-E214-4E3A-B837-96950E39E6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pic>
        <p:nvPicPr>
          <p:cNvPr id="2" name="Image 1">
            <a:extLst>
              <a:ext uri="{FF2B5EF4-FFF2-40B4-BE49-F238E27FC236}">
                <a16:creationId xmlns:a16="http://schemas.microsoft.com/office/drawing/2014/main" id="{CA9F1CB4-DE46-496A-B592-C1515BA4236D}"/>
              </a:ext>
            </a:extLst>
          </p:cNvPr>
          <p:cNvPicPr>
            <a:picLocks noChangeAspect="1"/>
          </p:cNvPicPr>
          <p:nvPr/>
        </p:nvPicPr>
        <p:blipFill>
          <a:blip r:embed="rId5"/>
          <a:stretch>
            <a:fillRect/>
          </a:stretch>
        </p:blipFill>
        <p:spPr>
          <a:xfrm>
            <a:off x="251686" y="2279650"/>
            <a:ext cx="1633870" cy="163387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Thank you for your attention</a:t>
            </a: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fr-FR" altLang="fr-FR" sz="1800" dirty="0">
                <a:latin typeface="Roboto" panose="02000000000000000000" pitchFamily="2" charset="0"/>
                <a:ea typeface="Roboto" panose="02000000000000000000" pitchFamily="2" charset="0"/>
                <a:cs typeface="Aharoni" panose="020B0604020202020204" pitchFamily="2" charset="-79"/>
              </a:rPr>
              <a:t>Contact </a:t>
            </a:r>
            <a:r>
              <a:rPr lang="fr-FR" altLang="fr-FR" sz="1800" dirty="0" err="1">
                <a:latin typeface="Roboto" panose="02000000000000000000" pitchFamily="2" charset="0"/>
                <a:ea typeface="Roboto" panose="02000000000000000000" pitchFamily="2" charset="0"/>
                <a:cs typeface="Aharoni" panose="020B0604020202020204" pitchFamily="2" charset="-79"/>
              </a:rPr>
              <a:t>details</a:t>
            </a:r>
            <a:r>
              <a:rPr lang="fr-FR" altLang="fr-FR" sz="1800" dirty="0">
                <a:latin typeface="Roboto" panose="02000000000000000000" pitchFamily="2" charset="0"/>
                <a:ea typeface="Roboto" panose="02000000000000000000" pitchFamily="2" charset="0"/>
                <a:cs typeface="Aharoni" panose="020B0604020202020204" pitchFamily="2" charset="-79"/>
              </a:rPr>
              <a:t> :</a:t>
            </a:r>
          </a:p>
          <a:p>
            <a:pPr eaLnBrk="1" hangingPunct="1">
              <a:lnSpc>
                <a:spcPct val="100000"/>
              </a:lnSpc>
              <a:spcBef>
                <a:spcPct val="0"/>
              </a:spcBef>
              <a:buSzTx/>
              <a:buFontTx/>
              <a:buNone/>
            </a:pP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r>
              <a:rPr lang="fr-FR" altLang="fr-FR" sz="1800" b="1" dirty="0">
                <a:latin typeface="Verdana" panose="020B0604030504040204" pitchFamily="34" charset="0"/>
                <a:ea typeface="Verdana" panose="020B0604030504040204" pitchFamily="34" charset="0"/>
                <a:cs typeface="Aharoni" panose="020B0604020202020204" pitchFamily="2" charset="-79"/>
              </a:rPr>
              <a:t>Malcolm Kemp</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Barnett Waddingham</a:t>
            </a: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2 London Wall Place</a:t>
            </a: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London EC2Y 5AU, UK</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dirty="0">
                <a:latin typeface="Verdana" panose="020B0604030504040204" pitchFamily="34" charset="0"/>
                <a:ea typeface="Verdana" panose="020B0604030504040204" pitchFamily="34" charset="0"/>
                <a:cs typeface="Aharoni" panose="020B0604020202020204" pitchFamily="2" charset="-79"/>
                <a:hlinkClick r:id="rId3"/>
              </a:rPr>
              <a:t>malcolm.kemp@barnett-waddingham.co.uk</a:t>
            </a:r>
            <a:r>
              <a:rPr lang="fr-FR" altLang="fr-FR" sz="1800" dirty="0">
                <a:latin typeface="Verdana" panose="020B0604030504040204" pitchFamily="34" charset="0"/>
                <a:ea typeface="Verdana" panose="020B0604030504040204" pitchFamily="34" charset="0"/>
                <a:cs typeface="Aharoni" panose="020B0604020202020204" pitchFamily="2" charset="-79"/>
              </a:rPr>
              <a:t> or </a:t>
            </a:r>
            <a:r>
              <a:rPr lang="fr-FR" altLang="fr-FR" sz="1800" dirty="0">
                <a:latin typeface="Verdana" panose="020B0604030504040204" pitchFamily="34" charset="0"/>
                <a:ea typeface="Verdana" panose="020B0604030504040204" pitchFamily="34" charset="0"/>
                <a:cs typeface="Aharoni" panose="020B0604020202020204" pitchFamily="2" charset="-79"/>
                <a:hlinkClick r:id="rId4"/>
              </a:rPr>
              <a:t>malcolm.kemp@nematrian.com</a:t>
            </a: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hlinkClick r:id="rId5"/>
              </a:rPr>
              <a:t>https://www.actuarialcolloquium2020.com/</a:t>
            </a:r>
            <a:endPar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969D6576-8364-4369-8561-9C2239D4B68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endParaRPr lang="en-US" sz="3600" b="1" dirty="0">
              <a:solidFill>
                <a:srgbClr val="00457C"/>
              </a:solidFill>
              <a:latin typeface="Verdana" panose="020B0604030504040204" pitchFamily="34" charset="0"/>
              <a:ea typeface="Verdana" panose="020B0604030504040204" pitchFamily="34" charset="0"/>
              <a:cs typeface="+mn-cs"/>
            </a:endParaRP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427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buNone/>
            </a:pPr>
            <a:r>
              <a:rPr lang="en-CA" sz="2000" b="1" dirty="0">
                <a:solidFill>
                  <a:srgbClr val="C00000"/>
                </a:solidFill>
              </a:rPr>
              <a:t>Disclaimer:</a:t>
            </a:r>
            <a:endParaRPr lang="en-US" sz="2000" dirty="0">
              <a:solidFill>
                <a:srgbClr val="C00000"/>
              </a:solidFill>
            </a:endParaRPr>
          </a:p>
          <a:p>
            <a:pPr algn="just">
              <a:buNone/>
            </a:pPr>
            <a:r>
              <a:rPr lang="en-CA" sz="1800" i="1" dirty="0"/>
              <a:t>The views or opinions expressed in this presentation are those of the authors and do not necessarily reflect official policies or positions of the </a:t>
            </a:r>
            <a:r>
              <a:rPr lang="en-CA" sz="1800" i="1" dirty="0" err="1"/>
              <a:t>Institut</a:t>
            </a:r>
            <a:r>
              <a:rPr lang="en-CA" sz="1800" i="1" dirty="0"/>
              <a:t> des </a:t>
            </a:r>
            <a:r>
              <a:rPr lang="en-CA" sz="1800" i="1" dirty="0" err="1"/>
              <a:t>Actuaires</a:t>
            </a:r>
            <a:r>
              <a:rPr lang="en-CA" sz="1800" i="1" dirty="0"/>
              <a:t> (IA), the International Actuarial Association (IAA) and its Sections.</a:t>
            </a:r>
            <a:endParaRPr lang="en-US" sz="1800" dirty="0"/>
          </a:p>
          <a:p>
            <a:pPr algn="just">
              <a:buNone/>
            </a:pPr>
            <a:r>
              <a:rPr lang="en-CA" sz="1800" i="1" dirty="0"/>
              <a:t>While every effort has been made to ensure the accuracy and completeness of the material, the IA, IAA and authors give no warranty in that regard and reject any responsibility or liability for any loss or damage incurred through the use of, or reliance upon, the information contained therein. Reproduction and translations are permitted with mention of the source.</a:t>
            </a:r>
            <a:r>
              <a:rPr lang="en-CA" sz="1800" dirty="0"/>
              <a:t> </a:t>
            </a:r>
            <a:endParaRPr lang="en-US" sz="1800" dirty="0"/>
          </a:p>
          <a:p>
            <a:pPr algn="just">
              <a:buNone/>
            </a:pPr>
            <a:r>
              <a:rPr lang="en-CA" sz="1800" i="1" dirty="0"/>
              <a:t>Permission is granted to make brief excerpts of the presentation for a published review. Permission is also granted to make limited numbers of copies of items in this presentation for personal, internal, classroom or other instructional use, on condition that the foregoing copyright notice is used so as to give reasonable notice of the author, the IA and the IAA's copyrights. This consent for free limited copying without prior consent of the author, IA or the IAA does not extend to making copies for general distribution, for advertising or promotional purposes, for inclusion in new collective works or for resale. </a:t>
            </a:r>
            <a:endParaRPr lang="en-US" sz="1800" dirty="0"/>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D836ADC0-9885-4175-88D6-53E56CF40B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73745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CCD26CA0-3A39-4F74-B60D-BFA70C73958A}"/>
              </a:ext>
            </a:extLst>
          </p:cNvPr>
          <p:cNvSpPr>
            <a:spLocks noGrp="1" noChangeArrowheads="1"/>
          </p:cNvSpPr>
          <p:nvPr>
            <p:ph type="title"/>
          </p:nvPr>
        </p:nvSpPr>
        <p:spPr>
          <a:xfrm>
            <a:off x="838200" y="365125"/>
            <a:ext cx="10515600" cy="1325563"/>
          </a:xfrm>
        </p:spPr>
        <p:txBody>
          <a:bodyPr/>
          <a:lstStyle/>
          <a:p>
            <a:pPr eaLnBrk="1" hangingPunct="1"/>
            <a:r>
              <a:rPr lang="en-GB" dirty="0"/>
              <a:t>Agenda</a:t>
            </a:r>
            <a:endParaRPr lang="en-GB" altLang="fr-FR" dirty="0"/>
          </a:p>
        </p:txBody>
      </p:sp>
      <p:sp>
        <p:nvSpPr>
          <p:cNvPr id="5" name="Espace réservé du contenu 2">
            <a:extLst>
              <a:ext uri="{FF2B5EF4-FFF2-40B4-BE49-F238E27FC236}">
                <a16:creationId xmlns:a16="http://schemas.microsoft.com/office/drawing/2014/main" id="{DDAE1197-B9FB-476D-B799-7D8583507958}"/>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Background</a:t>
            </a:r>
          </a:p>
          <a:p>
            <a:pPr algn="just">
              <a:lnSpc>
                <a:spcPct val="100000"/>
              </a:lnSpc>
              <a:spcBef>
                <a:spcPts val="600"/>
              </a:spcBef>
              <a:spcAft>
                <a:spcPts val="600"/>
              </a:spcAft>
            </a:pPr>
            <a:r>
              <a:rPr lang="en-US" sz="2400" dirty="0"/>
              <a:t>Views of AAE Solvency II Risk Margin Workstream</a:t>
            </a:r>
          </a:p>
          <a:p>
            <a:pPr algn="just">
              <a:lnSpc>
                <a:spcPct val="100000"/>
              </a:lnSpc>
              <a:spcBef>
                <a:spcPts val="600"/>
              </a:spcBef>
              <a:spcAft>
                <a:spcPts val="600"/>
              </a:spcAft>
            </a:pPr>
            <a:endParaRPr lang="en-US" sz="2400" dirty="0"/>
          </a:p>
          <a:p>
            <a:pPr marL="0" lvl="1" indent="0" algn="just">
              <a:lnSpc>
                <a:spcPct val="100000"/>
              </a:lnSpc>
              <a:spcBef>
                <a:spcPts val="600"/>
              </a:spcBef>
              <a:spcAft>
                <a:spcPts val="600"/>
              </a:spcAft>
              <a:buNone/>
            </a:pPr>
            <a:r>
              <a:rPr lang="en-US" sz="2000" dirty="0"/>
              <a:t>Presentation based on “</a:t>
            </a:r>
            <a:r>
              <a:rPr lang="en-US" sz="2000" i="1" dirty="0"/>
              <a:t>A review of the design of the Solvency II Risk Margin</a:t>
            </a:r>
            <a:r>
              <a:rPr lang="en-US" sz="2000" dirty="0"/>
              <a:t>” prepared by a sub-group of the AAE Solvency II Working Group, i.e. Malcolm Kemp (Chair), Peter </a:t>
            </a:r>
            <a:r>
              <a:rPr lang="en-US" sz="2000" dirty="0" err="1"/>
              <a:t>Brühne</a:t>
            </a:r>
            <a:r>
              <a:rPr lang="en-US" sz="2000" dirty="0"/>
              <a:t>, Shane Fahey, Maria Kamenarova, </a:t>
            </a:r>
            <a:r>
              <a:rPr lang="en-US" sz="2000" dirty="0" err="1"/>
              <a:t>Daphné</a:t>
            </a:r>
            <a:r>
              <a:rPr lang="en-US" sz="2000" dirty="0"/>
              <a:t> de </a:t>
            </a:r>
            <a:r>
              <a:rPr lang="en-US" sz="2000" dirty="0" err="1"/>
              <a:t>Leval</a:t>
            </a:r>
            <a:r>
              <a:rPr lang="en-US" sz="2000" dirty="0"/>
              <a:t>, Tjemme van der Meer, Dong </a:t>
            </a:r>
            <a:r>
              <a:rPr lang="en-US" sz="2000" dirty="0" err="1"/>
              <a:t>Qingsheng</a:t>
            </a:r>
            <a:r>
              <a:rPr lang="en-US" sz="2000" dirty="0"/>
              <a:t>, Frank Schiller, Jolanta </a:t>
            </a:r>
            <a:r>
              <a:rPr lang="en-US" sz="2000" dirty="0" err="1"/>
              <a:t>Tubis</a:t>
            </a:r>
            <a:r>
              <a:rPr lang="en-US" sz="2000" dirty="0"/>
              <a:t> and Lutz </a:t>
            </a:r>
            <a:r>
              <a:rPr lang="en-US" sz="2000" dirty="0" err="1"/>
              <a:t>Wilhelmy</a:t>
            </a:r>
            <a:r>
              <a:rPr lang="en-US" sz="2000" dirty="0"/>
              <a:t>. Available </a:t>
            </a:r>
            <a:r>
              <a:rPr lang="en-US" sz="2000" dirty="0">
                <a:hlinkClick r:id="rId3"/>
              </a:rPr>
              <a:t>here</a:t>
            </a:r>
            <a:r>
              <a:rPr lang="en-US" sz="2000" dirty="0"/>
              <a:t>.</a:t>
            </a:r>
          </a:p>
          <a:p>
            <a:pPr marL="0" lvl="1" indent="0" algn="just">
              <a:lnSpc>
                <a:spcPct val="100000"/>
              </a:lnSpc>
              <a:spcBef>
                <a:spcPts val="600"/>
              </a:spcBef>
              <a:spcAft>
                <a:spcPts val="600"/>
              </a:spcAft>
              <a:buNone/>
            </a:pPr>
            <a:r>
              <a:rPr lang="en-US" sz="2000" dirty="0"/>
              <a:t>Views expressed are those of the authors / presenter and do not necessarily represent the views of their employers or of the AAE.</a:t>
            </a:r>
          </a:p>
          <a:p>
            <a:pPr algn="just">
              <a:lnSpc>
                <a:spcPct val="100000"/>
              </a:lnSpc>
              <a:spcBef>
                <a:spcPts val="600"/>
              </a:spcBef>
              <a:spcAft>
                <a:spcPts val="600"/>
              </a:spcAft>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8913FCC8-1531-4BDB-80CE-90C59E0A2F1D}"/>
              </a:ext>
            </a:extLst>
          </p:cNvPr>
          <p:cNvSpPr>
            <a:spLocks noGrp="1" noChangeArrowheads="1"/>
          </p:cNvSpPr>
          <p:nvPr>
            <p:ph type="title"/>
          </p:nvPr>
        </p:nvSpPr>
        <p:spPr>
          <a:xfrm>
            <a:off x="838200" y="365125"/>
            <a:ext cx="10515600" cy="1325563"/>
          </a:xfrm>
        </p:spPr>
        <p:txBody>
          <a:bodyPr/>
          <a:lstStyle/>
          <a:p>
            <a:pPr eaLnBrk="1" hangingPunct="1"/>
            <a:r>
              <a:rPr lang="en-GB" altLang="fr-FR" dirty="0"/>
              <a:t>Background</a:t>
            </a:r>
          </a:p>
        </p:txBody>
      </p:sp>
      <p:sp>
        <p:nvSpPr>
          <p:cNvPr id="5" name="Espace réservé du contenu 2">
            <a:extLst>
              <a:ext uri="{FF2B5EF4-FFF2-40B4-BE49-F238E27FC236}">
                <a16:creationId xmlns:a16="http://schemas.microsoft.com/office/drawing/2014/main" id="{815B3B30-7CA0-47A8-A12C-17DDB972D374}"/>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Current methodology</a:t>
            </a:r>
          </a:p>
          <a:p>
            <a:pPr algn="just">
              <a:lnSpc>
                <a:spcPct val="100000"/>
              </a:lnSpc>
              <a:spcBef>
                <a:spcPts val="600"/>
              </a:spcBef>
              <a:spcAft>
                <a:spcPts val="600"/>
              </a:spcAft>
            </a:pPr>
            <a:r>
              <a:rPr lang="en-US" sz="2400" dirty="0"/>
              <a:t>The Solvency II 2020 Review</a:t>
            </a:r>
          </a:p>
          <a:p>
            <a:pPr algn="just">
              <a:lnSpc>
                <a:spcPct val="100000"/>
              </a:lnSpc>
              <a:spcBef>
                <a:spcPts val="600"/>
              </a:spcBef>
              <a:spcAft>
                <a:spcPts val="600"/>
              </a:spcAft>
            </a:pPr>
            <a:r>
              <a:rPr lang="en-US" sz="2400" dirty="0"/>
              <a:t>EIOPA’s views on the Risk Margin</a:t>
            </a:r>
          </a:p>
          <a:p>
            <a:pPr algn="just">
              <a:lnSpc>
                <a:spcPct val="100000"/>
              </a:lnSpc>
              <a:spcBef>
                <a:spcPts val="600"/>
              </a:spcBef>
              <a:spcAft>
                <a:spcPts val="600"/>
              </a:spcAft>
            </a:pPr>
            <a:r>
              <a:rPr lang="en-US" sz="2400" dirty="0"/>
              <a:t>AAE Risk Margin Workstream views</a:t>
            </a:r>
          </a:p>
          <a:p>
            <a:pPr eaLnBrk="1" hangingPunct="1"/>
            <a:endParaRPr lang="en-GB" dirty="0"/>
          </a:p>
        </p:txBody>
      </p:sp>
    </p:spTree>
    <p:extLst>
      <p:ext uri="{BB962C8B-B14F-4D97-AF65-F5344CB8AC3E}">
        <p14:creationId xmlns:p14="http://schemas.microsoft.com/office/powerpoint/2010/main" val="164444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0F91C1BB-BE48-4690-AB1C-4A250EE982BC}"/>
              </a:ext>
            </a:extLst>
          </p:cNvPr>
          <p:cNvSpPr>
            <a:spLocks noGrp="1" noChangeArrowheads="1"/>
          </p:cNvSpPr>
          <p:nvPr>
            <p:ph type="title"/>
          </p:nvPr>
        </p:nvSpPr>
        <p:spPr>
          <a:xfrm>
            <a:off x="838200" y="365125"/>
            <a:ext cx="10515600" cy="1325563"/>
          </a:xfrm>
        </p:spPr>
        <p:txBody>
          <a:bodyPr/>
          <a:lstStyle/>
          <a:p>
            <a:pPr eaLnBrk="1" hangingPunct="1"/>
            <a:r>
              <a:rPr lang="en-GB" altLang="fr-FR" dirty="0"/>
              <a:t>Background: Current Methodology</a:t>
            </a:r>
          </a:p>
        </p:txBody>
      </p:sp>
      <mc:AlternateContent xmlns:mc="http://schemas.openxmlformats.org/markup-compatibility/2006">
        <mc:Choice xmlns:a14="http://schemas.microsoft.com/office/drawing/2010/main" Requires="a14">
          <p:sp>
            <p:nvSpPr>
              <p:cNvPr id="5" name="Espace réservé du contenu 2">
                <a:extLst>
                  <a:ext uri="{FF2B5EF4-FFF2-40B4-BE49-F238E27FC236}">
                    <a16:creationId xmlns:a16="http://schemas.microsoft.com/office/drawing/2014/main" id="{45CE2FAA-2FEE-4AC8-A23F-D6E7C28EF8BA}"/>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The Risk Margin is part of an insurer’s </a:t>
                </a:r>
                <a:r>
                  <a:rPr lang="en-US" sz="2400" b="1" dirty="0">
                    <a:solidFill>
                      <a:srgbClr val="7030A0"/>
                    </a:solidFill>
                  </a:rPr>
                  <a:t>technical provisions</a:t>
                </a:r>
              </a:p>
              <a:p>
                <a:pPr lvl="1" algn="just">
                  <a:lnSpc>
                    <a:spcPct val="100000"/>
                  </a:lnSpc>
                  <a:spcBef>
                    <a:spcPts val="600"/>
                  </a:spcBef>
                  <a:spcAft>
                    <a:spcPts val="600"/>
                  </a:spcAft>
                </a:pPr>
                <a:r>
                  <a:rPr lang="en-US" sz="2000" dirty="0"/>
                  <a:t>Based on an </a:t>
                </a:r>
                <a:r>
                  <a:rPr lang="en-US" sz="2000" b="1" dirty="0">
                    <a:solidFill>
                      <a:srgbClr val="7030A0"/>
                    </a:solidFill>
                  </a:rPr>
                  <a:t>exit valuation</a:t>
                </a:r>
                <a:r>
                  <a:rPr lang="en-US" sz="2000" dirty="0"/>
                  <a:t> targeting a specific (‘run-off’) approach to ‘production’ of insurance liabilities</a:t>
                </a:r>
                <a:endParaRPr lang="en-GB" sz="2000" dirty="0"/>
              </a:p>
              <a:p>
                <a:pPr lvl="2" algn="just">
                  <a:lnSpc>
                    <a:spcPct val="100000"/>
                  </a:lnSpc>
                  <a:spcBef>
                    <a:spcPts val="600"/>
                  </a:spcBef>
                  <a:spcAft>
                    <a:spcPts val="600"/>
                  </a:spcAft>
                </a:pPr>
                <a:r>
                  <a:rPr lang="en-GB" dirty="0"/>
                  <a:t>Aligns with broader </a:t>
                </a:r>
                <a:r>
                  <a:rPr lang="en-GB" b="1" dirty="0">
                    <a:solidFill>
                      <a:srgbClr val="7030A0"/>
                    </a:solidFill>
                  </a:rPr>
                  <a:t>market consistent </a:t>
                </a:r>
                <a:r>
                  <a:rPr lang="en-GB" dirty="0"/>
                  <a:t>focus of Solvency II</a:t>
                </a:r>
              </a:p>
              <a:p>
                <a:pPr lvl="1" algn="just">
                  <a:lnSpc>
                    <a:spcPct val="100000"/>
                  </a:lnSpc>
                  <a:spcBef>
                    <a:spcPts val="600"/>
                  </a:spcBef>
                  <a:spcAft>
                    <a:spcPts val="600"/>
                  </a:spcAft>
                </a:pPr>
                <a:r>
                  <a:rPr lang="en-GB" sz="2000" dirty="0"/>
                  <a:t>Current calculation defined in Solvency II Delegated Regulation Articles 37-39, where </a:t>
                </a:r>
                <a:r>
                  <a:rPr lang="en-GB" sz="2000" i="1" dirty="0"/>
                  <a:t>SCR</a:t>
                </a:r>
                <a:r>
                  <a:rPr lang="en-GB" sz="2000" dirty="0"/>
                  <a:t>(</a:t>
                </a:r>
                <a:r>
                  <a:rPr lang="en-GB" sz="2000" i="1" dirty="0"/>
                  <a:t>t</a:t>
                </a:r>
                <a:r>
                  <a:rPr lang="en-GB" sz="2000" dirty="0"/>
                  <a:t>) is the projected SCR of the </a:t>
                </a:r>
                <a:r>
                  <a:rPr lang="en-GB" sz="2000" b="1" dirty="0">
                    <a:solidFill>
                      <a:srgbClr val="7030A0"/>
                    </a:solidFill>
                  </a:rPr>
                  <a:t>reference undertaking</a:t>
                </a:r>
                <a:r>
                  <a:rPr lang="en-GB" sz="2000" dirty="0"/>
                  <a:t> (‘RU’), </a:t>
                </a:r>
                <a:r>
                  <a:rPr lang="en-GB" sz="2000" i="1" dirty="0"/>
                  <a:t>r</a:t>
                </a:r>
                <a:r>
                  <a:rPr lang="en-GB" sz="2000" dirty="0"/>
                  <a:t>(</a:t>
                </a:r>
                <a:r>
                  <a:rPr lang="en-GB" sz="2000" i="1" dirty="0"/>
                  <a:t>t</a:t>
                </a:r>
                <a:r>
                  <a:rPr lang="en-GB" sz="2000" dirty="0"/>
                  <a:t>) is the annualised </a:t>
                </a:r>
                <a:r>
                  <a:rPr lang="en-GB" sz="2000" b="1" dirty="0">
                    <a:solidFill>
                      <a:srgbClr val="7030A0"/>
                    </a:solidFill>
                  </a:rPr>
                  <a:t>risk-free rate,</a:t>
                </a:r>
                <a:r>
                  <a:rPr lang="en-GB" sz="2000" dirty="0"/>
                  <a:t> </a:t>
                </a:r>
                <a:r>
                  <a:rPr lang="en-GB" sz="2000" i="1" dirty="0" err="1"/>
                  <a:t>CoC</a:t>
                </a:r>
                <a:r>
                  <a:rPr lang="en-GB" sz="2000" i="1" dirty="0"/>
                  <a:t> rate</a:t>
                </a:r>
                <a:r>
                  <a:rPr lang="en-GB" sz="2000" dirty="0"/>
                  <a:t> is currently time-independent and set at </a:t>
                </a:r>
                <a:r>
                  <a:rPr lang="en-GB" sz="2000" b="1" dirty="0">
                    <a:solidFill>
                      <a:srgbClr val="7030A0"/>
                    </a:solidFill>
                  </a:rPr>
                  <a:t>6% pa</a:t>
                </a:r>
                <a:r>
                  <a:rPr lang="en-GB" sz="2000" dirty="0"/>
                  <a:t> and there is </a:t>
                </a:r>
                <a:r>
                  <a:rPr lang="en-GB" sz="2000" b="1" dirty="0">
                    <a:solidFill>
                      <a:srgbClr val="7030A0"/>
                    </a:solidFill>
                  </a:rPr>
                  <a:t>no attenuation</a:t>
                </a:r>
                <a:r>
                  <a:rPr lang="en-GB" sz="2000" dirty="0"/>
                  <a:t> of the </a:t>
                </a:r>
                <a:r>
                  <a:rPr lang="en-GB" sz="2000" dirty="0" err="1"/>
                  <a:t>CoC</a:t>
                </a:r>
                <a:r>
                  <a:rPr lang="en-GB" sz="2000" dirty="0"/>
                  <a:t> rate through time, i.e. </a:t>
                </a:r>
                <a14:m>
                  <m:oMath xmlns:m="http://schemas.openxmlformats.org/officeDocument/2006/math">
                    <m:r>
                      <a:rPr lang="en-GB" sz="2000" i="1">
                        <a:latin typeface="Cambria Math" panose="02040503050406030204" pitchFamily="18" charset="0"/>
                      </a:rPr>
                      <m:t>𝑓</m:t>
                    </m:r>
                    <m:d>
                      <m:dPr>
                        <m:ctrlPr>
                          <a:rPr lang="en-GB" sz="2000" i="1">
                            <a:latin typeface="Cambria Math" panose="02040503050406030204" pitchFamily="18" charset="0"/>
                          </a:rPr>
                        </m:ctrlPr>
                      </m:dPr>
                      <m:e>
                        <m:r>
                          <a:rPr lang="en-GB" sz="2000" i="1">
                            <a:latin typeface="Cambria Math" panose="02040503050406030204" pitchFamily="18" charset="0"/>
                          </a:rPr>
                          <m:t>𝑡</m:t>
                        </m:r>
                      </m:e>
                    </m:d>
                    <m:r>
                      <a:rPr lang="en-GB" sz="2000" b="0" i="1" smtClean="0">
                        <a:latin typeface="Cambria Math" panose="02040503050406030204" pitchFamily="18" charset="0"/>
                      </a:rPr>
                      <m:t>=1</m:t>
                    </m:r>
                  </m:oMath>
                </a14:m>
                <a:r>
                  <a:rPr lang="en-GB" sz="2000" dirty="0"/>
                  <a:t>:</a:t>
                </a:r>
              </a:p>
              <a:p>
                <a:pPr marL="457200" lvl="1" indent="0" algn="just">
                  <a:lnSpc>
                    <a:spcPct val="100000"/>
                  </a:lnSpc>
                  <a:spcBef>
                    <a:spcPts val="600"/>
                  </a:spcBef>
                  <a:spcAft>
                    <a:spcPts val="600"/>
                  </a:spcAft>
                  <a:buNone/>
                </a:pPr>
                <a14:m>
                  <m:oMathPara xmlns:m="http://schemas.openxmlformats.org/officeDocument/2006/math">
                    <m:oMathParaPr>
                      <m:jc m:val="centerGroup"/>
                    </m:oMathParaPr>
                    <m:oMath xmlns:m="http://schemas.openxmlformats.org/officeDocument/2006/math">
                      <m:r>
                        <a:rPr lang="en-GB" sz="2000" i="1">
                          <a:latin typeface="Cambria Math" panose="02040503050406030204" pitchFamily="18" charset="0"/>
                        </a:rPr>
                        <m:t>𝑅𝑀</m:t>
                      </m:r>
                      <m:r>
                        <a:rPr lang="en-GB" sz="2000" i="1">
                          <a:latin typeface="Cambria Math" panose="02040503050406030204" pitchFamily="18" charset="0"/>
                        </a:rPr>
                        <m:t>=</m:t>
                      </m:r>
                      <m:r>
                        <a:rPr lang="en-GB" sz="2000" i="1">
                          <a:latin typeface="Cambria Math" panose="02040503050406030204" pitchFamily="18" charset="0"/>
                        </a:rPr>
                        <m:t>𝐶𝑜𝐶</m:t>
                      </m:r>
                      <m:r>
                        <a:rPr lang="en-GB" sz="2000" i="1">
                          <a:latin typeface="Cambria Math" panose="02040503050406030204" pitchFamily="18" charset="0"/>
                        </a:rPr>
                        <m:t> </m:t>
                      </m:r>
                      <m:r>
                        <a:rPr lang="en-GB" sz="2000" i="1">
                          <a:latin typeface="Cambria Math" panose="02040503050406030204" pitchFamily="18" charset="0"/>
                        </a:rPr>
                        <m:t>𝑟𝑎𝑡𝑒</m:t>
                      </m:r>
                      <m:r>
                        <a:rPr lang="en-GB" sz="2000" i="1">
                          <a:latin typeface="Cambria Math" panose="02040503050406030204" pitchFamily="18" charset="0"/>
                        </a:rPr>
                        <m:t>×</m:t>
                      </m:r>
                      <m:nary>
                        <m:naryPr>
                          <m:chr m:val="∑"/>
                          <m:limLoc m:val="undOvr"/>
                          <m:ctrlPr>
                            <a:rPr lang="en-GB" sz="2000" i="1">
                              <a:latin typeface="Cambria Math" panose="02040503050406030204" pitchFamily="18" charset="0"/>
                            </a:rPr>
                          </m:ctrlPr>
                        </m:naryPr>
                        <m:sub>
                          <m:r>
                            <a:rPr lang="en-GB" sz="2000" i="1">
                              <a:latin typeface="Cambria Math" panose="02040503050406030204" pitchFamily="18" charset="0"/>
                            </a:rPr>
                            <m:t>𝑡</m:t>
                          </m:r>
                          <m:r>
                            <a:rPr lang="en-GB" sz="2000" i="1">
                              <a:latin typeface="Cambria Math" panose="02040503050406030204" pitchFamily="18" charset="0"/>
                            </a:rPr>
                            <m:t>=0</m:t>
                          </m:r>
                        </m:sub>
                        <m:sup>
                          <m:r>
                            <a:rPr lang="en-GB" sz="2000" i="1">
                              <a:latin typeface="Cambria Math" panose="02040503050406030204" pitchFamily="18" charset="0"/>
                            </a:rPr>
                            <m:t>𝑇</m:t>
                          </m:r>
                          <m:r>
                            <a:rPr lang="en-GB" sz="2000" i="1">
                              <a:latin typeface="Cambria Math" panose="02040503050406030204" pitchFamily="18" charset="0"/>
                            </a:rPr>
                            <m:t>−1</m:t>
                          </m:r>
                        </m:sup>
                        <m:e>
                          <m:f>
                            <m:fPr>
                              <m:ctrlPr>
                                <a:rPr lang="en-GB" sz="2000" i="1">
                                  <a:latin typeface="Cambria Math" panose="02040503050406030204" pitchFamily="18" charset="0"/>
                                </a:rPr>
                              </m:ctrlPr>
                            </m:fPr>
                            <m:num>
                              <m:r>
                                <a:rPr lang="en-GB" sz="2000" b="0" i="1" smtClean="0">
                                  <a:latin typeface="Cambria Math" panose="02040503050406030204" pitchFamily="18" charset="0"/>
                                </a:rPr>
                                <m:t>𝑓</m:t>
                              </m:r>
                              <m:d>
                                <m:dPr>
                                  <m:ctrlPr>
                                    <a:rPr lang="en-GB" sz="2000" b="0" i="1" smtClean="0">
                                      <a:latin typeface="Cambria Math" panose="02040503050406030204" pitchFamily="18" charset="0"/>
                                    </a:rPr>
                                  </m:ctrlPr>
                                </m:dPr>
                                <m:e>
                                  <m:r>
                                    <a:rPr lang="en-GB" sz="2000" b="0" i="1" smtClean="0">
                                      <a:latin typeface="Cambria Math" panose="02040503050406030204" pitchFamily="18" charset="0"/>
                                    </a:rPr>
                                    <m:t>𝑡</m:t>
                                  </m:r>
                                </m:e>
                              </m:d>
                              <m:r>
                                <a:rPr lang="en-GB" sz="2000" i="1">
                                  <a:latin typeface="Cambria Math" panose="02040503050406030204" pitchFamily="18" charset="0"/>
                                </a:rPr>
                                <m:t>𝑆𝐶𝑅</m:t>
                              </m:r>
                              <m:d>
                                <m:dPr>
                                  <m:ctrlPr>
                                    <a:rPr lang="en-GB" sz="2000" i="1">
                                      <a:latin typeface="Cambria Math" panose="02040503050406030204" pitchFamily="18" charset="0"/>
                                    </a:rPr>
                                  </m:ctrlPr>
                                </m:dPr>
                                <m:e>
                                  <m:r>
                                    <a:rPr lang="en-GB" sz="2000" i="1">
                                      <a:latin typeface="Cambria Math" panose="02040503050406030204" pitchFamily="18" charset="0"/>
                                    </a:rPr>
                                    <m:t>𝑡</m:t>
                                  </m:r>
                                </m:e>
                              </m:d>
                            </m:num>
                            <m:den>
                              <m:sSup>
                                <m:sSupPr>
                                  <m:ctrlPr>
                                    <a:rPr lang="en-GB" sz="2000" i="1">
                                      <a:latin typeface="Cambria Math" panose="02040503050406030204" pitchFamily="18" charset="0"/>
                                    </a:rPr>
                                  </m:ctrlPr>
                                </m:sSupPr>
                                <m:e>
                                  <m:d>
                                    <m:dPr>
                                      <m:ctrlPr>
                                        <a:rPr lang="en-GB" sz="2000" i="1">
                                          <a:latin typeface="Cambria Math" panose="02040503050406030204" pitchFamily="18" charset="0"/>
                                        </a:rPr>
                                      </m:ctrlPr>
                                    </m:dPr>
                                    <m:e>
                                      <m:r>
                                        <a:rPr lang="en-GB" sz="2000" i="1">
                                          <a:latin typeface="Cambria Math" panose="02040503050406030204" pitchFamily="18" charset="0"/>
                                        </a:rPr>
                                        <m:t>1+</m:t>
                                      </m:r>
                                      <m:r>
                                        <a:rPr lang="en-GB" sz="2000" i="1">
                                          <a:latin typeface="Cambria Math" panose="02040503050406030204" pitchFamily="18" charset="0"/>
                                        </a:rPr>
                                        <m:t>𝑟</m:t>
                                      </m:r>
                                      <m:d>
                                        <m:dPr>
                                          <m:ctrlPr>
                                            <a:rPr lang="en-GB" sz="2000" i="1">
                                              <a:latin typeface="Cambria Math" panose="02040503050406030204" pitchFamily="18" charset="0"/>
                                            </a:rPr>
                                          </m:ctrlPr>
                                        </m:dPr>
                                        <m:e>
                                          <m:r>
                                            <a:rPr lang="en-GB" sz="2000" i="1">
                                              <a:latin typeface="Cambria Math" panose="02040503050406030204" pitchFamily="18" charset="0"/>
                                            </a:rPr>
                                            <m:t>𝑡</m:t>
                                          </m:r>
                                          <m:r>
                                            <a:rPr lang="en-GB" sz="2000" i="1">
                                              <a:latin typeface="Cambria Math" panose="02040503050406030204" pitchFamily="18" charset="0"/>
                                            </a:rPr>
                                            <m:t>+1</m:t>
                                          </m:r>
                                        </m:e>
                                      </m:d>
                                    </m:e>
                                  </m:d>
                                </m:e>
                                <m:sup>
                                  <m:r>
                                    <a:rPr lang="en-GB" sz="2000" i="1">
                                      <a:latin typeface="Cambria Math" panose="02040503050406030204" pitchFamily="18" charset="0"/>
                                    </a:rPr>
                                    <m:t>𝑡</m:t>
                                  </m:r>
                                  <m:r>
                                    <a:rPr lang="en-GB" sz="2000" i="1">
                                      <a:latin typeface="Cambria Math" panose="02040503050406030204" pitchFamily="18" charset="0"/>
                                    </a:rPr>
                                    <m:t>+1</m:t>
                                  </m:r>
                                </m:sup>
                              </m:sSup>
                            </m:den>
                          </m:f>
                        </m:e>
                      </m:nary>
                    </m:oMath>
                  </m:oMathPara>
                </a14:m>
                <a:endParaRPr lang="en-GB" sz="2000" dirty="0"/>
              </a:p>
              <a:p>
                <a:pPr lvl="1" algn="just">
                  <a:lnSpc>
                    <a:spcPct val="100000"/>
                  </a:lnSpc>
                  <a:spcBef>
                    <a:spcPts val="600"/>
                  </a:spcBef>
                  <a:spcAft>
                    <a:spcPts val="600"/>
                  </a:spcAft>
                </a:pPr>
                <a:endParaRPr lang="en-GB" sz="2000" dirty="0"/>
              </a:p>
              <a:p>
                <a:pPr eaLnBrk="1" hangingPunct="1"/>
                <a:endParaRPr dirty="0"/>
              </a:p>
            </p:txBody>
          </p:sp>
        </mc:Choice>
        <mc:Fallback>
          <p:sp>
            <p:nvSpPr>
              <p:cNvPr id="5" name="Espace réservé du contenu 2">
                <a:extLst>
                  <a:ext uri="{FF2B5EF4-FFF2-40B4-BE49-F238E27FC236}">
                    <a16:creationId xmlns:a16="http://schemas.microsoft.com/office/drawing/2014/main" id="{45CE2FAA-2FEE-4AC8-A23F-D6E7C28EF8BA}"/>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3"/>
                <a:stretch>
                  <a:fillRect l="-522" t="-980" r="-580"/>
                </a:stretch>
              </a:blipFill>
            </p:spPr>
            <p:txBody>
              <a:bodyPr/>
              <a:lstStyle/>
              <a:p>
                <a:r>
                  <a:rPr lang="fr-FR">
                    <a:noFill/>
                  </a:rPr>
                  <a:t> </a:t>
                </a:r>
              </a:p>
            </p:txBody>
          </p:sp>
        </mc:Fallback>
      </mc:AlternateContent>
    </p:spTree>
    <p:extLst>
      <p:ext uri="{BB962C8B-B14F-4D97-AF65-F5344CB8AC3E}">
        <p14:creationId xmlns:p14="http://schemas.microsoft.com/office/powerpoint/2010/main" val="265688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170C32CE-4879-465E-9A02-36019CE3C430}"/>
              </a:ext>
            </a:extLst>
          </p:cNvPr>
          <p:cNvSpPr>
            <a:spLocks noGrp="1" noChangeArrowheads="1"/>
          </p:cNvSpPr>
          <p:nvPr>
            <p:ph type="title"/>
          </p:nvPr>
        </p:nvSpPr>
        <p:spPr>
          <a:xfrm>
            <a:off x="838200" y="365125"/>
            <a:ext cx="10515600" cy="1325563"/>
          </a:xfrm>
        </p:spPr>
        <p:txBody>
          <a:bodyPr/>
          <a:lstStyle/>
          <a:p>
            <a:pPr eaLnBrk="1" hangingPunct="1"/>
            <a:r>
              <a:rPr lang="en-US" altLang="fr-FR" dirty="0"/>
              <a:t>The Solvency II 2020 Review</a:t>
            </a:r>
            <a:endParaRPr lang="en-GB" altLang="fr-FR" dirty="0"/>
          </a:p>
        </p:txBody>
      </p:sp>
      <p:sp>
        <p:nvSpPr>
          <p:cNvPr id="5" name="Espace réservé du contenu 2">
            <a:extLst>
              <a:ext uri="{FF2B5EF4-FFF2-40B4-BE49-F238E27FC236}">
                <a16:creationId xmlns:a16="http://schemas.microsoft.com/office/drawing/2014/main" id="{D6F04C80-91FC-4877-9473-4BD8F44142A6}"/>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Call for advice from EU Commission to EIOPA in early 2019</a:t>
            </a:r>
          </a:p>
          <a:p>
            <a:pPr lvl="1" algn="just">
              <a:lnSpc>
                <a:spcPct val="100000"/>
              </a:lnSpc>
              <a:spcBef>
                <a:spcPts val="600"/>
              </a:spcBef>
              <a:spcAft>
                <a:spcPts val="600"/>
              </a:spcAft>
            </a:pPr>
            <a:r>
              <a:rPr lang="en-US" sz="2000" dirty="0"/>
              <a:t>EIOPA issued “</a:t>
            </a:r>
            <a:r>
              <a:rPr lang="en-US" sz="2000" i="1" dirty="0"/>
              <a:t>Consultation Paper on the Opinion on the 2020 review of Solvency II</a:t>
            </a:r>
            <a:r>
              <a:rPr lang="en-US" sz="2000" dirty="0"/>
              <a:t>” (EIOPA-BoS-19/465) on 15 October 2019, response deadline of 15 January 2020</a:t>
            </a:r>
          </a:p>
          <a:p>
            <a:pPr algn="just">
              <a:lnSpc>
                <a:spcPct val="100000"/>
              </a:lnSpc>
              <a:spcBef>
                <a:spcPts val="600"/>
              </a:spcBef>
              <a:spcAft>
                <a:spcPts val="600"/>
              </a:spcAft>
            </a:pPr>
            <a:r>
              <a:rPr lang="en-GB" sz="2400" dirty="0"/>
              <a:t>No apparent appetite from EU Commission to change the fundamental approach used to set the Risk Margin</a:t>
            </a:r>
          </a:p>
          <a:p>
            <a:pPr lvl="1" algn="just">
              <a:lnSpc>
                <a:spcPct val="100000"/>
              </a:lnSpc>
              <a:spcBef>
                <a:spcPts val="600"/>
              </a:spcBef>
              <a:spcAft>
                <a:spcPts val="600"/>
              </a:spcAft>
            </a:pPr>
            <a:r>
              <a:rPr lang="en-GB" sz="2000" dirty="0"/>
              <a:t>Interested in interaction with Long Term Guarantee (LTG) measures such as the </a:t>
            </a:r>
            <a:r>
              <a:rPr lang="en-GB" sz="2000" b="1" dirty="0">
                <a:solidFill>
                  <a:srgbClr val="7030A0"/>
                </a:solidFill>
              </a:rPr>
              <a:t>matching adjustment </a:t>
            </a:r>
            <a:r>
              <a:rPr lang="en-GB" sz="2000" dirty="0"/>
              <a:t>(MA) and the </a:t>
            </a:r>
            <a:r>
              <a:rPr lang="en-GB" sz="2000" b="1" dirty="0">
                <a:solidFill>
                  <a:srgbClr val="7030A0"/>
                </a:solidFill>
              </a:rPr>
              <a:t>volatility adjustment </a:t>
            </a:r>
            <a:r>
              <a:rPr lang="en-GB" sz="2000" dirty="0"/>
              <a:t>(VA)</a:t>
            </a:r>
          </a:p>
          <a:p>
            <a:pPr eaLnBrk="1" hangingPunct="1"/>
            <a:endParaRPr lang="en-GB" dirty="0"/>
          </a:p>
        </p:txBody>
      </p:sp>
    </p:spTree>
    <p:extLst>
      <p:ext uri="{BB962C8B-B14F-4D97-AF65-F5344CB8AC3E}">
        <p14:creationId xmlns:p14="http://schemas.microsoft.com/office/powerpoint/2010/main" val="3885975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E74F2E27-41E5-4D6B-AAD8-4EF60461F067}"/>
              </a:ext>
            </a:extLst>
          </p:cNvPr>
          <p:cNvSpPr>
            <a:spLocks noGrp="1" noChangeArrowheads="1"/>
          </p:cNvSpPr>
          <p:nvPr>
            <p:ph type="title"/>
          </p:nvPr>
        </p:nvSpPr>
        <p:spPr>
          <a:xfrm>
            <a:off x="838200" y="365125"/>
            <a:ext cx="10515600" cy="1325563"/>
          </a:xfrm>
        </p:spPr>
        <p:txBody>
          <a:bodyPr/>
          <a:lstStyle/>
          <a:p>
            <a:pPr eaLnBrk="1" hangingPunct="1"/>
            <a:r>
              <a:rPr lang="en-GB" dirty="0"/>
              <a:t>EIOPA’s views on Risk Margin</a:t>
            </a:r>
            <a:endParaRPr lang="en-GB" altLang="fr-FR" dirty="0"/>
          </a:p>
        </p:txBody>
      </p:sp>
      <mc:AlternateContent xmlns:mc="http://schemas.openxmlformats.org/markup-compatibility/2006">
        <mc:Choice xmlns:a14="http://schemas.microsoft.com/office/drawing/2010/main" Requires="a14">
          <p:sp>
            <p:nvSpPr>
              <p:cNvPr id="5" name="Espace réservé du contenu 2">
                <a:extLst>
                  <a:ext uri="{FF2B5EF4-FFF2-40B4-BE49-F238E27FC236}">
                    <a16:creationId xmlns:a16="http://schemas.microsoft.com/office/drawing/2014/main" id="{CDCEA17F-54DB-4492-8F96-41742A9E6E89}"/>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Many commentators from within </a:t>
                </a:r>
                <a:r>
                  <a:rPr lang="en-US" sz="2400" b="1" dirty="0">
                    <a:solidFill>
                      <a:srgbClr val="7030A0"/>
                    </a:solidFill>
                  </a:rPr>
                  <a:t>industry</a:t>
                </a:r>
                <a:r>
                  <a:rPr lang="en-US" sz="2400" dirty="0"/>
                  <a:t> and </a:t>
                </a:r>
                <a:r>
                  <a:rPr lang="en-US" sz="2400" b="1" dirty="0">
                    <a:solidFill>
                      <a:srgbClr val="7030A0"/>
                    </a:solidFill>
                  </a:rPr>
                  <a:t>regulatory community </a:t>
                </a:r>
                <a:r>
                  <a:rPr lang="en-US" sz="2400" dirty="0"/>
                  <a:t>keen for change</a:t>
                </a:r>
                <a:endParaRPr lang="en-US" sz="2400" b="1" dirty="0">
                  <a:solidFill>
                    <a:srgbClr val="7030A0"/>
                  </a:solidFill>
                </a:endParaRPr>
              </a:p>
              <a:p>
                <a:pPr lvl="1" algn="just">
                  <a:lnSpc>
                    <a:spcPct val="100000"/>
                  </a:lnSpc>
                  <a:spcBef>
                    <a:spcPts val="600"/>
                  </a:spcBef>
                  <a:spcAft>
                    <a:spcPts val="600"/>
                  </a:spcAft>
                </a:pPr>
                <a:r>
                  <a:rPr lang="en-US" sz="2000" dirty="0"/>
                  <a:t>E.g. Insurance Europe thought </a:t>
                </a:r>
                <a:r>
                  <a:rPr lang="en-GB" sz="2000" dirty="0"/>
                  <a:t>risk margin too high and too sensitive to interest rate movements. </a:t>
                </a:r>
                <a:r>
                  <a:rPr lang="en-US" sz="2000" dirty="0"/>
                  <a:t>UK Prudential Regulation Authority joined in criticism of the current risk margin methodology in the 2016-17 review by the Treasury Committee of the House of Commons into EU Insurance Regulation</a:t>
                </a:r>
              </a:p>
              <a:p>
                <a:pPr algn="just">
                  <a:lnSpc>
                    <a:spcPct val="100000"/>
                  </a:lnSpc>
                  <a:spcBef>
                    <a:spcPts val="600"/>
                  </a:spcBef>
                  <a:spcAft>
                    <a:spcPts val="600"/>
                  </a:spcAft>
                </a:pPr>
                <a:r>
                  <a:rPr lang="en-US" sz="2400" dirty="0"/>
                  <a:t>Previously, EIOPA advised EU Commission to leave </a:t>
                </a:r>
                <a:r>
                  <a:rPr lang="en-US" sz="2400" dirty="0" err="1"/>
                  <a:t>CoC</a:t>
                </a:r>
                <a:r>
                  <a:rPr lang="en-US" sz="2400" dirty="0"/>
                  <a:t> rate </a:t>
                </a:r>
                <a:r>
                  <a:rPr lang="en-US" sz="2400" b="1" dirty="0">
                    <a:solidFill>
                      <a:srgbClr val="7030A0"/>
                    </a:solidFill>
                  </a:rPr>
                  <a:t>unchanged</a:t>
                </a:r>
                <a:r>
                  <a:rPr lang="en-US" sz="2400" dirty="0"/>
                  <a:t> at 6%pa (but delayed advice on other issues)</a:t>
                </a:r>
              </a:p>
              <a:p>
                <a:pPr lvl="1" algn="just">
                  <a:lnSpc>
                    <a:spcPct val="100000"/>
                  </a:lnSpc>
                  <a:spcBef>
                    <a:spcPts val="600"/>
                  </a:spcBef>
                  <a:spcAft>
                    <a:spcPts val="600"/>
                  </a:spcAft>
                </a:pPr>
                <a:r>
                  <a:rPr lang="en-US" sz="2000" dirty="0"/>
                  <a:t>This time, main Consultation Paper proposed retaining 6% </a:t>
                </a:r>
                <a:r>
                  <a:rPr lang="en-US" sz="2000" dirty="0" err="1"/>
                  <a:t>CoC</a:t>
                </a:r>
                <a:r>
                  <a:rPr lang="en-US" sz="2000" dirty="0"/>
                  <a:t> rate with no change to remainder of methodology</a:t>
                </a:r>
              </a:p>
              <a:p>
                <a:pPr lvl="1" algn="just">
                  <a:lnSpc>
                    <a:spcPct val="100000"/>
                  </a:lnSpc>
                  <a:spcBef>
                    <a:spcPts val="600"/>
                  </a:spcBef>
                  <a:spcAft>
                    <a:spcPts val="600"/>
                  </a:spcAft>
                </a:pPr>
                <a:r>
                  <a:rPr lang="en-US" sz="2000" dirty="0"/>
                  <a:t>But more recent holistic assessment technical specification (Mar 2020) includes a time-dependent attenuating factor </a:t>
                </a:r>
                <a14:m>
                  <m:oMath xmlns:m="http://schemas.openxmlformats.org/officeDocument/2006/math">
                    <m:r>
                      <a:rPr lang="en-GB" sz="2000" b="0" i="1" smtClean="0">
                        <a:latin typeface="Cambria Math" panose="02040503050406030204" pitchFamily="18" charset="0"/>
                      </a:rPr>
                      <m:t>𝑓</m:t>
                    </m:r>
                    <m:d>
                      <m:dPr>
                        <m:ctrlPr>
                          <a:rPr lang="en-GB" sz="2000" b="0" i="1" smtClean="0">
                            <a:latin typeface="Cambria Math" panose="02040503050406030204" pitchFamily="18" charset="0"/>
                          </a:rPr>
                        </m:ctrlPr>
                      </m:dPr>
                      <m:e>
                        <m:r>
                          <a:rPr lang="en-GB" sz="2000" b="0" i="1" smtClean="0">
                            <a:latin typeface="Cambria Math" panose="02040503050406030204" pitchFamily="18" charset="0"/>
                          </a:rPr>
                          <m:t>𝑡</m:t>
                        </m:r>
                      </m:e>
                    </m:d>
                    <m:r>
                      <a:rPr lang="en-GB" sz="2000" b="0" i="1" smtClean="0">
                        <a:latin typeface="Cambria Math" panose="02040503050406030204" pitchFamily="18" charset="0"/>
                      </a:rPr>
                      <m:t>=</m:t>
                    </m:r>
                    <m:r>
                      <a:rPr lang="en-GB" sz="2000" b="0" i="1" smtClean="0">
                        <a:latin typeface="Cambria Math" panose="02040503050406030204" pitchFamily="18" charset="0"/>
                      </a:rPr>
                      <m:t>𝑚𝑎𝑥</m:t>
                    </m:r>
                    <m:d>
                      <m:dPr>
                        <m:ctrlPr>
                          <a:rPr lang="en-GB" sz="2000" b="0" i="1" smtClean="0">
                            <a:latin typeface="Cambria Math" panose="02040503050406030204" pitchFamily="18" charset="0"/>
                          </a:rPr>
                        </m:ctrlPr>
                      </m:dPr>
                      <m:e>
                        <m:sSup>
                          <m:sSupPr>
                            <m:ctrlPr>
                              <a:rPr lang="en-GB" sz="2000" b="0" i="1" smtClean="0">
                                <a:latin typeface="Cambria Math" panose="02040503050406030204" pitchFamily="18" charset="0"/>
                              </a:rPr>
                            </m:ctrlPr>
                          </m:sSupPr>
                          <m:e>
                            <m:r>
                              <a:rPr lang="en-GB" sz="2000" b="0" i="1" smtClean="0">
                                <a:latin typeface="Cambria Math" panose="02040503050406030204" pitchFamily="18" charset="0"/>
                                <a:ea typeface="Cambria Math" panose="02040503050406030204" pitchFamily="18" charset="0"/>
                              </a:rPr>
                              <m:t>𝜆</m:t>
                            </m:r>
                          </m:e>
                          <m:sup>
                            <m:r>
                              <a:rPr lang="en-GB" sz="2000" b="0" i="1" smtClean="0">
                                <a:latin typeface="Cambria Math" panose="02040503050406030204" pitchFamily="18" charset="0"/>
                              </a:rPr>
                              <m:t>𝑡</m:t>
                            </m:r>
                          </m:sup>
                        </m:sSup>
                        <m:r>
                          <a:rPr lang="en-GB" sz="2000" b="0" i="1" smtClean="0">
                            <a:latin typeface="Cambria Math" panose="02040503050406030204" pitchFamily="18" charset="0"/>
                          </a:rPr>
                          <m:t>,0.5</m:t>
                        </m:r>
                      </m:e>
                    </m:d>
                  </m:oMath>
                </a14:m>
                <a:r>
                  <a:rPr lang="en-US" sz="2000" dirty="0"/>
                  <a:t> where </a:t>
                </a:r>
                <a14:m>
                  <m:oMath xmlns:m="http://schemas.openxmlformats.org/officeDocument/2006/math">
                    <m:r>
                      <a:rPr lang="en-US" sz="2000" i="1" smtClean="0">
                        <a:latin typeface="Cambria Math" panose="02040503050406030204" pitchFamily="18" charset="0"/>
                        <a:ea typeface="Cambria Math" panose="02040503050406030204" pitchFamily="18" charset="0"/>
                      </a:rPr>
                      <m:t>𝜆</m:t>
                    </m:r>
                    <m:r>
                      <a:rPr lang="en-GB" sz="2000" b="0" i="1" smtClean="0">
                        <a:latin typeface="Cambria Math" panose="02040503050406030204" pitchFamily="18" charset="0"/>
                        <a:ea typeface="Cambria Math" panose="02040503050406030204" pitchFamily="18" charset="0"/>
                      </a:rPr>
                      <m:t>=0.975</m:t>
                    </m:r>
                  </m:oMath>
                </a14:m>
                <a:endParaRPr lang="en-US" sz="2000" dirty="0"/>
              </a:p>
            </p:txBody>
          </p:sp>
        </mc:Choice>
        <mc:Fallback>
          <p:sp>
            <p:nvSpPr>
              <p:cNvPr id="5" name="Espace réservé du contenu 2">
                <a:extLst>
                  <a:ext uri="{FF2B5EF4-FFF2-40B4-BE49-F238E27FC236}">
                    <a16:creationId xmlns:a16="http://schemas.microsoft.com/office/drawing/2014/main" id="{CDCEA17F-54DB-4492-8F96-41742A9E6E89}"/>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3"/>
                <a:stretch>
                  <a:fillRect l="-522" t="-980" r="-870" b="-8403"/>
                </a:stretch>
              </a:blipFill>
            </p:spPr>
            <p:txBody>
              <a:bodyPr/>
              <a:lstStyle/>
              <a:p>
                <a:r>
                  <a:rPr lang="fr-FR">
                    <a:noFill/>
                  </a:rPr>
                  <a:t> </a:t>
                </a:r>
              </a:p>
            </p:txBody>
          </p:sp>
        </mc:Fallback>
      </mc:AlternateContent>
    </p:spTree>
    <p:extLst>
      <p:ext uri="{BB962C8B-B14F-4D97-AF65-F5344CB8AC3E}">
        <p14:creationId xmlns:p14="http://schemas.microsoft.com/office/powerpoint/2010/main" val="116423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EC5BAB2F-DA4F-4480-9421-42563A9793FD}"/>
              </a:ext>
            </a:extLst>
          </p:cNvPr>
          <p:cNvSpPr>
            <a:spLocks noGrp="1" noChangeArrowheads="1"/>
          </p:cNvSpPr>
          <p:nvPr>
            <p:ph type="title"/>
          </p:nvPr>
        </p:nvSpPr>
        <p:spPr>
          <a:xfrm>
            <a:off x="838200" y="365125"/>
            <a:ext cx="10515600" cy="1325563"/>
          </a:xfrm>
        </p:spPr>
        <p:txBody>
          <a:bodyPr/>
          <a:lstStyle/>
          <a:p>
            <a:pPr eaLnBrk="1" hangingPunct="1"/>
            <a:r>
              <a:rPr lang="en-GB" dirty="0"/>
              <a:t>AAE RM Workstream views</a:t>
            </a:r>
            <a:endParaRPr lang="en-GB" altLang="fr-FR" dirty="0"/>
          </a:p>
        </p:txBody>
      </p:sp>
      <p:sp>
        <p:nvSpPr>
          <p:cNvPr id="5" name="Espace réservé du contenu 2">
            <a:extLst>
              <a:ext uri="{FF2B5EF4-FFF2-40B4-BE49-F238E27FC236}">
                <a16:creationId xmlns:a16="http://schemas.microsoft.com/office/drawing/2014/main" id="{0BD2618A-27A2-47EB-B05F-AC24D11ED3D8}"/>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US" sz="2400" dirty="0"/>
              <a:t>No specific desire to adjust underlying aim</a:t>
            </a:r>
          </a:p>
          <a:p>
            <a:pPr lvl="1" algn="just">
              <a:lnSpc>
                <a:spcPct val="100000"/>
              </a:lnSpc>
              <a:spcBef>
                <a:spcPts val="600"/>
              </a:spcBef>
              <a:spcAft>
                <a:spcPts val="600"/>
              </a:spcAft>
            </a:pPr>
            <a:r>
              <a:rPr lang="en-US" sz="2000" dirty="0"/>
              <a:t>I.e. to provide quantification of hypothetical cost (in addition to the best estimate liability) that a third party would expect to charge to take on the book of liabilities planned at outset of Solvency II</a:t>
            </a:r>
          </a:p>
          <a:p>
            <a:pPr algn="just">
              <a:lnSpc>
                <a:spcPct val="100000"/>
              </a:lnSpc>
              <a:spcBef>
                <a:spcPts val="600"/>
              </a:spcBef>
              <a:spcAft>
                <a:spcPts val="600"/>
              </a:spcAft>
            </a:pPr>
            <a:r>
              <a:rPr lang="en-US" sz="2400" dirty="0"/>
              <a:t>Paper proposes some attenuation of cost of capital through time within the RM projection, if risk dependencies over time are material</a:t>
            </a:r>
          </a:p>
          <a:p>
            <a:pPr lvl="1" algn="just">
              <a:lnSpc>
                <a:spcPct val="100000"/>
              </a:lnSpc>
              <a:spcBef>
                <a:spcPts val="600"/>
              </a:spcBef>
              <a:spcAft>
                <a:spcPts val="600"/>
              </a:spcAft>
            </a:pPr>
            <a:r>
              <a:rPr lang="en-US" sz="2000" dirty="0"/>
              <a:t>Or equivalently discount at a higher than risk-free rate</a:t>
            </a:r>
          </a:p>
          <a:p>
            <a:pPr algn="just">
              <a:lnSpc>
                <a:spcPct val="100000"/>
              </a:lnSpc>
              <a:spcBef>
                <a:spcPts val="600"/>
              </a:spcBef>
              <a:spcAft>
                <a:spcPts val="600"/>
              </a:spcAft>
            </a:pPr>
            <a:r>
              <a:rPr lang="en-US" sz="2400" dirty="0"/>
              <a:t>Paper explores most appropriate assumptions to adopt for the reference undertaking</a:t>
            </a:r>
          </a:p>
          <a:p>
            <a:pPr algn="just">
              <a:lnSpc>
                <a:spcPct val="100000"/>
              </a:lnSpc>
              <a:spcBef>
                <a:spcPts val="600"/>
              </a:spcBef>
              <a:spcAft>
                <a:spcPts val="600"/>
              </a:spcAft>
            </a:pPr>
            <a:endParaRPr lang="en-GB" dirty="0"/>
          </a:p>
        </p:txBody>
      </p:sp>
    </p:spTree>
    <p:extLst>
      <p:ext uri="{BB962C8B-B14F-4D97-AF65-F5344CB8AC3E}">
        <p14:creationId xmlns:p14="http://schemas.microsoft.com/office/powerpoint/2010/main" val="355632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16852257-9AB3-47FB-B1A0-B06FFBB9C85C}"/>
              </a:ext>
            </a:extLst>
          </p:cNvPr>
          <p:cNvSpPr>
            <a:spLocks noGrp="1" noChangeArrowheads="1"/>
          </p:cNvSpPr>
          <p:nvPr>
            <p:ph type="title"/>
          </p:nvPr>
        </p:nvSpPr>
        <p:spPr>
          <a:xfrm>
            <a:off x="838200" y="365125"/>
            <a:ext cx="10515600" cy="1325563"/>
          </a:xfrm>
        </p:spPr>
        <p:txBody>
          <a:bodyPr/>
          <a:lstStyle/>
          <a:p>
            <a:pPr eaLnBrk="1" hangingPunct="1"/>
            <a:r>
              <a:rPr lang="en-GB" dirty="0"/>
              <a:t>Theory underlying current approach</a:t>
            </a:r>
            <a:endParaRPr lang="en-GB" altLang="fr-FR" dirty="0"/>
          </a:p>
        </p:txBody>
      </p:sp>
      <p:sp>
        <p:nvSpPr>
          <p:cNvPr id="5" name="Espace réservé du contenu 2">
            <a:extLst>
              <a:ext uri="{FF2B5EF4-FFF2-40B4-BE49-F238E27FC236}">
                <a16:creationId xmlns:a16="http://schemas.microsoft.com/office/drawing/2014/main" id="{F36A2684-DA80-4C7D-A58C-8BA0F2EFEA31}"/>
              </a:ext>
            </a:extLst>
          </p:cNvPr>
          <p:cNvSpPr>
            <a:spLocks noGrp="1" noChangeArrowheads="1"/>
          </p:cNvSpPr>
          <p:nvPr>
            <p:ph idx="1"/>
          </p:nvPr>
        </p:nvSpPr>
        <p:spPr>
          <a:xfrm>
            <a:off x="838200" y="1825625"/>
            <a:ext cx="10515600" cy="4351338"/>
          </a:xfrm>
        </p:spPr>
        <p:txBody>
          <a:bodyPr/>
          <a:lstStyle/>
          <a:p>
            <a:pPr algn="just">
              <a:lnSpc>
                <a:spcPct val="100000"/>
              </a:lnSpc>
              <a:spcBef>
                <a:spcPts val="600"/>
              </a:spcBef>
              <a:spcAft>
                <a:spcPts val="600"/>
              </a:spcAft>
            </a:pPr>
            <a:r>
              <a:rPr lang="en-GB" sz="2400" dirty="0"/>
              <a:t>Current approach involves a </a:t>
            </a:r>
            <a:r>
              <a:rPr lang="en-GB" sz="2400" i="1" dirty="0"/>
              <a:t>total balance sheet </a:t>
            </a:r>
            <a:r>
              <a:rPr lang="en-GB" sz="2400" dirty="0"/>
              <a:t>approach</a:t>
            </a:r>
          </a:p>
          <a:p>
            <a:pPr lvl="1" algn="just">
              <a:lnSpc>
                <a:spcPct val="100000"/>
              </a:lnSpc>
              <a:spcBef>
                <a:spcPts val="600"/>
              </a:spcBef>
              <a:spcAft>
                <a:spcPts val="600"/>
              </a:spcAft>
            </a:pPr>
            <a:r>
              <a:rPr lang="en-GB" sz="2000" dirty="0"/>
              <a:t>Ongoing ability of undertaking to change asset or liability position without an instantaneous impact on its overall Economic Net Worth (‘ENW’)</a:t>
            </a:r>
          </a:p>
          <a:p>
            <a:pPr lvl="1" algn="just">
              <a:lnSpc>
                <a:spcPct val="100000"/>
              </a:lnSpc>
              <a:spcBef>
                <a:spcPts val="600"/>
              </a:spcBef>
              <a:spcAft>
                <a:spcPts val="600"/>
              </a:spcAft>
            </a:pPr>
            <a:r>
              <a:rPr lang="en-GB" sz="2000" dirty="0"/>
              <a:t>Total MV of undertaking is its ENW plus franchise value (i.e. value from new business)</a:t>
            </a:r>
          </a:p>
          <a:p>
            <a:pPr algn="just">
              <a:lnSpc>
                <a:spcPct val="100000"/>
              </a:lnSpc>
              <a:spcBef>
                <a:spcPts val="600"/>
              </a:spcBef>
              <a:spcAft>
                <a:spcPts val="600"/>
              </a:spcAft>
            </a:pPr>
            <a:r>
              <a:rPr lang="en-GB" sz="2400" dirty="0" err="1"/>
              <a:t>CoC</a:t>
            </a:r>
            <a:r>
              <a:rPr lang="en-GB" sz="2400" dirty="0"/>
              <a:t> approach quantifies contribution from unavoidable risk to ENW as the cost incurred by a reference undertaking that:</a:t>
            </a:r>
          </a:p>
          <a:p>
            <a:pPr lvl="1" algn="just">
              <a:lnSpc>
                <a:spcPct val="100000"/>
              </a:lnSpc>
              <a:spcBef>
                <a:spcPts val="600"/>
              </a:spcBef>
              <a:spcAft>
                <a:spcPts val="600"/>
              </a:spcAft>
            </a:pPr>
            <a:r>
              <a:rPr lang="en-GB" sz="2000" dirty="0"/>
              <a:t>Assumes a minimum risk position, holds just 100% of the regulatory required capital, does not write any new business</a:t>
            </a:r>
          </a:p>
          <a:p>
            <a:pPr algn="just">
              <a:lnSpc>
                <a:spcPct val="100000"/>
              </a:lnSpc>
              <a:spcBef>
                <a:spcPts val="600"/>
              </a:spcBef>
              <a:spcAft>
                <a:spcPts val="600"/>
              </a:spcAft>
            </a:pPr>
            <a:r>
              <a:rPr lang="en-US" sz="2400" dirty="0"/>
              <a:t>Assumes investors want same compensation for risk as implicit in the 99.5% 1-year Value-At-Risk used by Solvency II to set the SCR</a:t>
            </a:r>
          </a:p>
        </p:txBody>
      </p:sp>
    </p:spTree>
    <p:extLst>
      <p:ext uri="{BB962C8B-B14F-4D97-AF65-F5344CB8AC3E}">
        <p14:creationId xmlns:p14="http://schemas.microsoft.com/office/powerpoint/2010/main" val="18015050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1982</Words>
  <Application>Microsoft Office PowerPoint</Application>
  <PresentationFormat>Grand écran</PresentationFormat>
  <Paragraphs>163</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21</vt:i4>
      </vt:variant>
    </vt:vector>
  </HeadingPairs>
  <TitlesOfParts>
    <vt:vector size="29" baseType="lpstr">
      <vt:lpstr>Arial</vt:lpstr>
      <vt:lpstr>Calibri</vt:lpstr>
      <vt:lpstr>Cambria Math</vt:lpstr>
      <vt:lpstr>Roboto</vt:lpstr>
      <vt:lpstr>Verdana</vt:lpstr>
      <vt:lpstr>Wingdings</vt:lpstr>
      <vt:lpstr>Thème Office</vt:lpstr>
      <vt:lpstr>1_Thème Office</vt:lpstr>
      <vt:lpstr>Présentation PowerPoint</vt:lpstr>
      <vt:lpstr>Présentation PowerPoint</vt:lpstr>
      <vt:lpstr>Agenda</vt:lpstr>
      <vt:lpstr>Background</vt:lpstr>
      <vt:lpstr>Background: Current Methodology</vt:lpstr>
      <vt:lpstr>The Solvency II 2020 Review</vt:lpstr>
      <vt:lpstr>EIOPA’s views on Risk Margin</vt:lpstr>
      <vt:lpstr>AAE RM Workstream views</vt:lpstr>
      <vt:lpstr>Theory underlying current approach</vt:lpstr>
      <vt:lpstr>Desirable qualities for RM</vt:lpstr>
      <vt:lpstr>Risk coverage</vt:lpstr>
      <vt:lpstr>CoC rates, discount rates, multi-year dependencies</vt:lpstr>
      <vt:lpstr>Overall level of CoC rate (1)</vt:lpstr>
      <vt:lpstr>Overall level of CoC rate (2)</vt:lpstr>
      <vt:lpstr>An attenuating CoC rate</vt:lpstr>
      <vt:lpstr>Tax</vt:lpstr>
      <vt:lpstr>Interaction between RM and LTG measures</vt:lpstr>
      <vt:lpstr>Other Actuarial Contributions</vt:lpstr>
      <vt:lpstr>Summary</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Samuel CYWIE</dc:creator>
  <cp:lastModifiedBy>Benoit BENNETOT</cp:lastModifiedBy>
  <cp:revision>21</cp:revision>
  <dcterms:created xsi:type="dcterms:W3CDTF">2020-01-19T10:38:42Z</dcterms:created>
  <dcterms:modified xsi:type="dcterms:W3CDTF">2020-04-02T10:24:25Z</dcterms:modified>
</cp:coreProperties>
</file>